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257" r:id="rId5"/>
    <p:sldId id="983" r:id="rId6"/>
    <p:sldId id="980" r:id="rId7"/>
    <p:sldId id="981" r:id="rId8"/>
    <p:sldId id="978" r:id="rId9"/>
    <p:sldId id="982" r:id="rId10"/>
    <p:sldId id="987" r:id="rId11"/>
    <p:sldId id="988" r:id="rId12"/>
    <p:sldId id="991" r:id="rId13"/>
    <p:sldId id="989" r:id="rId14"/>
    <p:sldId id="990" r:id="rId15"/>
    <p:sldId id="999" r:id="rId16"/>
    <p:sldId id="995" r:id="rId17"/>
    <p:sldId id="996" r:id="rId18"/>
    <p:sldId id="994" r:id="rId19"/>
    <p:sldId id="998" r:id="rId20"/>
    <p:sldId id="1000" r:id="rId21"/>
    <p:sldId id="1001" r:id="rId22"/>
    <p:sldId id="971" r:id="rId23"/>
    <p:sldId id="973" r:id="rId24"/>
    <p:sldId id="1002" r:id="rId25"/>
    <p:sldId id="1003" r:id="rId26"/>
    <p:sldId id="1004" r:id="rId27"/>
    <p:sldId id="1005" r:id="rId28"/>
    <p:sldId id="1006" r:id="rId29"/>
    <p:sldId id="1007" r:id="rId30"/>
    <p:sldId id="968" r:id="rId31"/>
    <p:sldId id="966" r:id="rId32"/>
    <p:sldId id="865" r:id="rId33"/>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A5B762-F75D-5EB7-DABE-D09601A05B81}" name="Artiom Volkov" initials="AV" userId="S::Artiom.Volkov@zum.lt::06545a8f-0ba5-448d-90a6-a5cffabe3db9" providerId="AD"/>
  <p188:author id="{3BF270C7-35F0-C2C1-B752-B5F62E529D50}" name="Kęstutis Navickas" initials="KN" userId="S::Kestutis.Navickas@zum.lt::bf893f26-af58-451a-9055-1de38b189cb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C543"/>
    <a:srgbClr val="126A3A"/>
    <a:srgbClr val="70AD47"/>
    <a:srgbClr val="009900"/>
    <a:srgbClr val="9BBB59"/>
    <a:srgbClr val="FFE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8A7840-9DE5-4F66-8A7F-8E937150522C}" v="39" dt="2023-11-15T08:38:03.081"/>
  </p1510:revLst>
</p1510:revInfo>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Tamsus stilius1 – paryškinima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Vidutinis stilius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7853C-536D-4A76-A0AE-DD22124D55A5}" styleName="Teminis stilius 1 – paryškinima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eminis stilius 2 – paryškinimas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Be stiliaus, be tinklelio">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eminis stilius 1 – paryškinima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C083E6E3-FA7D-4D7B-A595-EF9225AFEA82}" styleName="Šviesus stilius 1 – paryškinimas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Šviesus stilius 1 – paryškinimas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505E3EF-67EA-436B-97B2-0124C06EBD24}" styleName="Vidutinis stilius 4 – paryškinima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611" autoAdjust="0"/>
  </p:normalViewPr>
  <p:slideViewPr>
    <p:cSldViewPr snapToGrid="0">
      <p:cViewPr varScale="1">
        <p:scale>
          <a:sx n="119" d="100"/>
          <a:sy n="119" d="100"/>
        </p:scale>
        <p:origin x="1374"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lanta Ašmonienė" userId="e222ee81-3aee-469b-bd21-9b4ad4699a12" providerId="ADAL" clId="{AD336458-2C6B-4983-BA64-A27198D39212}"/>
    <pc:docChg chg="custSel modSld">
      <pc:chgData name="Jolanta Ašmonienė" userId="e222ee81-3aee-469b-bd21-9b4ad4699a12" providerId="ADAL" clId="{AD336458-2C6B-4983-BA64-A27198D39212}" dt="2023-11-15T13:45:59.532" v="211" actId="313"/>
      <pc:docMkLst>
        <pc:docMk/>
      </pc:docMkLst>
      <pc:sldChg chg="modSp mod">
        <pc:chgData name="Jolanta Ašmonienė" userId="e222ee81-3aee-469b-bd21-9b4ad4699a12" providerId="ADAL" clId="{AD336458-2C6B-4983-BA64-A27198D39212}" dt="2023-11-15T13:45:59.532" v="211" actId="313"/>
        <pc:sldMkLst>
          <pc:docMk/>
          <pc:sldMk cId="1571314730" sldId="966"/>
        </pc:sldMkLst>
        <pc:spChg chg="mod">
          <ac:chgData name="Jolanta Ašmonienė" userId="e222ee81-3aee-469b-bd21-9b4ad4699a12" providerId="ADAL" clId="{AD336458-2C6B-4983-BA64-A27198D39212}" dt="2023-11-15T13:45:59.532" v="211" actId="313"/>
          <ac:spMkLst>
            <pc:docMk/>
            <pc:sldMk cId="1571314730" sldId="966"/>
            <ac:spMk id="2" creationId="{40BFC0E0-50EF-29AD-EEAC-2660FE51D32C}"/>
          </ac:spMkLst>
        </pc:spChg>
      </pc:sldChg>
      <pc:sldChg chg="modSp mod">
        <pc:chgData name="Jolanta Ašmonienė" userId="e222ee81-3aee-469b-bd21-9b4ad4699a12" providerId="ADAL" clId="{AD336458-2C6B-4983-BA64-A27198D39212}" dt="2023-11-15T13:39:02.905" v="92" actId="20577"/>
        <pc:sldMkLst>
          <pc:docMk/>
          <pc:sldMk cId="3550770531" sldId="983"/>
        </pc:sldMkLst>
        <pc:spChg chg="mod">
          <ac:chgData name="Jolanta Ašmonienė" userId="e222ee81-3aee-469b-bd21-9b4ad4699a12" providerId="ADAL" clId="{AD336458-2C6B-4983-BA64-A27198D39212}" dt="2023-11-15T13:39:02.905" v="92" actId="20577"/>
          <ac:spMkLst>
            <pc:docMk/>
            <pc:sldMk cId="3550770531" sldId="983"/>
            <ac:spMk id="3" creationId="{8C5149E6-9E28-C642-4919-457E78D477DA}"/>
          </ac:spMkLst>
        </pc:spChg>
        <pc:spChg chg="mod">
          <ac:chgData name="Jolanta Ašmonienė" userId="e222ee81-3aee-469b-bd21-9b4ad4699a12" providerId="ADAL" clId="{AD336458-2C6B-4983-BA64-A27198D39212}" dt="2023-11-15T13:38:13.989" v="86" actId="1076"/>
          <ac:spMkLst>
            <pc:docMk/>
            <pc:sldMk cId="3550770531" sldId="983"/>
            <ac:spMk id="7" creationId="{0BD59CA7-711F-EB4F-45F2-3AF56B67829C}"/>
          </ac:spMkLst>
        </pc:spChg>
        <pc:spChg chg="mod">
          <ac:chgData name="Jolanta Ašmonienė" userId="e222ee81-3aee-469b-bd21-9b4ad4699a12" providerId="ADAL" clId="{AD336458-2C6B-4983-BA64-A27198D39212}" dt="2023-11-15T13:38:10.071" v="85" actId="1076"/>
          <ac:spMkLst>
            <pc:docMk/>
            <pc:sldMk cId="3550770531" sldId="983"/>
            <ac:spMk id="11" creationId="{A7850EAC-62F0-8021-E298-59113CB70FB5}"/>
          </ac:spMkLst>
        </pc:spChg>
      </pc:sldChg>
      <pc:sldChg chg="modSp mod">
        <pc:chgData name="Jolanta Ašmonienė" userId="e222ee81-3aee-469b-bd21-9b4ad4699a12" providerId="ADAL" clId="{AD336458-2C6B-4983-BA64-A27198D39212}" dt="2023-11-15T13:40:37.746" v="94" actId="114"/>
        <pc:sldMkLst>
          <pc:docMk/>
          <pc:sldMk cId="999675230" sldId="995"/>
        </pc:sldMkLst>
        <pc:graphicFrameChg chg="modGraphic">
          <ac:chgData name="Jolanta Ašmonienė" userId="e222ee81-3aee-469b-bd21-9b4ad4699a12" providerId="ADAL" clId="{AD336458-2C6B-4983-BA64-A27198D39212}" dt="2023-11-15T13:40:37.746" v="94" actId="114"/>
          <ac:graphicFrameMkLst>
            <pc:docMk/>
            <pc:sldMk cId="999675230" sldId="995"/>
            <ac:graphicFrameMk id="5" creationId="{71863A4A-9537-16CB-6392-0EF146DD9A6E}"/>
          </ac:graphicFrameMkLst>
        </pc:graphicFrameChg>
      </pc:sldChg>
      <pc:sldChg chg="modSp mod">
        <pc:chgData name="Jolanta Ašmonienė" userId="e222ee81-3aee-469b-bd21-9b4ad4699a12" providerId="ADAL" clId="{AD336458-2C6B-4983-BA64-A27198D39212}" dt="2023-11-15T13:42:16.158" v="118" actId="14100"/>
        <pc:sldMkLst>
          <pc:docMk/>
          <pc:sldMk cId="2242319628" sldId="996"/>
        </pc:sldMkLst>
        <pc:graphicFrameChg chg="modGraphic">
          <ac:chgData name="Jolanta Ašmonienė" userId="e222ee81-3aee-469b-bd21-9b4ad4699a12" providerId="ADAL" clId="{AD336458-2C6B-4983-BA64-A27198D39212}" dt="2023-11-15T13:42:16.158" v="118" actId="14100"/>
          <ac:graphicFrameMkLst>
            <pc:docMk/>
            <pc:sldMk cId="2242319628" sldId="996"/>
            <ac:graphicFrameMk id="2" creationId="{7E4D733D-F39D-C41C-9554-ECDF6CAB94AD}"/>
          </ac:graphicFrameMkLst>
        </pc:graphicFrameChg>
        <pc:graphicFrameChg chg="modGraphic">
          <ac:chgData name="Jolanta Ašmonienė" userId="e222ee81-3aee-469b-bd21-9b4ad4699a12" providerId="ADAL" clId="{AD336458-2C6B-4983-BA64-A27198D39212}" dt="2023-11-15T13:41:56.962" v="117" actId="20577"/>
          <ac:graphicFrameMkLst>
            <pc:docMk/>
            <pc:sldMk cId="2242319628" sldId="996"/>
            <ac:graphicFrameMk id="9" creationId="{D599C95B-11B1-ADA2-5E17-43A5EB58B9BA}"/>
          </ac:graphicFrameMkLst>
        </pc:graphicFrameChg>
      </pc:sldChg>
      <pc:sldChg chg="modSp mod">
        <pc:chgData name="Jolanta Ašmonienė" userId="e222ee81-3aee-469b-bd21-9b4ad4699a12" providerId="ADAL" clId="{AD336458-2C6B-4983-BA64-A27198D39212}" dt="2023-11-15T13:43:28.382" v="120" actId="14100"/>
        <pc:sldMkLst>
          <pc:docMk/>
          <pc:sldMk cId="1298445140" sldId="1003"/>
        </pc:sldMkLst>
        <pc:spChg chg="mod">
          <ac:chgData name="Jolanta Ašmonienė" userId="e222ee81-3aee-469b-bd21-9b4ad4699a12" providerId="ADAL" clId="{AD336458-2C6B-4983-BA64-A27198D39212}" dt="2023-11-15T13:43:28.382" v="120" actId="14100"/>
          <ac:spMkLst>
            <pc:docMk/>
            <pc:sldMk cId="1298445140" sldId="1003"/>
            <ac:spMk id="7" creationId="{2E068E36-62FC-7563-604D-BFE0DDA630D0}"/>
          </ac:spMkLst>
        </pc:spChg>
        <pc:graphicFrameChg chg="mod modGraphic">
          <ac:chgData name="Jolanta Ašmonienė" userId="e222ee81-3aee-469b-bd21-9b4ad4699a12" providerId="ADAL" clId="{AD336458-2C6B-4983-BA64-A27198D39212}" dt="2023-11-15T13:43:23.492" v="119" actId="14100"/>
          <ac:graphicFrameMkLst>
            <pc:docMk/>
            <pc:sldMk cId="1298445140" sldId="1003"/>
            <ac:graphicFrameMk id="5" creationId="{00D7DD24-58D5-3A6D-E648-635C67A37AB3}"/>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5A91FE38-6656-4C69-8773-66178E16107B}" type="datetimeFigureOut">
              <a:rPr lang="en-US" smtClean="0"/>
              <a:pPr/>
              <a:t>11/15/2023</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D07D9B4B-C667-46DA-8DB6-7CF7DF6CE5C6}"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33661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4488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45658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1335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5871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9765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566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83768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73594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1200" kern="100" dirty="0">
                <a:solidFill>
                  <a:srgbClr val="000000"/>
                </a:solidFill>
                <a:latin typeface="Calibri"/>
                <a:ea typeface="Calibri" panose="020F0502020204030204" pitchFamily="34" charset="0"/>
                <a:cs typeface="Times New Roman"/>
              </a:rPr>
              <a:t>Bendra pievų priežiūros tvarka - t. y. nušienauti bent vieną kartą per metus iki rugsėjo 1d., nušienautą žolę sutvarkyti (išvežti iš lauko arba supresuoti, arba sudėti į kūgius), leidžiamas dalinis smulkinimas (turintiems SG, arba iki 30 proc. nuo deklaruoto ploto).</a:t>
            </a:r>
          </a:p>
          <a:p>
            <a:pPr marL="0" marR="0" lvl="0" indent="0" algn="l" defTabSz="914400" rtl="0" eaLnBrk="1" fontAlgn="auto" latinLnBrk="0" hangingPunct="1">
              <a:lnSpc>
                <a:spcPct val="100000"/>
              </a:lnSpc>
              <a:spcBef>
                <a:spcPts val="0"/>
              </a:spcBef>
              <a:spcAft>
                <a:spcPts val="0"/>
              </a:spcAft>
              <a:buClrTx/>
              <a:buSzTx/>
              <a:buFontTx/>
              <a:buNone/>
              <a:tabLst/>
              <a:defRPr/>
            </a:pPr>
            <a:r>
              <a:rPr lang="lt-LT" sz="1200" kern="100" dirty="0">
                <a:solidFill>
                  <a:srgbClr val="000000"/>
                </a:solidFill>
                <a:latin typeface="Calibri"/>
                <a:ea typeface="Calibri" panose="020F0502020204030204" pitchFamily="34" charset="0"/>
                <a:cs typeface="Times New Roman"/>
              </a:rPr>
              <a:t>I grupė – Augalai ariamojoje žemėje</a:t>
            </a:r>
          </a:p>
          <a:p>
            <a:pPr marL="0" marR="0" lvl="0" indent="0" algn="l" defTabSz="914400" rtl="0" eaLnBrk="1" fontAlgn="auto" latinLnBrk="0" hangingPunct="1">
              <a:lnSpc>
                <a:spcPct val="100000"/>
              </a:lnSpc>
              <a:spcBef>
                <a:spcPts val="0"/>
              </a:spcBef>
              <a:spcAft>
                <a:spcPts val="0"/>
              </a:spcAft>
              <a:buClrTx/>
              <a:buSzTx/>
              <a:buFontTx/>
              <a:buNone/>
              <a:tabLst/>
              <a:defRPr/>
            </a:pPr>
            <a:r>
              <a:rPr lang="lt-LT" sz="1200" kern="100" dirty="0">
                <a:solidFill>
                  <a:srgbClr val="000000"/>
                </a:solidFill>
                <a:latin typeface="Calibri"/>
                <a:ea typeface="Calibri" panose="020F0502020204030204" pitchFamily="34" charset="0"/>
                <a:cs typeface="Times New Roman"/>
              </a:rPr>
              <a:t>II grupė – Azotą kaupiantys augalai ariamojoje žemėje</a:t>
            </a:r>
          </a:p>
          <a:p>
            <a:pPr marL="0" marR="0" lvl="0" indent="0" algn="l" defTabSz="914400" rtl="0" eaLnBrk="1" fontAlgn="auto" latinLnBrk="0" hangingPunct="1">
              <a:lnSpc>
                <a:spcPct val="100000"/>
              </a:lnSpc>
              <a:spcBef>
                <a:spcPts val="0"/>
              </a:spcBef>
              <a:spcAft>
                <a:spcPts val="0"/>
              </a:spcAft>
              <a:buClrTx/>
              <a:buSzTx/>
              <a:buFontTx/>
              <a:buNone/>
              <a:tabLst/>
              <a:defRPr/>
            </a:pPr>
            <a:r>
              <a:rPr lang="lt-LT" sz="1200" kern="100" dirty="0">
                <a:solidFill>
                  <a:srgbClr val="000000"/>
                </a:solidFill>
                <a:latin typeface="Calibri"/>
                <a:ea typeface="Calibri" panose="020F0502020204030204" pitchFamily="34" charset="0"/>
                <a:cs typeface="Times New Roman"/>
              </a:rPr>
              <a:t>III grupė – Žoliniais azotą kaupiantys augalai ariamojoje žemėje</a:t>
            </a:r>
          </a:p>
          <a:p>
            <a:pPr marL="0" marR="0" lvl="0" indent="0" algn="l" defTabSz="914400" rtl="0" eaLnBrk="1" fontAlgn="auto" latinLnBrk="0" hangingPunct="1">
              <a:lnSpc>
                <a:spcPct val="100000"/>
              </a:lnSpc>
              <a:spcBef>
                <a:spcPts val="0"/>
              </a:spcBef>
              <a:spcAft>
                <a:spcPts val="0"/>
              </a:spcAft>
              <a:buClrTx/>
              <a:buSzTx/>
              <a:buFontTx/>
              <a:buNone/>
              <a:tabLst/>
              <a:defRPr/>
            </a:pPr>
            <a:r>
              <a:rPr lang="lt-LT" sz="1200" kern="100" dirty="0">
                <a:solidFill>
                  <a:srgbClr val="000000"/>
                </a:solidFill>
                <a:latin typeface="Calibri"/>
                <a:ea typeface="Calibri" panose="020F0502020204030204" pitchFamily="34" charset="0"/>
                <a:cs typeface="Times New Roman"/>
              </a:rPr>
              <a:t>IV ganyklos arba pievos iki 5 metų</a:t>
            </a:r>
            <a:endParaRPr lang="en-US" sz="1200" kern="100" dirty="0">
              <a:solidFill>
                <a:srgbClr val="000000"/>
              </a:solidFill>
              <a:latin typeface="Calibri"/>
              <a:ea typeface="Calibri" panose="020F0502020204030204" pitchFamily="34" charset="0"/>
              <a:cs typeface="Times New Roman"/>
            </a:endParaRPr>
          </a:p>
          <a:p>
            <a:endParaRPr lang="lt-LT" dirty="0"/>
          </a:p>
        </p:txBody>
      </p:sp>
      <p:sp>
        <p:nvSpPr>
          <p:cNvPr id="4" name="Skaidrės numerio vietos rezervavimo ženklas 3"/>
          <p:cNvSpPr>
            <a:spLocks noGrp="1"/>
          </p:cNvSpPr>
          <p:nvPr>
            <p:ph type="sldNum" sz="quarter" idx="5"/>
          </p:nvPr>
        </p:nvSpPr>
        <p:spPr/>
        <p:txBody>
          <a:bodyPr/>
          <a:lstStyle/>
          <a:p>
            <a:fld id="{D07D9B4B-C667-46DA-8DB6-7CF7DF6CE5C6}" type="slidenum">
              <a:rPr lang="en-GB" smtClean="0"/>
              <a:pPr/>
              <a:t>19</a:t>
            </a:fld>
            <a:endParaRPr lang="en-GB"/>
          </a:p>
        </p:txBody>
      </p:sp>
    </p:spTree>
    <p:extLst>
      <p:ext uri="{BB962C8B-B14F-4D97-AF65-F5344CB8AC3E}">
        <p14:creationId xmlns:p14="http://schemas.microsoft.com/office/powerpoint/2010/main" val="2419434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1200" kern="100">
                <a:solidFill>
                  <a:srgbClr val="000000"/>
                </a:solidFill>
                <a:latin typeface="Calibri"/>
                <a:ea typeface="Calibri" panose="020F0502020204030204" pitchFamily="34" charset="0"/>
                <a:cs typeface="Times New Roman"/>
              </a:rPr>
              <a:t>Bendra pievų priežiūros tvarka - t. y. nušienauti bent vieną kartą per metus iki rugsėjo 1d., nušienautą žolę sutvarkyti (išvežti iš lauko arba supresuoti, arba sudėti į kūgius), leidžiamas dalinis smulkinimas (turintiems SG, arba iki 30 proc. nuo deklaruoto ploto).</a:t>
            </a:r>
            <a:endParaRPr lang="en-US" sz="1200" kern="100">
              <a:solidFill>
                <a:srgbClr val="000000"/>
              </a:solidFill>
              <a:latin typeface="Calibri"/>
              <a:ea typeface="Calibri" panose="020F0502020204030204" pitchFamily="34" charset="0"/>
              <a:cs typeface="Times New Roman"/>
            </a:endParaRPr>
          </a:p>
          <a:p>
            <a:endParaRPr lang="lt-LT"/>
          </a:p>
        </p:txBody>
      </p:sp>
      <p:sp>
        <p:nvSpPr>
          <p:cNvPr id="4" name="Skaidrės numerio vietos rezervavimo ženklas 3"/>
          <p:cNvSpPr>
            <a:spLocks noGrp="1"/>
          </p:cNvSpPr>
          <p:nvPr>
            <p:ph type="sldNum" sz="quarter" idx="5"/>
          </p:nvPr>
        </p:nvSpPr>
        <p:spPr/>
        <p:txBody>
          <a:bodyPr/>
          <a:lstStyle/>
          <a:p>
            <a:fld id="{D07D9B4B-C667-46DA-8DB6-7CF7DF6CE5C6}" type="slidenum">
              <a:rPr lang="en-GB" smtClean="0"/>
              <a:pPr/>
              <a:t>20</a:t>
            </a:fld>
            <a:endParaRPr lang="en-GB"/>
          </a:p>
        </p:txBody>
      </p:sp>
    </p:spTree>
    <p:extLst>
      <p:ext uri="{BB962C8B-B14F-4D97-AF65-F5344CB8AC3E}">
        <p14:creationId xmlns:p14="http://schemas.microsoft.com/office/powerpoint/2010/main" val="749190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pPr fontAlgn="b"/>
            <a:endParaRPr lang="lt-LT" dirty="0">
              <a:effectLst/>
            </a:endParaRPr>
          </a:p>
          <a:p>
            <a:pPr algn="just" rtl="0" fontAlgn="base"/>
            <a:r>
              <a:rPr lang="lt-LT" sz="1800" b="1" i="0" dirty="0">
                <a:effectLst/>
                <a:latin typeface="Calibri" panose="020F0502020204030204" pitchFamily="34" charset="0"/>
              </a:rPr>
              <a:t> Iš namų:</a:t>
            </a:r>
            <a:r>
              <a:rPr lang="lt-LT" sz="1800" b="0" i="0" dirty="0">
                <a:effectLst/>
                <a:latin typeface="Calibri" panose="020F0502020204030204" pitchFamily="34" charset="0"/>
              </a:rPr>
              <a:t> </a:t>
            </a:r>
            <a:endParaRPr lang="lt-LT" b="0" i="0" dirty="0">
              <a:effectLst/>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lang="lt-LT" sz="1800" b="1" i="0" dirty="0">
                <a:effectLst/>
                <a:latin typeface="Calibri" panose="020F0502020204030204" pitchFamily="34" charset="0"/>
              </a:rPr>
              <a:t>2020</a:t>
            </a:r>
            <a:r>
              <a:rPr lang="lt-LT" sz="1800" b="0" i="0" dirty="0">
                <a:effectLst/>
                <a:latin typeface="Calibri" panose="020F0502020204030204" pitchFamily="34" charset="0"/>
              </a:rPr>
              <a:t> 124885 </a:t>
            </a:r>
            <a:r>
              <a:rPr lang="en-US" sz="1800" b="0" i="0" dirty="0">
                <a:effectLst/>
                <a:latin typeface="Calibri" panose="020F0502020204030204" pitchFamily="34" charset="0"/>
              </a:rPr>
              <a:t>   </a:t>
            </a:r>
            <a:r>
              <a:rPr kumimoji="0" lang="lt-L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5646 </a:t>
            </a: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lt-L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4,52% </a:t>
            </a:r>
            <a:endParaRPr kumimoji="0" lang="lt-LT" sz="1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lang="lt-LT" sz="1800" b="1" i="0" dirty="0">
                <a:effectLst/>
                <a:latin typeface="Calibri" panose="020F0502020204030204" pitchFamily="34" charset="0"/>
              </a:rPr>
              <a:t>2021</a:t>
            </a:r>
            <a:r>
              <a:rPr lang="lt-LT" sz="1800" b="0" i="0" dirty="0">
                <a:effectLst/>
                <a:latin typeface="Calibri" panose="020F0502020204030204" pitchFamily="34" charset="0"/>
              </a:rPr>
              <a:t> 121336 </a:t>
            </a:r>
            <a:r>
              <a:rPr lang="en-US" sz="1800" b="0" i="0" dirty="0">
                <a:effectLst/>
                <a:latin typeface="Calibri" panose="020F0502020204030204" pitchFamily="34" charset="0"/>
              </a:rPr>
              <a:t>   </a:t>
            </a:r>
            <a:r>
              <a:rPr kumimoji="0" lang="lt-L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5624 </a:t>
            </a: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lt-L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4,64% </a:t>
            </a:r>
            <a:endParaRPr kumimoji="0" lang="lt-LT" sz="1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lang="lt-LT" sz="1800" b="1" i="0" dirty="0">
                <a:effectLst/>
                <a:latin typeface="Calibri" panose="020F0502020204030204" pitchFamily="34" charset="0"/>
              </a:rPr>
              <a:t>2022</a:t>
            </a:r>
            <a:r>
              <a:rPr lang="lt-LT" sz="1800" b="0" i="0" dirty="0">
                <a:effectLst/>
                <a:latin typeface="Calibri" panose="020F0502020204030204" pitchFamily="34" charset="0"/>
              </a:rPr>
              <a:t> 118740 </a:t>
            </a:r>
            <a:r>
              <a:rPr lang="en-US" sz="1800" b="0" i="0" dirty="0">
                <a:effectLst/>
                <a:latin typeface="Calibri" panose="020F0502020204030204" pitchFamily="34" charset="0"/>
              </a:rPr>
              <a:t>   </a:t>
            </a:r>
            <a:r>
              <a:rPr kumimoji="0" lang="lt-LT"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5756 </a:t>
            </a: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lang="lt-LT" sz="1200" b="0" i="0" dirty="0">
                <a:effectLst/>
                <a:latin typeface="Calibri" panose="020F0502020204030204" pitchFamily="34" charset="0"/>
              </a:rPr>
              <a:t>4,85% </a:t>
            </a:r>
            <a:endParaRPr lang="lt-LT" b="0" i="0" dirty="0">
              <a:effectLst/>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lang="lt-LT" sz="1800" b="1" i="0" dirty="0">
                <a:effectLst/>
                <a:latin typeface="Calibri" panose="020F0502020204030204" pitchFamily="34" charset="0"/>
              </a:rPr>
              <a:t>2023</a:t>
            </a:r>
            <a:r>
              <a:rPr lang="en-US" sz="1800" b="1" i="0" dirty="0">
                <a:effectLst/>
                <a:latin typeface="Calibri" panose="020F0502020204030204" pitchFamily="34" charset="0"/>
              </a:rPr>
              <a:t> </a:t>
            </a:r>
            <a:r>
              <a:rPr lang="lt-LT" sz="1800" b="0" i="0" dirty="0">
                <a:solidFill>
                  <a:srgbClr val="4472C4"/>
                </a:solidFill>
                <a:effectLst/>
                <a:latin typeface="Calibri" panose="020F0502020204030204" pitchFamily="34" charset="0"/>
              </a:rPr>
              <a:t>116153 </a:t>
            </a:r>
            <a:r>
              <a:rPr lang="en-US" sz="1800" b="0" i="0" dirty="0">
                <a:solidFill>
                  <a:srgbClr val="4472C4"/>
                </a:solidFill>
                <a:effectLst/>
                <a:latin typeface="Calibri" panose="020F0502020204030204" pitchFamily="34" charset="0"/>
              </a:rPr>
              <a:t>   </a:t>
            </a:r>
            <a:r>
              <a:rPr kumimoji="0" lang="lt-LT" sz="1800" b="0" i="0" u="none" strike="noStrike" kern="1200" cap="none" spc="0" normalizeH="0" baseline="0" noProof="0" dirty="0">
                <a:ln>
                  <a:noFill/>
                </a:ln>
                <a:solidFill>
                  <a:srgbClr val="4472C4"/>
                </a:solidFill>
                <a:effectLst/>
                <a:uLnTx/>
                <a:uFillTx/>
                <a:latin typeface="Calibri" panose="020F0502020204030204" pitchFamily="34" charset="0"/>
                <a:ea typeface="+mn-ea"/>
                <a:cs typeface="+mn-cs"/>
              </a:rPr>
              <a:t>5733 </a:t>
            </a:r>
            <a:r>
              <a:rPr kumimoji="0" lang="en-US" sz="1800" b="0" i="0" u="none" strike="noStrike" kern="1200" cap="none" spc="0" normalizeH="0" baseline="0" noProof="0" dirty="0">
                <a:ln>
                  <a:noFill/>
                </a:ln>
                <a:solidFill>
                  <a:srgbClr val="4472C4"/>
                </a:solidFill>
                <a:effectLst/>
                <a:uLnTx/>
                <a:uFillTx/>
                <a:latin typeface="Calibri" panose="020F0502020204030204" pitchFamily="34" charset="0"/>
                <a:ea typeface="+mn-ea"/>
                <a:cs typeface="+mn-cs"/>
              </a:rPr>
              <a:t>   </a:t>
            </a:r>
            <a:r>
              <a:rPr lang="lt-LT" sz="1200" b="0" i="0" dirty="0">
                <a:solidFill>
                  <a:srgbClr val="4472C4"/>
                </a:solidFill>
                <a:effectLst/>
                <a:latin typeface="Calibri" panose="020F0502020204030204" pitchFamily="34" charset="0"/>
              </a:rPr>
              <a:t>4,94% </a:t>
            </a:r>
            <a:endParaRPr lang="lt-LT" b="0" i="0" dirty="0">
              <a:effectLst/>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lt-LT" sz="1200" b="0" i="0" u="none" strike="noStrike" kern="1200" cap="none" spc="0" normalizeH="0" baseline="0" noProof="0" dirty="0">
              <a:ln>
                <a:noFill/>
              </a:ln>
              <a:solidFill>
                <a:prstClr val="black"/>
              </a:solidFill>
              <a:effectLst/>
              <a:uLnTx/>
              <a:uFillTx/>
              <a:latin typeface="Calibri"/>
              <a:ea typeface="+mn-ea"/>
              <a:cs typeface="+mn-cs"/>
            </a:endParaRPr>
          </a:p>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7767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br>
              <a:rPr lang="lt-LT" sz="1800">
                <a:effectLst/>
                <a:latin typeface="Segoe UI" panose="020B0502040204020203" pitchFamily="34" charset="0"/>
              </a:rPr>
            </a:br>
            <a:endParaRPr lang="lt-LT" sz="1800" i="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lt-LT" sz="1800" kern="100">
              <a:effectLst/>
              <a:latin typeface="Calibri" panose="020F0502020204030204" pitchFamily="34" charset="0"/>
              <a:ea typeface="Calibri" panose="020F0502020204030204" pitchFamily="34" charset="0"/>
              <a:cs typeface="Times New Roman" panose="02020603050405020304" pitchFamily="18" charset="0"/>
            </a:endParaRPr>
          </a:p>
          <a:p>
            <a:endParaRPr lang="lt-LT"/>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17158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br>
              <a:rPr lang="lt-LT" sz="1800">
                <a:effectLst/>
                <a:latin typeface="Segoe UI" panose="020B0502040204020203" pitchFamily="34" charset="0"/>
              </a:rPr>
            </a:br>
            <a:br>
              <a:rPr lang="lt-LT" sz="1800">
                <a:effectLst/>
                <a:latin typeface="Segoe UI" panose="020B0502040204020203" pitchFamily="34" charset="0"/>
              </a:rPr>
            </a:br>
            <a:endParaRPr lang="lt-LT" sz="1800" i="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lt-LT" sz="1800" kern="100">
              <a:effectLst/>
              <a:latin typeface="Calibri" panose="020F0502020204030204" pitchFamily="34" charset="0"/>
              <a:ea typeface="Calibri" panose="020F0502020204030204" pitchFamily="34" charset="0"/>
              <a:cs typeface="Times New Roman" panose="02020603050405020304" pitchFamily="18" charset="0"/>
            </a:endParaRPr>
          </a:p>
          <a:p>
            <a:endParaRPr lang="lt-LT"/>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582306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7673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56133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lt-LT" sz="1800">
              <a:effectLst/>
              <a:latin typeface="Arial" panose="020B0604020202020204" pitchFamily="34" charset="0"/>
            </a:endParaRPr>
          </a:p>
          <a:p>
            <a:endParaRPr lang="lt-LT"/>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47036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lt-LT" sz="1800">
              <a:effectLst/>
              <a:latin typeface="Arial" panose="020B0604020202020204" pitchFamily="34" charset="0"/>
            </a:endParaRPr>
          </a:p>
          <a:p>
            <a:endParaRPr lang="lt-LT"/>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51023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fontScale="8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effectLst/>
                <a:latin typeface="Arial" panose="020B0604020202020204" pitchFamily="34" charset="0"/>
              </a:rPr>
              <a:t>Socialini</a:t>
            </a:r>
            <a:r>
              <a:rPr lang="lt-LT" sz="1800" dirty="0">
                <a:effectLst/>
                <a:latin typeface="Arial" panose="020B0604020202020204" pitchFamily="34" charset="0"/>
              </a:rPr>
              <a:t>ų paramos sąlygų (SPS) modelis grindžiamas principu, kad turi būti pasitelkiama valstybėje nustatyta tvarka, o NMA neturi imtis aktyvių veiksmų siekiant nustatyti, ar paramos gavėjas laikosi darbo teisės ir darbuotojų saugos ir sveikatos reikalavimų. Už šią sritį Lietuvoje atsakingos 4 institucijos: Valstybinė darbo inspekcija (VDI), Valstybinė mokesčių inspekcija, Finansinių nusikaltimų tyrimų tarnyba ir policija- su šiomis institucijomis turės būti sudaroma bendradarbiavimo sutartis su NMA, siekiant užtikrinti duomenų teikimą (ne rečiau kaip 1 kartą per metus).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lt-LT" sz="18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lt-LT" sz="1800" dirty="0">
                <a:effectLst/>
                <a:latin typeface="Arial" panose="020B0604020202020204" pitchFamily="34" charset="0"/>
              </a:rPr>
              <a:t>Reglamentas įpareigoja užtikrinti šių Direktyvų taikymą:</a:t>
            </a:r>
          </a:p>
          <a:p>
            <a:pPr marL="342900" lvl="0" indent="-342900" algn="just">
              <a:lnSpc>
                <a:spcPct val="107000"/>
              </a:lnSpc>
              <a:buFont typeface="Symbol" panose="05050102010706020507" pitchFamily="18" charset="2"/>
              <a:buChar char=""/>
            </a:pPr>
            <a:r>
              <a:rPr lang="lt-LT" sz="1800" kern="100" dirty="0">
                <a:effectLst/>
                <a:latin typeface="Calibri" panose="020F0502020204030204" pitchFamily="34" charset="0"/>
                <a:ea typeface="Calibri" panose="020F0502020204030204" pitchFamily="34" charset="0"/>
                <a:cs typeface="Calibri" panose="020F0502020204030204" pitchFamily="34" charset="0"/>
              </a:rPr>
              <a:t>Direktyva 2019/1152 dėl skaidrių ir nuspėjamų darbo sąlygų;</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buFont typeface="Symbol" panose="05050102010706020507" pitchFamily="18" charset="2"/>
              <a:buChar char=""/>
            </a:pPr>
            <a:r>
              <a:rPr lang="lt-LT" sz="1800" kern="100" dirty="0">
                <a:effectLst/>
                <a:latin typeface="Calibri" panose="020F0502020204030204" pitchFamily="34" charset="0"/>
                <a:ea typeface="Calibri" panose="020F0502020204030204" pitchFamily="34" charset="0"/>
                <a:cs typeface="Calibri" panose="020F0502020204030204" pitchFamily="34" charset="0"/>
              </a:rPr>
              <a:t>Direktyva 89/391/EEB dėl priemonių, kuriomis skatinama gerinti darbuotojų saugą ir sveikatą;</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lt-LT" sz="1800" kern="100" dirty="0">
                <a:effectLst/>
                <a:latin typeface="Calibri" panose="020F0502020204030204" pitchFamily="34" charset="0"/>
                <a:ea typeface="Calibri" panose="020F0502020204030204" pitchFamily="34" charset="0"/>
                <a:cs typeface="Calibri" panose="020F0502020204030204" pitchFamily="34" charset="0"/>
              </a:rPr>
              <a:t>Direktyva 2009/104/EB dėl minimaliųjų saugos ir sveikatos reikalavimų, taikomų darbuotojams naudojant darbo įrenginius.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lt-LT" sz="1800" dirty="0">
                <a:effectLst/>
                <a:latin typeface="Arial" panose="020B0604020202020204" pitchFamily="34" charset="0"/>
              </a:rPr>
              <a:t> </a:t>
            </a:r>
          </a:p>
          <a:p>
            <a:r>
              <a:rPr lang="lt-LT" dirty="0"/>
              <a:t>VDI veikia daugiau prevencijos ir konsultavimo principu, baudas skiria tik už sunkius pažeidimus, ypač, jei tai susiję su darbuotojo sveikatos sutrikdymu ar mirtimi. Modeliuodami SPS </a:t>
            </a:r>
            <a:r>
              <a:rPr lang="lt-LT" b="1" u="sng" dirty="0"/>
              <a:t>siekiame išlaikyti šį principą (bausti tik už sunkius </a:t>
            </a:r>
            <a:r>
              <a:rPr lang="lt-LT" dirty="0"/>
              <a:t>nusižengimus). </a:t>
            </a:r>
            <a:endParaRPr lang="lt-LT" sz="1800" dirty="0">
              <a:effectLst/>
              <a:highlight>
                <a:srgbClr val="FFFF00"/>
              </a:highlight>
              <a:latin typeface="Cambria" panose="02040503050406030204" pitchFamily="18" charset="0"/>
              <a:ea typeface="Calibri" panose="020F0502020204030204" pitchFamily="34" charset="0"/>
              <a:cs typeface="Calibri" panose="020F0502020204030204" pitchFamily="34" charset="0"/>
            </a:endParaRPr>
          </a:p>
          <a:p>
            <a:pPr marL="342900" indent="-342900">
              <a:buFont typeface="+mj-lt"/>
              <a:buAutoNum type="arabicPeriod"/>
            </a:pPr>
            <a:endParaRPr lang="lt-LT" sz="1800" dirty="0">
              <a:effectLst/>
              <a:highlight>
                <a:srgbClr val="FFFF00"/>
              </a:highlight>
              <a:latin typeface="Cambria" panose="02040503050406030204" pitchFamily="18" charset="0"/>
              <a:cs typeface="Calibri" panose="020F0502020204030204" pitchFamily="34" charset="0"/>
            </a:endParaRPr>
          </a:p>
          <a:p>
            <a:pPr marL="0" indent="0">
              <a:buFont typeface="+mj-lt"/>
              <a:buNone/>
            </a:pPr>
            <a:endParaRPr lang="lt-LT" sz="1800" dirty="0">
              <a:effectLst/>
              <a:highlight>
                <a:srgbClr val="FFFF00"/>
              </a:highlight>
              <a:latin typeface="Cambria" panose="02040503050406030204" pitchFamily="18" charset="0"/>
              <a:cs typeface="Calibri" panose="020F0502020204030204" pitchFamily="34" charset="0"/>
            </a:endParaRPr>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400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normAutofit/>
          </a:bodyPr>
          <a:lstStyle/>
          <a:p>
            <a:endParaRPr lang="lt-LT"/>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2908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r>
              <a:rPr lang="lt-LT" dirty="0"/>
              <a:t>Jaunųjų plotas pg ŽŪDC - </a:t>
            </a:r>
            <a:r>
              <a:rPr lang="en-US" sz="1200" b="1" i="0" u="none" strike="noStrike" dirty="0">
                <a:solidFill>
                  <a:srgbClr val="000000"/>
                </a:solidFill>
                <a:effectLst/>
                <a:latin typeface="Times New Roman" panose="02020603050405020304" pitchFamily="18" charset="0"/>
              </a:rPr>
              <a:t>154931.45</a:t>
            </a:r>
            <a:r>
              <a:rPr lang="en-US" dirty="0"/>
              <a:t> </a:t>
            </a:r>
            <a:r>
              <a:rPr lang="lt-LT" dirty="0"/>
              <a:t>Ha</a:t>
            </a:r>
          </a:p>
          <a:p>
            <a:r>
              <a:rPr lang="lt-LT" dirty="0"/>
              <a:t>Pareiškėjų sk. 7451</a:t>
            </a:r>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32148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24534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marL="257175" marR="0" lvl="0" indent="-257175" algn="l" defTabSz="6858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lt-LT" sz="1350" b="0" i="0" u="sng"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Ekologinės sistemos lyderės:</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557213" marR="0" lvl="1" indent="-214313"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Augalų kaita – </a:t>
            </a:r>
            <a:r>
              <a:rPr kumimoji="0" lang="lt-LT" sz="1350" b="0" i="0" u="none" strike="noStrike" kern="1200" cap="none" spc="0" normalizeH="0" baseline="0" noProof="0" dirty="0">
                <a:ln>
                  <a:noFill/>
                </a:ln>
                <a:solidFill>
                  <a:srgbClr val="00B050"/>
                </a:solidFill>
                <a:effectLst/>
                <a:uLnTx/>
                <a:uFillTx/>
                <a:latin typeface="Calibri" panose="020F0502020204030204" pitchFamily="34" charset="0"/>
                <a:ea typeface="Times New Roman" panose="02020603050405020304" pitchFamily="18" charset="0"/>
                <a:cs typeface="+mn-cs"/>
              </a:rPr>
              <a:t>207,8 proc.</a:t>
            </a:r>
            <a:r>
              <a:rPr kumimoji="0" lang="en-US" sz="1350" b="0" i="0" u="none" strike="noStrike" kern="1200" cap="none" spc="0" normalizeH="0" baseline="0" noProof="0" dirty="0">
                <a:ln>
                  <a:noFill/>
                </a:ln>
                <a:solidFill>
                  <a:srgbClr val="00B050"/>
                </a:solidFill>
                <a:effectLst/>
                <a:uLnTx/>
                <a:uFillTx/>
                <a:latin typeface="Calibri" panose="020F0502020204030204" pitchFamily="34" charset="0"/>
                <a:ea typeface="Times New Roman" panose="02020603050405020304" pitchFamily="18" charset="0"/>
                <a:cs typeface="+mn-cs"/>
              </a:rPr>
              <a:t>!!! </a:t>
            </a: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suplanuoto ploto;</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557213" marR="0" lvl="1" indent="-214313"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Tarpiniai pasėliai – </a:t>
            </a:r>
            <a:r>
              <a:rPr kumimoji="0" lang="lt-LT" sz="1350" b="0" i="0" u="none" strike="noStrike" kern="1200" cap="none" spc="0" normalizeH="0" baseline="0" noProof="0" dirty="0">
                <a:ln>
                  <a:noFill/>
                </a:ln>
                <a:solidFill>
                  <a:srgbClr val="00B050"/>
                </a:solidFill>
                <a:effectLst/>
                <a:uLnTx/>
                <a:uFillTx/>
                <a:latin typeface="Calibri" panose="020F0502020204030204" pitchFamily="34" charset="0"/>
                <a:ea typeface="Times New Roman" panose="02020603050405020304" pitchFamily="18" charset="0"/>
                <a:cs typeface="+mn-cs"/>
              </a:rPr>
              <a:t>168,5 proc.!!!</a:t>
            </a: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 suplanuoto ploto;</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557213" marR="0" lvl="1" indent="-214313"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Neariminė žemdirbystė – </a:t>
            </a:r>
            <a:r>
              <a:rPr kumimoji="0" lang="lt-LT" sz="1350" b="0" i="0" u="none" strike="noStrike" kern="1200" cap="none" spc="0" normalizeH="0" baseline="0" noProof="0" dirty="0">
                <a:ln>
                  <a:noFill/>
                </a:ln>
                <a:solidFill>
                  <a:srgbClr val="00B050"/>
                </a:solidFill>
                <a:effectLst/>
                <a:uLnTx/>
                <a:uFillTx/>
                <a:latin typeface="Calibri" panose="020F0502020204030204" pitchFamily="34" charset="0"/>
                <a:ea typeface="Times New Roman" panose="02020603050405020304" pitchFamily="18" charset="0"/>
                <a:cs typeface="+mn-cs"/>
              </a:rPr>
              <a:t>248,8 proc. </a:t>
            </a:r>
            <a:r>
              <a:rPr kumimoji="0" lang="en-US" sz="1350" b="0" i="0" u="none" strike="noStrike" kern="1200" cap="none" spc="0" normalizeH="0" baseline="0" noProof="0" dirty="0">
                <a:ln>
                  <a:noFill/>
                </a:ln>
                <a:solidFill>
                  <a:srgbClr val="00B050"/>
                </a:solidFill>
                <a:effectLst/>
                <a:uLnTx/>
                <a:uFillTx/>
                <a:latin typeface="Calibri" panose="020F0502020204030204" pitchFamily="34" charset="0"/>
                <a:ea typeface="Times New Roman" panose="02020603050405020304" pitchFamily="18" charset="0"/>
                <a:cs typeface="+mn-cs"/>
              </a:rPr>
              <a:t>!!! </a:t>
            </a: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suplanuoto ploto;</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557213" marR="0" lvl="1" indent="-214313"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Ekstensyvus daugiamečių pievų tvarkymas ganant gyvulius – 86,4 proc. suplanuoto ploto;</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557213" marR="0" lvl="1" indent="-214313"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Žolių juostos – 60-86,3 proc. suplanuoto ploto.</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257175" marR="0" lvl="0" indent="-257175" algn="l" defTabSz="6858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lt-LT" sz="1350" b="0" i="0" u="sng"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Nepopuliarios ekologinės sistemos:</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557213" marR="0" lvl="1" indent="-214313"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Kraštovaizdžio elementų priežiūra – </a:t>
            </a:r>
            <a:r>
              <a:rPr kumimoji="0" lang="lt-LT" sz="1350" b="0" i="0" u="none" strike="noStrike" kern="1200" cap="none" spc="0" normalizeH="0" baseline="0" noProof="0" dirty="0">
                <a:ln>
                  <a:noFill/>
                </a:ln>
                <a:solidFill>
                  <a:srgbClr val="FF0000"/>
                </a:solidFill>
                <a:effectLst/>
                <a:uLnTx/>
                <a:uFillTx/>
                <a:latin typeface="Calibri" panose="020F0502020204030204" pitchFamily="34" charset="0"/>
                <a:ea typeface="Times New Roman" panose="02020603050405020304" pitchFamily="18" charset="0"/>
                <a:cs typeface="+mn-cs"/>
              </a:rPr>
              <a:t>6,6 proc. </a:t>
            </a: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suplanuoto ploto;</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557213" marR="0" lvl="1" indent="-214313"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Perėjimas prie ekologinio ūkininkavimo – 27,3 proc. suplanuoto ploto, tačiau palyginti su 2022 m. sudaro 147 proc. 2022 m. ploto. (Ekologinis ūkininkavimas (kartu su KP priemone) – apie 70 proc.) suplanuoto ploto;</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557213" marR="0" lvl="1" indent="-214313"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Kitos pievų priemonės 5-46 proc. suplanuoto ploto;</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557213" marR="0" lvl="1" indent="-214313"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Sertifikuota sėkla – 52,3 proc. suplanuoto ploto.</a:t>
            </a:r>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8702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82776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27968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73794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7D9B4B-C667-46DA-8DB6-7CF7DF6CE5C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5247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lt-LT"/>
              <a:t>Spustelėję redaguokite stilių</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t-LT"/>
              <a:t>Spustelėkite norėdami redaguoti šablono paantraštės stilių</a:t>
            </a:r>
            <a:endParaRPr lang="en-GB"/>
          </a:p>
        </p:txBody>
      </p:sp>
      <p:sp>
        <p:nvSpPr>
          <p:cNvPr id="4" name="Date Placeholder 3"/>
          <p:cNvSpPr>
            <a:spLocks noGrp="1"/>
          </p:cNvSpPr>
          <p:nvPr>
            <p:ph type="dt" sz="half" idx="10"/>
          </p:nvPr>
        </p:nvSpPr>
        <p:spPr/>
        <p:txBody>
          <a:bodyPr/>
          <a:lstStyle/>
          <a:p>
            <a:fld id="{FAA55B3E-57E4-4707-9BDB-70535C755981}" type="datetime1">
              <a:rPr lang="en-US" smtClean="0"/>
              <a:t>11/15/2023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Vertical Text Placeholder 2"/>
          <p:cNvSpPr>
            <a:spLocks noGrp="1"/>
          </p:cNvSpPr>
          <p:nvPr>
            <p:ph type="body" orient="vert" idx="1"/>
          </p:nvPr>
        </p:nvSpPr>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10"/>
          </p:nvPr>
        </p:nvSpPr>
        <p:spPr/>
        <p:txBody>
          <a:bodyPr/>
          <a:lstStyle/>
          <a:p>
            <a:fld id="{D4E473F8-B759-4921-9A24-261CDA1B318D}" type="datetime1">
              <a:rPr lang="en-US" smtClean="0"/>
              <a:t>11/15/2023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lt-LT"/>
              <a:t>Spustelėję redaguokite stilių</a:t>
            </a:r>
            <a:endParaRPr lang="en-GB"/>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10"/>
          </p:nvPr>
        </p:nvSpPr>
        <p:spPr/>
        <p:txBody>
          <a:bodyPr/>
          <a:lstStyle/>
          <a:p>
            <a:fld id="{408404EA-B0D6-488C-82AE-48009CF89DB0}" type="datetime1">
              <a:rPr lang="en-US" smtClean="0"/>
              <a:t>11/15/2023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Content Placeholder 2"/>
          <p:cNvSpPr>
            <a:spLocks noGrp="1"/>
          </p:cNvSpPr>
          <p:nvPr>
            <p:ph idx="1"/>
          </p:nvPr>
        </p:nvSpPr>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10"/>
          </p:nvPr>
        </p:nvSpPr>
        <p:spPr/>
        <p:txBody>
          <a:bodyPr/>
          <a:lstStyle/>
          <a:p>
            <a:fld id="{FBA2039E-0945-4CCB-80A3-3A37C731E81A}" type="datetime1">
              <a:rPr lang="en-US" smtClean="0"/>
              <a:t>11/15/2023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lt-LT"/>
              <a:t>Spustelėję redaguokite stilių</a:t>
            </a:r>
            <a:endParaRPr lang="en-GB"/>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lt-LT"/>
              <a:t>Spustelėkite, kad galėtumėte redaguoti šablono teksto stilius</a:t>
            </a:r>
          </a:p>
        </p:txBody>
      </p:sp>
      <p:sp>
        <p:nvSpPr>
          <p:cNvPr id="4" name="Date Placeholder 3"/>
          <p:cNvSpPr>
            <a:spLocks noGrp="1"/>
          </p:cNvSpPr>
          <p:nvPr>
            <p:ph type="dt" sz="half" idx="10"/>
          </p:nvPr>
        </p:nvSpPr>
        <p:spPr/>
        <p:txBody>
          <a:bodyPr/>
          <a:lstStyle/>
          <a:p>
            <a:fld id="{0800BAAA-D166-487E-9E63-EF980F999C74}" type="datetime1">
              <a:rPr lang="en-US" smtClean="0"/>
              <a:t>11/15/2023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5" name="Date Placeholder 4"/>
          <p:cNvSpPr>
            <a:spLocks noGrp="1"/>
          </p:cNvSpPr>
          <p:nvPr>
            <p:ph type="dt" sz="half" idx="10"/>
          </p:nvPr>
        </p:nvSpPr>
        <p:spPr/>
        <p:txBody>
          <a:bodyPr/>
          <a:lstStyle/>
          <a:p>
            <a:fld id="{29F95FF9-0492-44D5-B78F-699137D2B76E}" type="datetime1">
              <a:rPr lang="en-US" smtClean="0"/>
              <a:t>11/15/2023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lt-LT"/>
              <a:t>Spustelėję redaguokite stilių</a:t>
            </a:r>
            <a:endParaRPr lang="en-GB"/>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7" name="Date Placeholder 6"/>
          <p:cNvSpPr>
            <a:spLocks noGrp="1"/>
          </p:cNvSpPr>
          <p:nvPr>
            <p:ph type="dt" sz="half" idx="10"/>
          </p:nvPr>
        </p:nvSpPr>
        <p:spPr/>
        <p:txBody>
          <a:bodyPr/>
          <a:lstStyle/>
          <a:p>
            <a:fld id="{04168887-E006-4166-B636-B551A5D4FEAE}" type="datetime1">
              <a:rPr lang="en-US" smtClean="0"/>
              <a:t>11/15/2023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GB"/>
          </a:p>
        </p:txBody>
      </p:sp>
      <p:sp>
        <p:nvSpPr>
          <p:cNvPr id="3" name="Date Placeholder 2"/>
          <p:cNvSpPr>
            <a:spLocks noGrp="1"/>
          </p:cNvSpPr>
          <p:nvPr>
            <p:ph type="dt" sz="half" idx="10"/>
          </p:nvPr>
        </p:nvSpPr>
        <p:spPr/>
        <p:txBody>
          <a:bodyPr/>
          <a:lstStyle/>
          <a:p>
            <a:fld id="{3160AF54-7B79-4026-8071-C78EA6901F74}" type="datetime1">
              <a:rPr lang="en-US" smtClean="0"/>
              <a:t>11/15/2023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EC5ABB-FA88-4343-A672-7F32ED7B0AFD}" type="datetime1">
              <a:rPr lang="en-US" smtClean="0"/>
              <a:t>11/15/2023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lt-LT"/>
              <a:t>Spustelėję redaguokite stilių</a:t>
            </a:r>
            <a:endParaRPr lang="en-GB"/>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8FCE61EB-9A0F-495C-B80F-36EA715C6E88}" type="datetime1">
              <a:rPr lang="en-US" smtClean="0"/>
              <a:t>11/15/2023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lt-LT"/>
              <a:t>Spustelėję redaguokite stilių</a:t>
            </a:r>
            <a:endParaRPr lang="en-GB"/>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a:t>Spustelėkite piktogramą norėdami įtraukti paveikslėlį</a:t>
            </a:r>
            <a:endParaRPr lang="en-GB"/>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A2AC3647-646D-472F-96D1-F9746DC74D52}" type="datetime1">
              <a:rPr lang="en-US" smtClean="0"/>
              <a:t>11/15/2023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9B7F88-8E2D-499B-BAD8-FA2927D3DC0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lt-LT"/>
              <a:t>Spustelėję redaguokite stilių</a:t>
            </a:r>
            <a:endParaRPr lang="en-GB"/>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GB"/>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EFC053D-4147-4599-AD30-DAC5DC1C28DD}" type="datetime1">
              <a:rPr lang="en-US" smtClean="0"/>
              <a:t>11/15/2023</a:t>
            </a:fld>
            <a:endParaRPr lang="en-GB"/>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A9B7F88-8E2D-499B-BAD8-FA2927D3DC0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98014" y="1246051"/>
            <a:ext cx="5577669" cy="646331"/>
          </a:xfrm>
          <a:prstGeom prst="rect">
            <a:avLst/>
          </a:prstGeom>
          <a:noFill/>
        </p:spPr>
        <p:txBody>
          <a:bodyPr wrap="square" lIns="91440" tIns="45720" rIns="91440" bIns="45720" rtlCol="0" anchor="t">
            <a:spAutoFit/>
          </a:bodyPr>
          <a:lstStyle/>
          <a:p>
            <a:r>
              <a:rPr lang="lt-LT" sz="1800" b="1" dirty="0">
                <a:solidFill>
                  <a:srgbClr val="92D050"/>
                </a:solidFill>
                <a:effectLst/>
                <a:latin typeface="Times New Roman" panose="02020603050405020304" pitchFamily="18" charset="0"/>
                <a:ea typeface="Times New Roman" panose="02020603050405020304" pitchFamily="18" charset="0"/>
              </a:rPr>
              <a:t>2023 m. žemės ūkio naudmenų ir pasėlių deklaravimo rezultatų apžvalga ir planuojami pokyčiai 2024 m.</a:t>
            </a:r>
            <a:endParaRPr lang="lt-LT" dirty="0">
              <a:solidFill>
                <a:srgbClr val="92D050"/>
              </a:solidFill>
              <a:latin typeface="Arial"/>
              <a:cs typeface="Arial"/>
            </a:endParaRPr>
          </a:p>
        </p:txBody>
      </p:sp>
      <p:sp>
        <p:nvSpPr>
          <p:cNvPr id="6" name="TextBox 5"/>
          <p:cNvSpPr txBox="1"/>
          <p:nvPr/>
        </p:nvSpPr>
        <p:spPr>
          <a:xfrm>
            <a:off x="6585438" y="2723379"/>
            <a:ext cx="1436714" cy="276999"/>
          </a:xfrm>
          <a:prstGeom prst="rect">
            <a:avLst/>
          </a:prstGeom>
          <a:noFill/>
        </p:spPr>
        <p:txBody>
          <a:bodyPr wrap="square" lIns="91440" tIns="45720" rIns="91440" bIns="45720" rtlCol="0" anchor="t">
            <a:spAutoFit/>
          </a:bodyPr>
          <a:lstStyle/>
          <a:p>
            <a:pPr algn="r"/>
            <a:r>
              <a:rPr lang="lt-LT" sz="1200" dirty="0">
                <a:solidFill>
                  <a:srgbClr val="8EC543"/>
                </a:solidFill>
                <a:latin typeface="Arial"/>
                <a:cs typeface="Arial"/>
              </a:rPr>
              <a:t>Lapkritis</a:t>
            </a:r>
            <a:r>
              <a:rPr lang="en-GB" sz="1200" dirty="0">
                <a:solidFill>
                  <a:srgbClr val="8EC543"/>
                </a:solidFill>
                <a:latin typeface="Arial"/>
                <a:cs typeface="Arial"/>
              </a:rPr>
              <a:t>, 202</a:t>
            </a:r>
            <a:r>
              <a:rPr lang="lt-LT" sz="1200" dirty="0">
                <a:solidFill>
                  <a:srgbClr val="8EC543"/>
                </a:solidFill>
                <a:latin typeface="Arial"/>
                <a:cs typeface="Arial"/>
              </a:rPr>
              <a:t>3</a:t>
            </a:r>
            <a:endParaRPr lang="en-GB" sz="1200" dirty="0">
              <a:solidFill>
                <a:srgbClr val="8EC543"/>
              </a:solidFill>
              <a:latin typeface="Arial"/>
              <a:cs typeface="Arial"/>
            </a:endParaRPr>
          </a:p>
        </p:txBody>
      </p:sp>
      <p:sp>
        <p:nvSpPr>
          <p:cNvPr id="8" name="TextBox 7"/>
          <p:cNvSpPr txBox="1"/>
          <p:nvPr/>
        </p:nvSpPr>
        <p:spPr>
          <a:xfrm>
            <a:off x="7000892" y="4733526"/>
            <a:ext cx="991746" cy="338554"/>
          </a:xfrm>
          <a:prstGeom prst="rect">
            <a:avLst/>
          </a:prstGeom>
          <a:noFill/>
        </p:spPr>
        <p:txBody>
          <a:bodyPr wrap="none" rtlCol="0">
            <a:spAutoFit/>
          </a:bodyPr>
          <a:lstStyle/>
          <a:p>
            <a:r>
              <a:rPr lang="en-GB" sz="1600" err="1">
                <a:solidFill>
                  <a:srgbClr val="8EC543"/>
                </a:solidFill>
                <a:latin typeface="Arial" pitchFamily="34" charset="0"/>
                <a:cs typeface="Arial" pitchFamily="34" charset="0"/>
              </a:rPr>
              <a:t>zum.lrv.lt</a:t>
            </a:r>
            <a:endParaRPr lang="en-GB" sz="1600">
              <a:solidFill>
                <a:srgbClr val="8EC543"/>
              </a:solidFill>
              <a:latin typeface="Arial" pitchFamily="34" charset="0"/>
              <a:cs typeface="Arial" pitchFamily="34" charset="0"/>
            </a:endParaRPr>
          </a:p>
        </p:txBody>
      </p:sp>
      <p:sp>
        <p:nvSpPr>
          <p:cNvPr id="2" name="TextBox 1">
            <a:extLst>
              <a:ext uri="{FF2B5EF4-FFF2-40B4-BE49-F238E27FC236}">
                <a16:creationId xmlns:a16="http://schemas.microsoft.com/office/drawing/2014/main" id="{93182AB8-22FF-DB0A-1038-D48FCE0A811F}"/>
              </a:ext>
            </a:extLst>
          </p:cNvPr>
          <p:cNvSpPr txBox="1"/>
          <p:nvPr/>
        </p:nvSpPr>
        <p:spPr>
          <a:xfrm>
            <a:off x="4820074" y="3204906"/>
            <a:ext cx="3242337" cy="1061829"/>
          </a:xfrm>
          <a:prstGeom prst="rect">
            <a:avLst/>
          </a:prstGeom>
          <a:noFill/>
        </p:spPr>
        <p:txBody>
          <a:bodyPr wrap="square" rtlCol="0">
            <a:spAutoFit/>
          </a:bodyPr>
          <a:lstStyle/>
          <a:p>
            <a:pPr algn="r"/>
            <a:r>
              <a:rPr lang="en-GB" sz="1600" dirty="0">
                <a:solidFill>
                  <a:srgbClr val="8EC543"/>
                </a:solidFill>
                <a:latin typeface="Arial" pitchFamily="34" charset="0"/>
                <a:cs typeface="Arial" pitchFamily="34" charset="0"/>
              </a:rPr>
              <a:t>                   </a:t>
            </a:r>
            <a:endParaRPr lang="lt-LT" sz="1600" dirty="0">
              <a:solidFill>
                <a:srgbClr val="8EC543"/>
              </a:solidFill>
              <a:latin typeface="Arial" pitchFamily="34" charset="0"/>
              <a:cs typeface="Arial" pitchFamily="34" charset="0"/>
            </a:endParaRPr>
          </a:p>
          <a:p>
            <a:pPr algn="r"/>
            <a:endParaRPr lang="lt-LT" sz="500" dirty="0">
              <a:solidFill>
                <a:srgbClr val="8EC543"/>
              </a:solidFill>
              <a:latin typeface="Arial" pitchFamily="34" charset="0"/>
              <a:cs typeface="Arial" pitchFamily="34" charset="0"/>
            </a:endParaRPr>
          </a:p>
          <a:p>
            <a:pPr algn="r"/>
            <a:r>
              <a:rPr lang="lt-LT" sz="1400" dirty="0">
                <a:solidFill>
                  <a:srgbClr val="8EC543"/>
                </a:solidFill>
                <a:latin typeface="Arial" pitchFamily="34" charset="0"/>
                <a:cs typeface="Arial" pitchFamily="34" charset="0"/>
              </a:rPr>
              <a:t>Europos Sąjungos reikalų ir paramos politikos departamento</a:t>
            </a:r>
          </a:p>
          <a:p>
            <a:pPr algn="r"/>
            <a:r>
              <a:rPr lang="lt-LT" sz="1400" dirty="0">
                <a:solidFill>
                  <a:srgbClr val="8EC543"/>
                </a:solidFill>
                <a:latin typeface="Arial" pitchFamily="34" charset="0"/>
                <a:cs typeface="Arial" pitchFamily="34" charset="0"/>
              </a:rPr>
              <a:t>Išmokų už plotus skyrius</a:t>
            </a:r>
            <a:endParaRPr lang="en-GB" sz="1400" dirty="0">
              <a:solidFill>
                <a:srgbClr val="8EC543"/>
              </a:solidFill>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Calibri"/>
                <a:ea typeface="+mn-ea"/>
                <a:cs typeface="+mn-cs"/>
              </a:rPr>
              <a:t>AVANSINĖS IŠMOKOS</a:t>
            </a:r>
          </a:p>
        </p:txBody>
      </p:sp>
      <p:sp>
        <p:nvSpPr>
          <p:cNvPr id="7" name="Rectangle 1">
            <a:extLst>
              <a:ext uri="{FF2B5EF4-FFF2-40B4-BE49-F238E27FC236}">
                <a16:creationId xmlns:a16="http://schemas.microsoft.com/office/drawing/2014/main" id="{40E8CC60-3C8F-6BB8-F84F-169BAAA49EE0}"/>
              </a:ext>
            </a:extLst>
          </p:cNvPr>
          <p:cNvSpPr>
            <a:spLocks noChangeArrowheads="1"/>
          </p:cNvSpPr>
          <p:nvPr/>
        </p:nvSpPr>
        <p:spPr bwMode="auto">
          <a:xfrm>
            <a:off x="1538873" y="430199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2" name="Table 1">
            <a:extLst>
              <a:ext uri="{FF2B5EF4-FFF2-40B4-BE49-F238E27FC236}">
                <a16:creationId xmlns:a16="http://schemas.microsoft.com/office/drawing/2014/main" id="{3902393B-CC3A-B837-F493-A0A90CE97126}"/>
              </a:ext>
            </a:extLst>
          </p:cNvPr>
          <p:cNvGraphicFramePr>
            <a:graphicFrameLocks noGrp="1"/>
          </p:cNvGraphicFramePr>
          <p:nvPr>
            <p:extLst>
              <p:ext uri="{D42A27DB-BD31-4B8C-83A1-F6EECF244321}">
                <p14:modId xmlns:p14="http://schemas.microsoft.com/office/powerpoint/2010/main" val="1626411360"/>
              </p:ext>
            </p:extLst>
          </p:nvPr>
        </p:nvGraphicFramePr>
        <p:xfrm>
          <a:off x="362466" y="1254949"/>
          <a:ext cx="8324334" cy="2856929"/>
        </p:xfrm>
        <a:graphic>
          <a:graphicData uri="http://schemas.openxmlformats.org/drawingml/2006/table">
            <a:tbl>
              <a:tblPr firstRow="1" firstCol="1" bandRow="1"/>
              <a:tblGrid>
                <a:gridCol w="6708223">
                  <a:extLst>
                    <a:ext uri="{9D8B030D-6E8A-4147-A177-3AD203B41FA5}">
                      <a16:colId xmlns:a16="http://schemas.microsoft.com/office/drawing/2014/main" val="4213588375"/>
                    </a:ext>
                  </a:extLst>
                </a:gridCol>
                <a:gridCol w="1616111">
                  <a:extLst>
                    <a:ext uri="{9D8B030D-6E8A-4147-A177-3AD203B41FA5}">
                      <a16:colId xmlns:a16="http://schemas.microsoft.com/office/drawing/2014/main" val="3727780255"/>
                    </a:ext>
                  </a:extLst>
                </a:gridCol>
              </a:tblGrid>
              <a:tr h="0">
                <a:tc>
                  <a:txBody>
                    <a:bodyPr/>
                    <a:lstStyle/>
                    <a:p>
                      <a:pPr algn="ctr">
                        <a:lnSpc>
                          <a:spcPct val="107000"/>
                        </a:lnSpc>
                        <a:spcAft>
                          <a:spcPts val="800"/>
                        </a:spcAft>
                      </a:pPr>
                      <a:r>
                        <a:rPr lang="lt-LT" sz="1400" b="1" kern="100" dirty="0">
                          <a:effectLst/>
                          <a:latin typeface="+mn-lt"/>
                          <a:ea typeface="Calibri" panose="020F0502020204030204" pitchFamily="34" charset="0"/>
                          <a:cs typeface="Times New Roman" panose="02020603050405020304" pitchFamily="18" charset="0"/>
                        </a:rPr>
                        <a:t>Priemonė</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100" dirty="0">
                          <a:effectLst/>
                          <a:latin typeface="+mn-lt"/>
                          <a:ea typeface="Calibri" panose="020F0502020204030204" pitchFamily="34" charset="0"/>
                          <a:cs typeface="Times New Roman" panose="02020603050405020304" pitchFamily="18" charset="0"/>
                        </a:rPr>
                        <a:t>Eur/ha</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1401475"/>
                  </a:ext>
                </a:extLst>
              </a:tr>
              <a:tr h="0">
                <a:tc gridSpan="2">
                  <a:txBody>
                    <a:bodyPr/>
                    <a:lstStyle/>
                    <a:p>
                      <a:pPr algn="just">
                        <a:lnSpc>
                          <a:spcPct val="107000"/>
                        </a:lnSpc>
                        <a:spcAft>
                          <a:spcPts val="800"/>
                        </a:spcAft>
                      </a:pP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925389371"/>
                  </a:ext>
                </a:extLst>
              </a:tr>
              <a:tr h="0">
                <a:tc>
                  <a:txBody>
                    <a:bodyPr/>
                    <a:lstStyle/>
                    <a:p>
                      <a:pPr algn="just">
                        <a:lnSpc>
                          <a:spcPct val="107000"/>
                        </a:lnSpc>
                        <a:spcAft>
                          <a:spcPts val="800"/>
                        </a:spcAft>
                      </a:pPr>
                      <a:r>
                        <a:rPr lang="lt-LT" sz="1400" b="1" kern="0" dirty="0">
                          <a:effectLst/>
                          <a:latin typeface="+mn-lt"/>
                          <a:ea typeface="Times New Roman" panose="02020603050405020304" pitchFamily="18" charset="0"/>
                          <a:cs typeface="Times New Roman" panose="02020603050405020304" pitchFamily="18" charset="0"/>
                        </a:rPr>
                        <a:t>Bazinė pajamų paramos tvarumui didinti </a:t>
                      </a:r>
                      <a:endParaRPr lang="en-US" sz="1400" b="1"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53 </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0099610"/>
                  </a:ext>
                </a:extLst>
              </a:tr>
              <a:tr h="0">
                <a:tc>
                  <a:txBody>
                    <a:bodyPr/>
                    <a:lstStyle/>
                    <a:p>
                      <a:pPr algn="just">
                        <a:lnSpc>
                          <a:spcPct val="107000"/>
                        </a:lnSpc>
                        <a:spcAft>
                          <a:spcPts val="800"/>
                        </a:spcAft>
                      </a:pPr>
                      <a:r>
                        <a:rPr lang="lt-LT" sz="1400" b="1" kern="100" dirty="0">
                          <a:effectLst/>
                          <a:latin typeface="+mn-lt"/>
                          <a:ea typeface="Calibri" panose="020F0502020204030204" pitchFamily="34" charset="0"/>
                          <a:cs typeface="Times New Roman" panose="02020603050405020304" pitchFamily="18" charset="0"/>
                        </a:rPr>
                        <a:t>Išmoka jauniesiems ūkininkams </a:t>
                      </a:r>
                      <a:r>
                        <a:rPr lang="lt-LT" sz="1400" kern="100" dirty="0">
                          <a:effectLst/>
                          <a:latin typeface="+mn-lt"/>
                          <a:ea typeface="Calibri" panose="020F0502020204030204" pitchFamily="34" charset="0"/>
                          <a:cs typeface="Times New Roman" panose="02020603050405020304" pitchFamily="18" charset="0"/>
                        </a:rPr>
                        <a:t>(pagal 2014–2022 m. laikotarpio reikalavimus)</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51,50 </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2096276"/>
                  </a:ext>
                </a:extLst>
              </a:tr>
              <a:tr h="0">
                <a:tc>
                  <a:txBody>
                    <a:bodyPr/>
                    <a:lstStyle/>
                    <a:p>
                      <a:pPr algn="just">
                        <a:lnSpc>
                          <a:spcPct val="107000"/>
                        </a:lnSpc>
                        <a:spcAft>
                          <a:spcPts val="800"/>
                        </a:spcAft>
                      </a:pPr>
                      <a:r>
                        <a:rPr lang="lt-LT" sz="1400" b="1" kern="100" dirty="0">
                          <a:effectLst/>
                          <a:latin typeface="+mn-lt"/>
                          <a:ea typeface="Calibri" panose="020F0502020204030204" pitchFamily="34" charset="0"/>
                          <a:cs typeface="Times New Roman" panose="02020603050405020304" pitchFamily="18" charset="0"/>
                        </a:rPr>
                        <a:t>Papildoma pajamų parama jauniesiems ūkininkams </a:t>
                      </a:r>
                      <a:r>
                        <a:rPr lang="lt-LT" sz="1400" kern="100" dirty="0">
                          <a:effectLst/>
                          <a:latin typeface="+mn-lt"/>
                          <a:ea typeface="Calibri" panose="020F0502020204030204" pitchFamily="34" charset="0"/>
                          <a:cs typeface="Times New Roman" panose="02020603050405020304" pitchFamily="18" charset="0"/>
                        </a:rPr>
                        <a:t>(pagal 2023–2027 m. laikotarpio reikalavimus)</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86 </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8896544"/>
                  </a:ext>
                </a:extLst>
              </a:tr>
              <a:tr h="0">
                <a:tc>
                  <a:txBody>
                    <a:bodyPr/>
                    <a:lstStyle/>
                    <a:p>
                      <a:pPr algn="just">
                        <a:lnSpc>
                          <a:spcPct val="107000"/>
                        </a:lnSpc>
                        <a:spcAft>
                          <a:spcPts val="800"/>
                        </a:spcAft>
                      </a:pPr>
                      <a:r>
                        <a:rPr lang="lt-LT" sz="1400" b="1" kern="100" dirty="0">
                          <a:effectLst/>
                          <a:latin typeface="+mn-lt"/>
                          <a:ea typeface="Calibri" panose="020F0502020204030204" pitchFamily="34" charset="0"/>
                          <a:cs typeface="Times New Roman" panose="02020603050405020304" pitchFamily="18" charset="0"/>
                        </a:rPr>
                        <a:t>Papildoma perskirstomoji pajamų parama tvarumui didinti</a:t>
                      </a:r>
                      <a:r>
                        <a:rPr lang="lt-LT" sz="1400" kern="100" dirty="0">
                          <a:effectLst/>
                          <a:latin typeface="+mn-lt"/>
                          <a:ea typeface="Calibri" panose="020F0502020204030204" pitchFamily="34" charset="0"/>
                          <a:cs typeface="Times New Roman" panose="02020603050405020304" pitchFamily="18" charset="0"/>
                        </a:rPr>
                        <a:t>:</a:t>
                      </a:r>
                      <a:endParaRPr lang="en-US" sz="1400" kern="100" dirty="0">
                        <a:effectLst/>
                        <a:latin typeface="+mn-lt"/>
                        <a:ea typeface="Calibri" panose="020F0502020204030204" pitchFamily="34" charset="0"/>
                        <a:cs typeface="Times New Roman" panose="02020603050405020304" pitchFamily="18" charset="0"/>
                      </a:endParaRPr>
                    </a:p>
                    <a:p>
                      <a:pPr algn="just">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   už pirmus 10 ha</a:t>
                      </a:r>
                      <a:endParaRPr lang="en-US" sz="1400" kern="100" dirty="0">
                        <a:effectLst/>
                        <a:latin typeface="+mn-lt"/>
                        <a:ea typeface="Calibri" panose="020F0502020204030204" pitchFamily="34" charset="0"/>
                        <a:cs typeface="Times New Roman" panose="02020603050405020304" pitchFamily="18" charset="0"/>
                      </a:endParaRPr>
                    </a:p>
                    <a:p>
                      <a:pPr algn="just">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   už 11–20 ha</a:t>
                      </a:r>
                      <a:endParaRPr lang="en-US" sz="1400" kern="100" dirty="0">
                        <a:effectLst/>
                        <a:latin typeface="+mn-lt"/>
                        <a:ea typeface="Calibri" panose="020F0502020204030204" pitchFamily="34" charset="0"/>
                        <a:cs typeface="Times New Roman" panose="02020603050405020304" pitchFamily="18" charset="0"/>
                      </a:endParaRPr>
                    </a:p>
                    <a:p>
                      <a:pPr algn="just">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   už 21–30 ha</a:t>
                      </a:r>
                      <a:endParaRPr lang="en-US" sz="1400" kern="100" dirty="0">
                        <a:effectLst/>
                        <a:latin typeface="+mn-lt"/>
                        <a:ea typeface="Calibri" panose="020F0502020204030204" pitchFamily="34" charset="0"/>
                        <a:cs typeface="Times New Roman" panose="02020603050405020304" pitchFamily="18" charset="0"/>
                      </a:endParaRPr>
                    </a:p>
                    <a:p>
                      <a:pPr algn="just">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   už 31–50 ha</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 </a:t>
                      </a:r>
                      <a:endParaRPr lang="en-US" sz="1400" kern="100" dirty="0">
                        <a:effectLst/>
                        <a:latin typeface="+mn-lt"/>
                        <a:ea typeface="Calibri" panose="020F0502020204030204" pitchFamily="34" charset="0"/>
                        <a:cs typeface="Times New Roman" panose="02020603050405020304" pitchFamily="18" charset="0"/>
                      </a:endParaRPr>
                    </a:p>
                    <a:p>
                      <a:pPr algn="ctr">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51 </a:t>
                      </a:r>
                      <a:endParaRPr lang="en-US" sz="1400" kern="100" dirty="0">
                        <a:effectLst/>
                        <a:latin typeface="+mn-lt"/>
                        <a:ea typeface="Calibri" panose="020F0502020204030204" pitchFamily="34" charset="0"/>
                        <a:cs typeface="Times New Roman" panose="02020603050405020304" pitchFamily="18" charset="0"/>
                      </a:endParaRPr>
                    </a:p>
                    <a:p>
                      <a:pPr algn="ctr">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55 </a:t>
                      </a:r>
                      <a:endParaRPr lang="en-US" sz="1400" kern="100" dirty="0">
                        <a:effectLst/>
                        <a:latin typeface="+mn-lt"/>
                        <a:ea typeface="Calibri" panose="020F0502020204030204" pitchFamily="34" charset="0"/>
                        <a:cs typeface="Times New Roman" panose="02020603050405020304" pitchFamily="18" charset="0"/>
                      </a:endParaRPr>
                    </a:p>
                    <a:p>
                      <a:pPr algn="ctr">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64,5 </a:t>
                      </a:r>
                      <a:endParaRPr lang="en-US" sz="1400" kern="100" dirty="0">
                        <a:effectLst/>
                        <a:latin typeface="+mn-lt"/>
                        <a:ea typeface="Calibri" panose="020F0502020204030204" pitchFamily="34" charset="0"/>
                        <a:cs typeface="Times New Roman" panose="02020603050405020304" pitchFamily="18" charset="0"/>
                      </a:endParaRPr>
                    </a:p>
                    <a:p>
                      <a:pPr algn="ctr">
                        <a:lnSpc>
                          <a:spcPct val="107000"/>
                        </a:lnSpc>
                        <a:spcAft>
                          <a:spcPts val="800"/>
                        </a:spcAft>
                      </a:pPr>
                      <a:r>
                        <a:rPr lang="lt-LT" sz="1400" kern="100" dirty="0">
                          <a:effectLst/>
                          <a:latin typeface="+mn-lt"/>
                          <a:ea typeface="Calibri" panose="020F0502020204030204" pitchFamily="34" charset="0"/>
                          <a:cs typeface="Times New Roman" panose="02020603050405020304" pitchFamily="18" charset="0"/>
                        </a:rPr>
                        <a:t>73,5 </a:t>
                      </a:r>
                      <a:endParaRPr lang="en-US" sz="1400" kern="1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7153155"/>
                  </a:ext>
                </a:extLst>
              </a:tr>
            </a:tbl>
          </a:graphicData>
        </a:graphic>
      </p:graphicFrame>
    </p:spTree>
    <p:extLst>
      <p:ext uri="{BB962C8B-B14F-4D97-AF65-F5344CB8AC3E}">
        <p14:creationId xmlns:p14="http://schemas.microsoft.com/office/powerpoint/2010/main" val="1381256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Calibri"/>
                <a:ea typeface="+mn-ea"/>
                <a:cs typeface="+mn-cs"/>
              </a:rPr>
              <a:t>AVANSINĖS IŠMOKOS</a:t>
            </a:r>
          </a:p>
        </p:txBody>
      </p:sp>
      <p:sp>
        <p:nvSpPr>
          <p:cNvPr id="7" name="Rectangle 1">
            <a:extLst>
              <a:ext uri="{FF2B5EF4-FFF2-40B4-BE49-F238E27FC236}">
                <a16:creationId xmlns:a16="http://schemas.microsoft.com/office/drawing/2014/main" id="{40E8CC60-3C8F-6BB8-F84F-169BAAA49EE0}"/>
              </a:ext>
            </a:extLst>
          </p:cNvPr>
          <p:cNvSpPr>
            <a:spLocks noChangeArrowheads="1"/>
          </p:cNvSpPr>
          <p:nvPr/>
        </p:nvSpPr>
        <p:spPr bwMode="auto">
          <a:xfrm>
            <a:off x="1538873" y="430199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2" name="Table 1">
            <a:extLst>
              <a:ext uri="{FF2B5EF4-FFF2-40B4-BE49-F238E27FC236}">
                <a16:creationId xmlns:a16="http://schemas.microsoft.com/office/drawing/2014/main" id="{538E4054-4292-2DA8-7D70-B069D4B3B91E}"/>
              </a:ext>
            </a:extLst>
          </p:cNvPr>
          <p:cNvGraphicFramePr>
            <a:graphicFrameLocks noGrp="1"/>
          </p:cNvGraphicFramePr>
          <p:nvPr>
            <p:extLst>
              <p:ext uri="{D42A27DB-BD31-4B8C-83A1-F6EECF244321}">
                <p14:modId xmlns:p14="http://schemas.microsoft.com/office/powerpoint/2010/main" val="4070162456"/>
              </p:ext>
            </p:extLst>
          </p:nvPr>
        </p:nvGraphicFramePr>
        <p:xfrm>
          <a:off x="416011" y="1569531"/>
          <a:ext cx="8067010" cy="3255542"/>
        </p:xfrm>
        <a:graphic>
          <a:graphicData uri="http://schemas.openxmlformats.org/drawingml/2006/table">
            <a:tbl>
              <a:tblPr firstRow="1" firstCol="1" bandRow="1"/>
              <a:tblGrid>
                <a:gridCol w="6500856">
                  <a:extLst>
                    <a:ext uri="{9D8B030D-6E8A-4147-A177-3AD203B41FA5}">
                      <a16:colId xmlns:a16="http://schemas.microsoft.com/office/drawing/2014/main" val="1435247849"/>
                    </a:ext>
                  </a:extLst>
                </a:gridCol>
                <a:gridCol w="1566154">
                  <a:extLst>
                    <a:ext uri="{9D8B030D-6E8A-4147-A177-3AD203B41FA5}">
                      <a16:colId xmlns:a16="http://schemas.microsoft.com/office/drawing/2014/main" val="2287181876"/>
                    </a:ext>
                  </a:extLst>
                </a:gridCol>
              </a:tblGrid>
              <a:tr h="206227">
                <a:tc gridSpan="2">
                  <a:txBody>
                    <a:bodyPr/>
                    <a:lstStyle/>
                    <a:p>
                      <a:pPr algn="just">
                        <a:lnSpc>
                          <a:spcPct val="107000"/>
                        </a:lnSpc>
                        <a:spcAft>
                          <a:spcPts val="800"/>
                        </a:spcAft>
                      </a:pPr>
                      <a:r>
                        <a:rPr lang="lt-LT" sz="1300" b="1" kern="100" dirty="0">
                          <a:effectLst/>
                          <a:latin typeface="+mj-lt"/>
                          <a:ea typeface="Calibri" panose="020F0502020204030204" pitchFamily="34" charset="0"/>
                          <a:cs typeface="Times New Roman" panose="02020603050405020304" pitchFamily="18" charset="0"/>
                        </a:rPr>
                        <a:t>Susietoji pajamų parama</a:t>
                      </a:r>
                      <a:r>
                        <a:rPr lang="lt-LT" sz="1300" kern="100" dirty="0">
                          <a:effectLst/>
                          <a:latin typeface="+mj-lt"/>
                          <a:ea typeface="Calibri" panose="020F0502020204030204" pitchFamily="34" charset="0"/>
                          <a:cs typeface="Times New Roman" panose="02020603050405020304" pitchFamily="18" charset="0"/>
                        </a:rPr>
                        <a:t>:</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255577986"/>
                  </a:ext>
                </a:extLst>
              </a:tr>
              <a:tr h="206227">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a:t>
                      </a:r>
                      <a:r>
                        <a:rPr lang="lt-LT" sz="1300" b="1" kern="100" dirty="0">
                          <a:effectLst/>
                          <a:latin typeface="+mj-lt"/>
                          <a:ea typeface="Calibri" panose="020F0502020204030204" pitchFamily="34" charset="0"/>
                          <a:cs typeface="Times New Roman" panose="02020603050405020304" pitchFamily="18" charset="0"/>
                        </a:rPr>
                        <a:t>baltyminius augalus</a:t>
                      </a:r>
                      <a:endParaRPr lang="en-US" sz="1300" b="1"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35 </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1273982"/>
                  </a:ext>
                </a:extLst>
              </a:tr>
              <a:tr h="206227">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a:t>
                      </a:r>
                      <a:r>
                        <a:rPr lang="lt-LT" sz="1300" b="1" kern="100" dirty="0">
                          <a:effectLst/>
                          <a:latin typeface="+mj-lt"/>
                          <a:ea typeface="Calibri" panose="020F0502020204030204" pitchFamily="34" charset="0"/>
                          <a:cs typeface="Times New Roman" panose="02020603050405020304" pitchFamily="18" charset="0"/>
                        </a:rPr>
                        <a:t>cukrinius runkelius</a:t>
                      </a:r>
                      <a:endParaRPr lang="en-US" sz="1300" b="1"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71 </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2354446"/>
                  </a:ext>
                </a:extLst>
              </a:tr>
              <a:tr h="206227">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a:t>
                      </a:r>
                      <a:r>
                        <a:rPr lang="lt-LT" sz="1300" b="1" kern="100" dirty="0">
                          <a:effectLst/>
                          <a:latin typeface="+mj-lt"/>
                          <a:ea typeface="Calibri" panose="020F0502020204030204" pitchFamily="34" charset="0"/>
                          <a:cs typeface="Times New Roman" panose="02020603050405020304" pitchFamily="18" charset="0"/>
                        </a:rPr>
                        <a:t>vaisius</a:t>
                      </a:r>
                      <a:endParaRPr lang="en-US" sz="1300" b="1"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330 </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4948558"/>
                  </a:ext>
                </a:extLst>
              </a:tr>
              <a:tr h="206227">
                <a:tc>
                  <a:txBody>
                    <a:bodyPr/>
                    <a:lstStyle/>
                    <a:p>
                      <a:pPr algn="just">
                        <a:lnSpc>
                          <a:spcPct val="107000"/>
                        </a:lnSpc>
                        <a:spcAft>
                          <a:spcPts val="800"/>
                        </a:spcAft>
                      </a:pPr>
                      <a:r>
                        <a:rPr lang="lt-LT" sz="1300" kern="0" dirty="0">
                          <a:effectLst/>
                          <a:latin typeface="+mj-lt"/>
                          <a:ea typeface="Times New Roman" panose="02020603050405020304" pitchFamily="18" charset="0"/>
                          <a:cs typeface="Times New Roman" panose="02020603050405020304" pitchFamily="18" charset="0"/>
                        </a:rPr>
                        <a:t>   už </a:t>
                      </a:r>
                      <a:r>
                        <a:rPr lang="lt-LT" sz="1300" b="1" kern="0" dirty="0">
                          <a:effectLst/>
                          <a:latin typeface="+mj-lt"/>
                          <a:ea typeface="Times New Roman" panose="02020603050405020304" pitchFamily="18" charset="0"/>
                          <a:cs typeface="Times New Roman" panose="02020603050405020304" pitchFamily="18" charset="0"/>
                        </a:rPr>
                        <a:t>uogas ir riešutus</a:t>
                      </a:r>
                      <a:endParaRPr lang="en-US" sz="1300" b="1"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a:effectLst/>
                          <a:latin typeface="+mj-lt"/>
                          <a:ea typeface="Calibri" panose="020F0502020204030204" pitchFamily="34" charset="0"/>
                          <a:cs typeface="Times New Roman" panose="02020603050405020304" pitchFamily="18" charset="0"/>
                        </a:rPr>
                        <a:t>217 </a:t>
                      </a:r>
                      <a:endParaRPr lang="en-US" sz="1300" kern="10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6006973"/>
                  </a:ext>
                </a:extLst>
              </a:tr>
              <a:tr h="206227">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a:t>
                      </a:r>
                      <a:r>
                        <a:rPr lang="lt-LT" sz="1300" b="1" kern="100" dirty="0">
                          <a:effectLst/>
                          <a:latin typeface="+mj-lt"/>
                          <a:ea typeface="Calibri" panose="020F0502020204030204" pitchFamily="34" charset="0"/>
                          <a:cs typeface="Times New Roman" panose="02020603050405020304" pitchFamily="18" charset="0"/>
                        </a:rPr>
                        <a:t>daržoves, auginamas atvirajame grunte</a:t>
                      </a:r>
                      <a:endParaRPr lang="en-US" sz="1300" b="1"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290 </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1587991"/>
                  </a:ext>
                </a:extLst>
              </a:tr>
              <a:tr h="2018180">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a:t>
                      </a:r>
                      <a:r>
                        <a:rPr lang="lt-LT" sz="1300" b="1" kern="100" dirty="0">
                          <a:effectLst/>
                          <a:latin typeface="+mj-lt"/>
                          <a:ea typeface="Calibri" panose="020F0502020204030204" pitchFamily="34" charset="0"/>
                          <a:cs typeface="Times New Roman" panose="02020603050405020304" pitchFamily="18" charset="0"/>
                        </a:rPr>
                        <a:t>pienines karves</a:t>
                      </a:r>
                      <a:r>
                        <a:rPr lang="lt-LT" sz="1300" kern="100" dirty="0">
                          <a:effectLst/>
                          <a:latin typeface="+mj-lt"/>
                          <a:ea typeface="Calibri" panose="020F0502020204030204" pitchFamily="34" charset="0"/>
                          <a:cs typeface="Times New Roman" panose="02020603050405020304" pitchFamily="18" charset="0"/>
                        </a:rPr>
                        <a:t>:</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 pakopoje</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2 pakopoje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3 pakopoje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4 pakopoje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pieninę karvę, jeigu laikytojo tiriamoji pieninių gyvūnų banda dalyvavo produktyvumo tyrimuose</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129,50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166,60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185,10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138,70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7 </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003320"/>
                  </a:ext>
                </a:extLst>
              </a:tr>
            </a:tbl>
          </a:graphicData>
        </a:graphic>
      </p:graphicFrame>
      <p:graphicFrame>
        <p:nvGraphicFramePr>
          <p:cNvPr id="8" name="Table 7">
            <a:extLst>
              <a:ext uri="{FF2B5EF4-FFF2-40B4-BE49-F238E27FC236}">
                <a16:creationId xmlns:a16="http://schemas.microsoft.com/office/drawing/2014/main" id="{DEC8A6B8-A211-AF69-F4B9-23009110912E}"/>
              </a:ext>
            </a:extLst>
          </p:cNvPr>
          <p:cNvGraphicFramePr>
            <a:graphicFrameLocks noGrp="1"/>
          </p:cNvGraphicFramePr>
          <p:nvPr>
            <p:extLst>
              <p:ext uri="{D42A27DB-BD31-4B8C-83A1-F6EECF244321}">
                <p14:modId xmlns:p14="http://schemas.microsoft.com/office/powerpoint/2010/main" val="3994660796"/>
              </p:ext>
            </p:extLst>
          </p:nvPr>
        </p:nvGraphicFramePr>
        <p:xfrm>
          <a:off x="409940" y="1146931"/>
          <a:ext cx="8073081" cy="414528"/>
        </p:xfrm>
        <a:graphic>
          <a:graphicData uri="http://schemas.openxmlformats.org/drawingml/2006/table">
            <a:tbl>
              <a:tblPr firstRow="1" firstCol="1" bandRow="1"/>
              <a:tblGrid>
                <a:gridCol w="6464536">
                  <a:extLst>
                    <a:ext uri="{9D8B030D-6E8A-4147-A177-3AD203B41FA5}">
                      <a16:colId xmlns:a16="http://schemas.microsoft.com/office/drawing/2014/main" val="4138513822"/>
                    </a:ext>
                  </a:extLst>
                </a:gridCol>
                <a:gridCol w="1608545">
                  <a:extLst>
                    <a:ext uri="{9D8B030D-6E8A-4147-A177-3AD203B41FA5}">
                      <a16:colId xmlns:a16="http://schemas.microsoft.com/office/drawing/2014/main" val="419875125"/>
                    </a:ext>
                  </a:extLst>
                </a:gridCol>
              </a:tblGrid>
              <a:tr h="0">
                <a:tc>
                  <a:txBody>
                    <a:bodyPr/>
                    <a:lstStyle/>
                    <a:p>
                      <a:pPr algn="ctr">
                        <a:lnSpc>
                          <a:spcPct val="107000"/>
                        </a:lnSpc>
                        <a:spcAft>
                          <a:spcPts val="800"/>
                        </a:spcAft>
                      </a:pPr>
                      <a:r>
                        <a:rPr lang="lt-LT" sz="1300" b="1" kern="100" dirty="0">
                          <a:effectLst/>
                          <a:latin typeface="+mn-lt"/>
                          <a:ea typeface="Calibri" panose="020F0502020204030204" pitchFamily="34" charset="0"/>
                          <a:cs typeface="Times New Roman" panose="02020603050405020304" pitchFamily="18" charset="0"/>
                        </a:rPr>
                        <a:t>Priemonė</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b="1" kern="100" dirty="0">
                          <a:effectLst/>
                          <a:latin typeface="+mn-lt"/>
                          <a:ea typeface="Calibri" panose="020F0502020204030204" pitchFamily="34" charset="0"/>
                          <a:cs typeface="Times New Roman" panose="02020603050405020304" pitchFamily="18" charset="0"/>
                        </a:rPr>
                        <a:t>Eur/ ha arba už pieninę karvę</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1659992"/>
                  </a:ext>
                </a:extLst>
              </a:tr>
            </a:tbl>
          </a:graphicData>
        </a:graphic>
      </p:graphicFrame>
    </p:spTree>
    <p:extLst>
      <p:ext uri="{BB962C8B-B14F-4D97-AF65-F5344CB8AC3E}">
        <p14:creationId xmlns:p14="http://schemas.microsoft.com/office/powerpoint/2010/main" val="4118506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Calibri"/>
                <a:ea typeface="+mn-ea"/>
                <a:cs typeface="+mn-cs"/>
              </a:rPr>
              <a:t>AVANSINĖS IŠMOKOS</a:t>
            </a:r>
          </a:p>
        </p:txBody>
      </p:sp>
      <p:sp>
        <p:nvSpPr>
          <p:cNvPr id="7" name="Rectangle 1">
            <a:extLst>
              <a:ext uri="{FF2B5EF4-FFF2-40B4-BE49-F238E27FC236}">
                <a16:creationId xmlns:a16="http://schemas.microsoft.com/office/drawing/2014/main" id="{40E8CC60-3C8F-6BB8-F84F-169BAAA49EE0}"/>
              </a:ext>
            </a:extLst>
          </p:cNvPr>
          <p:cNvSpPr>
            <a:spLocks noChangeArrowheads="1"/>
          </p:cNvSpPr>
          <p:nvPr/>
        </p:nvSpPr>
        <p:spPr bwMode="auto">
          <a:xfrm>
            <a:off x="1538873" y="430199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2" name="Table 1">
            <a:extLst>
              <a:ext uri="{FF2B5EF4-FFF2-40B4-BE49-F238E27FC236}">
                <a16:creationId xmlns:a16="http://schemas.microsoft.com/office/drawing/2014/main" id="{712B193C-3C81-04FA-236E-BD09C0B07746}"/>
              </a:ext>
            </a:extLst>
          </p:cNvPr>
          <p:cNvGraphicFramePr>
            <a:graphicFrameLocks noGrp="1"/>
          </p:cNvGraphicFramePr>
          <p:nvPr>
            <p:extLst>
              <p:ext uri="{D42A27DB-BD31-4B8C-83A1-F6EECF244321}">
                <p14:modId xmlns:p14="http://schemas.microsoft.com/office/powerpoint/2010/main" val="3592877541"/>
              </p:ext>
            </p:extLst>
          </p:nvPr>
        </p:nvGraphicFramePr>
        <p:xfrm>
          <a:off x="473242" y="1022502"/>
          <a:ext cx="8325853" cy="202565"/>
        </p:xfrm>
        <a:graphic>
          <a:graphicData uri="http://schemas.openxmlformats.org/drawingml/2006/table">
            <a:tbl>
              <a:tblPr firstRow="1" firstCol="1" bandRow="1"/>
              <a:tblGrid>
                <a:gridCol w="6793832">
                  <a:extLst>
                    <a:ext uri="{9D8B030D-6E8A-4147-A177-3AD203B41FA5}">
                      <a16:colId xmlns:a16="http://schemas.microsoft.com/office/drawing/2014/main" val="518795141"/>
                    </a:ext>
                  </a:extLst>
                </a:gridCol>
                <a:gridCol w="1532021">
                  <a:extLst>
                    <a:ext uri="{9D8B030D-6E8A-4147-A177-3AD203B41FA5}">
                      <a16:colId xmlns:a16="http://schemas.microsoft.com/office/drawing/2014/main" val="652717210"/>
                    </a:ext>
                  </a:extLst>
                </a:gridCol>
              </a:tblGrid>
              <a:tr h="133350">
                <a:tc>
                  <a:txBody>
                    <a:bodyPr/>
                    <a:lstStyle/>
                    <a:p>
                      <a:pPr algn="ctr">
                        <a:lnSpc>
                          <a:spcPct val="107000"/>
                        </a:lnSpc>
                        <a:spcAft>
                          <a:spcPts val="800"/>
                        </a:spcAft>
                      </a:pPr>
                      <a:r>
                        <a:rPr lang="lt-LT" sz="1300" b="1" kern="100" dirty="0">
                          <a:effectLst/>
                          <a:latin typeface="+mn-lt"/>
                          <a:ea typeface="Calibri" panose="020F0502020204030204" pitchFamily="34" charset="0"/>
                          <a:cs typeface="Times New Roman" panose="02020603050405020304" pitchFamily="18" charset="0"/>
                        </a:rPr>
                        <a:t>Priemonė</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b="1" kern="100" dirty="0">
                          <a:effectLst/>
                          <a:latin typeface="+mn-lt"/>
                          <a:ea typeface="Calibri" panose="020F0502020204030204" pitchFamily="34" charset="0"/>
                          <a:cs typeface="Times New Roman" panose="02020603050405020304" pitchFamily="18" charset="0"/>
                        </a:rPr>
                        <a:t>Eur/ ha</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6409407"/>
                  </a:ext>
                </a:extLst>
              </a:tr>
            </a:tbl>
          </a:graphicData>
        </a:graphic>
      </p:graphicFrame>
      <p:graphicFrame>
        <p:nvGraphicFramePr>
          <p:cNvPr id="4" name="Table 3">
            <a:extLst>
              <a:ext uri="{FF2B5EF4-FFF2-40B4-BE49-F238E27FC236}">
                <a16:creationId xmlns:a16="http://schemas.microsoft.com/office/drawing/2014/main" id="{75650498-DDBE-BF6F-CF0D-86BB9446A94D}"/>
              </a:ext>
            </a:extLst>
          </p:cNvPr>
          <p:cNvGraphicFramePr>
            <a:graphicFrameLocks noGrp="1"/>
          </p:cNvGraphicFramePr>
          <p:nvPr/>
        </p:nvGraphicFramePr>
        <p:xfrm>
          <a:off x="473242" y="1347536"/>
          <a:ext cx="8355325" cy="3539670"/>
        </p:xfrm>
        <a:graphic>
          <a:graphicData uri="http://schemas.openxmlformats.org/drawingml/2006/table">
            <a:tbl>
              <a:tblPr firstRow="1" firstCol="1" bandRow="1"/>
              <a:tblGrid>
                <a:gridCol w="6787992">
                  <a:extLst>
                    <a:ext uri="{9D8B030D-6E8A-4147-A177-3AD203B41FA5}">
                      <a16:colId xmlns:a16="http://schemas.microsoft.com/office/drawing/2014/main" val="512763663"/>
                    </a:ext>
                  </a:extLst>
                </a:gridCol>
                <a:gridCol w="1567333">
                  <a:extLst>
                    <a:ext uri="{9D8B030D-6E8A-4147-A177-3AD203B41FA5}">
                      <a16:colId xmlns:a16="http://schemas.microsoft.com/office/drawing/2014/main" val="3534099300"/>
                    </a:ext>
                  </a:extLst>
                </a:gridCol>
              </a:tblGrid>
              <a:tr h="281358">
                <a:tc gridSpan="2">
                  <a:txBody>
                    <a:bodyPr/>
                    <a:lstStyle/>
                    <a:p>
                      <a:pPr algn="ctr">
                        <a:lnSpc>
                          <a:spcPct val="107000"/>
                        </a:lnSpc>
                        <a:spcAft>
                          <a:spcPts val="800"/>
                        </a:spcAft>
                      </a:pPr>
                      <a:r>
                        <a:rPr lang="lt-LT" sz="1300" b="1" kern="100" dirty="0">
                          <a:effectLst/>
                          <a:latin typeface="+mj-lt"/>
                          <a:ea typeface="Calibri" panose="020F0502020204030204" pitchFamily="34" charset="0"/>
                          <a:cs typeface="Times New Roman" panose="02020603050405020304" pitchFamily="18" charset="0"/>
                        </a:rPr>
                        <a:t>Lietuvos kaimo plėtros 2014–2020 metų programos priemonės</a:t>
                      </a:r>
                      <a:endParaRPr lang="en-US" sz="1300" kern="100" dirty="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782725827"/>
                  </a:ext>
                </a:extLst>
              </a:tr>
              <a:tr h="186530">
                <a:tc gridSpan="2">
                  <a:txBody>
                    <a:bodyPr/>
                    <a:lstStyle/>
                    <a:p>
                      <a:pPr algn="just">
                        <a:lnSpc>
                          <a:spcPct val="107000"/>
                        </a:lnSpc>
                        <a:spcAft>
                          <a:spcPts val="800"/>
                        </a:spcAft>
                      </a:pPr>
                      <a:r>
                        <a:rPr lang="lt-LT" sz="1300" b="1" kern="100" dirty="0">
                          <a:effectLst/>
                          <a:latin typeface="+mj-lt"/>
                          <a:ea typeface="Calibri" panose="020F0502020204030204" pitchFamily="34" charset="0"/>
                          <a:cs typeface="Times New Roman" panose="02020603050405020304" pitchFamily="18" charset="0"/>
                        </a:rPr>
                        <a:t>Išmokos už vietoves, kuriose esama gamtinių ar kitų specifinių kliūčių:</a:t>
                      </a:r>
                      <a:endParaRPr lang="en-US" sz="1300" b="1" kern="100" dirty="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441337906"/>
                  </a:ext>
                </a:extLst>
              </a:tr>
              <a:tr h="1038611">
                <a:tc>
                  <a:txBody>
                    <a:bodyPr/>
                    <a:lstStyle/>
                    <a:p>
                      <a:pPr algn="just">
                        <a:lnSpc>
                          <a:spcPct val="100000"/>
                        </a:lnSpc>
                        <a:spcAft>
                          <a:spcPts val="800"/>
                        </a:spcAft>
                      </a:pPr>
                      <a:r>
                        <a:rPr lang="lt-LT" sz="1300" kern="100" dirty="0">
                          <a:effectLst/>
                          <a:latin typeface="+mj-lt"/>
                          <a:ea typeface="Calibri" panose="020F0502020204030204" pitchFamily="34" charset="0"/>
                          <a:cs typeface="Times New Roman" panose="02020603050405020304" pitchFamily="18" charset="0"/>
                        </a:rPr>
                        <a:t>vietovėse, kuriose esama didesnio intensyvumo gamtinių kliūčių ir (arba) trūkumų, kai remiamas plotas yra:</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300" kern="100" dirty="0">
                          <a:effectLst/>
                          <a:latin typeface="+mj-lt"/>
                          <a:ea typeface="Calibri" panose="020F0502020204030204" pitchFamily="34" charset="0"/>
                          <a:cs typeface="Times New Roman" panose="02020603050405020304" pitchFamily="18" charset="0"/>
                        </a:rPr>
                        <a:t>iki 100 ha </a:t>
                      </a:r>
                    </a:p>
                    <a:p>
                      <a:pPr algn="just">
                        <a:lnSpc>
                          <a:spcPct val="100000"/>
                        </a:lnSpc>
                        <a:spcAft>
                          <a:spcPts val="800"/>
                        </a:spcAft>
                      </a:pPr>
                      <a:r>
                        <a:rPr lang="lt-LT" sz="1300" kern="100" dirty="0">
                          <a:effectLst/>
                          <a:latin typeface="+mj-lt"/>
                          <a:ea typeface="Calibri" panose="020F0502020204030204" pitchFamily="34" charset="0"/>
                          <a:cs typeface="Times New Roman" panose="02020603050405020304" pitchFamily="18" charset="0"/>
                        </a:rPr>
                        <a:t>didesnis nei 100 ha iki 500 ha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300" kern="100" dirty="0">
                          <a:effectLst/>
                          <a:latin typeface="+mj-lt"/>
                          <a:ea typeface="Calibri" panose="020F0502020204030204" pitchFamily="34" charset="0"/>
                          <a:cs typeface="Times New Roman" panose="02020603050405020304" pitchFamily="18" charset="0"/>
                        </a:rPr>
                        <a:t>didesnis nei 500 ha </a:t>
                      </a:r>
                      <a:endParaRPr lang="en-US" sz="1300" kern="100" dirty="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300" kern="100" dirty="0">
                          <a:effectLst/>
                          <a:latin typeface="+mj-lt"/>
                          <a:ea typeface="Calibri" panose="020F0502020204030204" pitchFamily="34" charset="0"/>
                          <a:cs typeface="Times New Roman" panose="02020603050405020304" pitchFamily="18" charset="0"/>
                        </a:rPr>
                        <a:t>52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300" kern="100" dirty="0">
                          <a:effectLst/>
                          <a:latin typeface="+mj-lt"/>
                          <a:ea typeface="Calibri" panose="020F0502020204030204" pitchFamily="34" charset="0"/>
                          <a:cs typeface="Times New Roman" panose="02020603050405020304" pitchFamily="18" charset="0"/>
                        </a:rPr>
                        <a:t>36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300" kern="100" dirty="0">
                          <a:effectLst/>
                          <a:latin typeface="+mj-lt"/>
                          <a:ea typeface="Calibri" panose="020F0502020204030204" pitchFamily="34" charset="0"/>
                          <a:cs typeface="Times New Roman" panose="02020603050405020304" pitchFamily="18" charset="0"/>
                        </a:rPr>
                        <a:t>21 </a:t>
                      </a:r>
                      <a:endParaRPr lang="en-US" sz="1300" kern="100" dirty="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1971827"/>
                  </a:ext>
                </a:extLst>
              </a:tr>
              <a:tr h="1256672">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vietovėse, kuriose esama mažesnio intensyvumo gamtinių kliūčių ir (arba) trūkumų, kai remiamas plotas:</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iki 100 ha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didesnis nei 100 ha iki 500 ha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didesnis nei 500 ha</a:t>
                      </a:r>
                      <a:endParaRPr lang="en-US" sz="1300" kern="100" dirty="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42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29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21 </a:t>
                      </a:r>
                      <a:endParaRPr lang="en-US" sz="1300" kern="100" dirty="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970016"/>
                  </a:ext>
                </a:extLst>
              </a:tr>
              <a:tr h="186530">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vietovėse, esančiose intensyvaus karsto zonoje</a:t>
                      </a:r>
                      <a:endParaRPr lang="en-US" sz="1300" kern="100" dirty="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a:effectLst/>
                          <a:latin typeface="+mj-lt"/>
                          <a:ea typeface="Calibri" panose="020F0502020204030204" pitchFamily="34" charset="0"/>
                          <a:cs typeface="Times New Roman" panose="02020603050405020304" pitchFamily="18" charset="0"/>
                        </a:rPr>
                        <a:t>21 </a:t>
                      </a:r>
                      <a:endParaRPr lang="en-US" sz="1300" kern="10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7866822"/>
                  </a:ext>
                </a:extLst>
              </a:tr>
              <a:tr h="186530">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vietovėse, esančiose potvynių užliejamose teritorijose</a:t>
                      </a:r>
                      <a:endParaRPr lang="en-US" sz="1300" kern="100" dirty="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21 </a:t>
                      </a:r>
                      <a:endParaRPr lang="en-US" sz="1300" kern="100" dirty="0">
                        <a:effectLst/>
                        <a:latin typeface="+mj-lt"/>
                        <a:ea typeface="Calibri" panose="020F0502020204030204" pitchFamily="34" charset="0"/>
                        <a:cs typeface="Times New Roman" panose="02020603050405020304" pitchFamily="18" charset="0"/>
                      </a:endParaRPr>
                    </a:p>
                  </a:txBody>
                  <a:tcPr marL="66596" marR="665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6242374"/>
                  </a:ext>
                </a:extLst>
              </a:tr>
            </a:tbl>
          </a:graphicData>
        </a:graphic>
      </p:graphicFrame>
    </p:spTree>
    <p:extLst>
      <p:ext uri="{BB962C8B-B14F-4D97-AF65-F5344CB8AC3E}">
        <p14:creationId xmlns:p14="http://schemas.microsoft.com/office/powerpoint/2010/main" val="2311010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Calibri"/>
                <a:ea typeface="+mn-ea"/>
                <a:cs typeface="+mn-cs"/>
              </a:rPr>
              <a:t>AVANSINĖS IŠMOKOS</a:t>
            </a:r>
          </a:p>
        </p:txBody>
      </p:sp>
      <p:sp>
        <p:nvSpPr>
          <p:cNvPr id="7" name="Rectangle 1">
            <a:extLst>
              <a:ext uri="{FF2B5EF4-FFF2-40B4-BE49-F238E27FC236}">
                <a16:creationId xmlns:a16="http://schemas.microsoft.com/office/drawing/2014/main" id="{40E8CC60-3C8F-6BB8-F84F-169BAAA49EE0}"/>
              </a:ext>
            </a:extLst>
          </p:cNvPr>
          <p:cNvSpPr>
            <a:spLocks noChangeArrowheads="1"/>
          </p:cNvSpPr>
          <p:nvPr/>
        </p:nvSpPr>
        <p:spPr bwMode="auto">
          <a:xfrm>
            <a:off x="1538873" y="430199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8" name="Table 7">
            <a:extLst>
              <a:ext uri="{FF2B5EF4-FFF2-40B4-BE49-F238E27FC236}">
                <a16:creationId xmlns:a16="http://schemas.microsoft.com/office/drawing/2014/main" id="{DEC8A6B8-A211-AF69-F4B9-23009110912E}"/>
              </a:ext>
            </a:extLst>
          </p:cNvPr>
          <p:cNvGraphicFramePr>
            <a:graphicFrameLocks noGrp="1"/>
          </p:cNvGraphicFramePr>
          <p:nvPr>
            <p:extLst>
              <p:ext uri="{D42A27DB-BD31-4B8C-83A1-F6EECF244321}">
                <p14:modId xmlns:p14="http://schemas.microsoft.com/office/powerpoint/2010/main" val="558570454"/>
              </p:ext>
            </p:extLst>
          </p:nvPr>
        </p:nvGraphicFramePr>
        <p:xfrm>
          <a:off x="416011" y="965674"/>
          <a:ext cx="8073081" cy="202565"/>
        </p:xfrm>
        <a:graphic>
          <a:graphicData uri="http://schemas.openxmlformats.org/drawingml/2006/table">
            <a:tbl>
              <a:tblPr firstRow="1" firstCol="1" bandRow="1"/>
              <a:tblGrid>
                <a:gridCol w="6464536">
                  <a:extLst>
                    <a:ext uri="{9D8B030D-6E8A-4147-A177-3AD203B41FA5}">
                      <a16:colId xmlns:a16="http://schemas.microsoft.com/office/drawing/2014/main" val="4138513822"/>
                    </a:ext>
                  </a:extLst>
                </a:gridCol>
                <a:gridCol w="1608545">
                  <a:extLst>
                    <a:ext uri="{9D8B030D-6E8A-4147-A177-3AD203B41FA5}">
                      <a16:colId xmlns:a16="http://schemas.microsoft.com/office/drawing/2014/main" val="419875125"/>
                    </a:ext>
                  </a:extLst>
                </a:gridCol>
              </a:tblGrid>
              <a:tr h="200446">
                <a:tc>
                  <a:txBody>
                    <a:bodyPr/>
                    <a:lstStyle/>
                    <a:p>
                      <a:pPr algn="ctr">
                        <a:lnSpc>
                          <a:spcPct val="107000"/>
                        </a:lnSpc>
                        <a:spcAft>
                          <a:spcPts val="800"/>
                        </a:spcAft>
                      </a:pPr>
                      <a:r>
                        <a:rPr lang="lt-LT" sz="1300" b="1" kern="100" dirty="0">
                          <a:effectLst/>
                          <a:latin typeface="+mn-lt"/>
                          <a:ea typeface="Calibri" panose="020F0502020204030204" pitchFamily="34" charset="0"/>
                          <a:cs typeface="Times New Roman" panose="02020603050405020304" pitchFamily="18" charset="0"/>
                        </a:rPr>
                        <a:t>Priemonė</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b="1" kern="100" dirty="0">
                          <a:effectLst/>
                          <a:latin typeface="+mn-lt"/>
                          <a:ea typeface="Calibri" panose="020F0502020204030204" pitchFamily="34" charset="0"/>
                          <a:cs typeface="Times New Roman" panose="02020603050405020304" pitchFamily="18" charset="0"/>
                        </a:rPr>
                        <a:t>Eur/ ha</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1659992"/>
                  </a:ext>
                </a:extLst>
              </a:tr>
            </a:tbl>
          </a:graphicData>
        </a:graphic>
      </p:graphicFrame>
      <p:graphicFrame>
        <p:nvGraphicFramePr>
          <p:cNvPr id="5" name="Table 4">
            <a:extLst>
              <a:ext uri="{FF2B5EF4-FFF2-40B4-BE49-F238E27FC236}">
                <a16:creationId xmlns:a16="http://schemas.microsoft.com/office/drawing/2014/main" id="{71863A4A-9537-16CB-6392-0EF146DD9A6E}"/>
              </a:ext>
            </a:extLst>
          </p:cNvPr>
          <p:cNvGraphicFramePr>
            <a:graphicFrameLocks noGrp="1"/>
          </p:cNvGraphicFramePr>
          <p:nvPr>
            <p:extLst>
              <p:ext uri="{D42A27DB-BD31-4B8C-83A1-F6EECF244321}">
                <p14:modId xmlns:p14="http://schemas.microsoft.com/office/powerpoint/2010/main" val="612155534"/>
              </p:ext>
            </p:extLst>
          </p:nvPr>
        </p:nvGraphicFramePr>
        <p:xfrm>
          <a:off x="416012" y="1614900"/>
          <a:ext cx="8073080" cy="3024632"/>
        </p:xfrm>
        <a:graphic>
          <a:graphicData uri="http://schemas.openxmlformats.org/drawingml/2006/table">
            <a:tbl>
              <a:tblPr firstRow="1" firstCol="1" bandRow="1"/>
              <a:tblGrid>
                <a:gridCol w="6505747">
                  <a:extLst>
                    <a:ext uri="{9D8B030D-6E8A-4147-A177-3AD203B41FA5}">
                      <a16:colId xmlns:a16="http://schemas.microsoft.com/office/drawing/2014/main" val="3865926934"/>
                    </a:ext>
                  </a:extLst>
                </a:gridCol>
                <a:gridCol w="1567333">
                  <a:extLst>
                    <a:ext uri="{9D8B030D-6E8A-4147-A177-3AD203B41FA5}">
                      <a16:colId xmlns:a16="http://schemas.microsoft.com/office/drawing/2014/main" val="4181482538"/>
                    </a:ext>
                  </a:extLst>
                </a:gridCol>
              </a:tblGrid>
              <a:tr h="0">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a:t>
                      </a:r>
                      <a:r>
                        <a:rPr lang="lt-LT" sz="1300" b="1" kern="100" dirty="0">
                          <a:effectLst/>
                          <a:latin typeface="+mj-lt"/>
                          <a:ea typeface="Calibri" panose="020F0502020204030204" pitchFamily="34" charset="0"/>
                          <a:cs typeface="Times New Roman" panose="02020603050405020304" pitchFamily="18" charset="0"/>
                        </a:rPr>
                        <a:t>Ekologinis ūkininkavimas</a:t>
                      </a:r>
                      <a:r>
                        <a:rPr lang="lt-LT" sz="1300" kern="100" dirty="0">
                          <a:effectLst/>
                          <a:latin typeface="+mj-lt"/>
                          <a:ea typeface="Calibri" panose="020F0502020204030204" pitchFamily="34" charset="0"/>
                          <a:cs typeface="Times New Roman" panose="02020603050405020304" pitchFamily="18" charset="0"/>
                        </a:rPr>
                        <a:t>“ veikla „</a:t>
                      </a:r>
                      <a:r>
                        <a:rPr lang="lt-LT" sz="1300" b="1" kern="100" dirty="0">
                          <a:effectLst/>
                          <a:latin typeface="+mj-lt"/>
                          <a:ea typeface="Calibri" panose="020F0502020204030204" pitchFamily="34" charset="0"/>
                          <a:cs typeface="Times New Roman" panose="02020603050405020304" pitchFamily="18" charset="0"/>
                        </a:rPr>
                        <a:t>Parama ekologiniam ūkininkavimui</a:t>
                      </a:r>
                      <a:r>
                        <a:rPr lang="lt-LT" sz="1300" kern="100" dirty="0">
                          <a:effectLst/>
                          <a:latin typeface="+mj-lt"/>
                          <a:ea typeface="Calibri" panose="020F0502020204030204" pitchFamily="34" charset="0"/>
                          <a:cs typeface="Times New Roman" panose="02020603050405020304" pitchFamily="18" charset="0"/>
                        </a:rPr>
                        <a:t>“:</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kai remiamas plotas yra iki 200 ha imtinai:</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javus ir už </a:t>
                      </a:r>
                      <a:r>
                        <a:rPr lang="lt-LT" sz="1300" kern="0" dirty="0">
                          <a:effectLst/>
                          <a:latin typeface="+mj-lt"/>
                          <a:ea typeface="Times New Roman" panose="02020603050405020304" pitchFamily="18" charset="0"/>
                          <a:cs typeface="Times New Roman" panose="02020603050405020304" pitchFamily="18" charset="0"/>
                        </a:rPr>
                        <a:t>javus pašarams</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javus, daugiametes žoles sėklai</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daugiamečių žolių įsėlį</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daugiametes žoles</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daržoves, bulves; už vaistažoles, aromatinius ir prieskoninius augalus ir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uogynus ir sodus</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i="1" kern="100" dirty="0">
                          <a:effectLst/>
                          <a:latin typeface="+mj-lt"/>
                          <a:ea typeface="Calibri" panose="020F0502020204030204" pitchFamily="34" charset="0"/>
                          <a:cs typeface="Times New Roman" panose="02020603050405020304" pitchFamily="18" charset="0"/>
                        </a:rPr>
                        <a:t>kai remiamas plotas yra didesnis nei 200 ha mokama 70 proc. išmokos dydis</a:t>
                      </a:r>
                      <a:endParaRPr lang="en-US" sz="1300" i="1"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201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284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67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166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endParaRPr lang="lt-LT"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470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2189922"/>
                  </a:ext>
                </a:extLst>
              </a:tr>
            </a:tbl>
          </a:graphicData>
        </a:graphic>
      </p:graphicFrame>
    </p:spTree>
    <p:extLst>
      <p:ext uri="{BB962C8B-B14F-4D97-AF65-F5344CB8AC3E}">
        <p14:creationId xmlns:p14="http://schemas.microsoft.com/office/powerpoint/2010/main" val="999675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Calibri"/>
                <a:ea typeface="+mn-ea"/>
                <a:cs typeface="+mn-cs"/>
              </a:rPr>
              <a:t>AVANSINĖS IŠMOKOS</a:t>
            </a:r>
          </a:p>
        </p:txBody>
      </p:sp>
      <p:sp>
        <p:nvSpPr>
          <p:cNvPr id="7" name="Rectangle 1">
            <a:extLst>
              <a:ext uri="{FF2B5EF4-FFF2-40B4-BE49-F238E27FC236}">
                <a16:creationId xmlns:a16="http://schemas.microsoft.com/office/drawing/2014/main" id="{40E8CC60-3C8F-6BB8-F84F-169BAAA49EE0}"/>
              </a:ext>
            </a:extLst>
          </p:cNvPr>
          <p:cNvSpPr>
            <a:spLocks noChangeArrowheads="1"/>
          </p:cNvSpPr>
          <p:nvPr/>
        </p:nvSpPr>
        <p:spPr bwMode="auto">
          <a:xfrm>
            <a:off x="1538873" y="430199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8" name="Table 7">
            <a:extLst>
              <a:ext uri="{FF2B5EF4-FFF2-40B4-BE49-F238E27FC236}">
                <a16:creationId xmlns:a16="http://schemas.microsoft.com/office/drawing/2014/main" id="{DEC8A6B8-A211-AF69-F4B9-23009110912E}"/>
              </a:ext>
            </a:extLst>
          </p:cNvPr>
          <p:cNvGraphicFramePr>
            <a:graphicFrameLocks noGrp="1"/>
          </p:cNvGraphicFramePr>
          <p:nvPr>
            <p:extLst>
              <p:ext uri="{D42A27DB-BD31-4B8C-83A1-F6EECF244321}">
                <p14:modId xmlns:p14="http://schemas.microsoft.com/office/powerpoint/2010/main" val="1682385955"/>
              </p:ext>
            </p:extLst>
          </p:nvPr>
        </p:nvGraphicFramePr>
        <p:xfrm>
          <a:off x="416011" y="876414"/>
          <a:ext cx="8073081" cy="214449"/>
        </p:xfrm>
        <a:graphic>
          <a:graphicData uri="http://schemas.openxmlformats.org/drawingml/2006/table">
            <a:tbl>
              <a:tblPr firstRow="1" firstCol="1" bandRow="1"/>
              <a:tblGrid>
                <a:gridCol w="6464536">
                  <a:extLst>
                    <a:ext uri="{9D8B030D-6E8A-4147-A177-3AD203B41FA5}">
                      <a16:colId xmlns:a16="http://schemas.microsoft.com/office/drawing/2014/main" val="4138513822"/>
                    </a:ext>
                  </a:extLst>
                </a:gridCol>
                <a:gridCol w="1608545">
                  <a:extLst>
                    <a:ext uri="{9D8B030D-6E8A-4147-A177-3AD203B41FA5}">
                      <a16:colId xmlns:a16="http://schemas.microsoft.com/office/drawing/2014/main" val="419875125"/>
                    </a:ext>
                  </a:extLst>
                </a:gridCol>
              </a:tblGrid>
              <a:tr h="214449">
                <a:tc>
                  <a:txBody>
                    <a:bodyPr/>
                    <a:lstStyle/>
                    <a:p>
                      <a:pPr algn="ctr">
                        <a:lnSpc>
                          <a:spcPct val="107000"/>
                        </a:lnSpc>
                        <a:spcAft>
                          <a:spcPts val="800"/>
                        </a:spcAft>
                      </a:pPr>
                      <a:r>
                        <a:rPr lang="lt-LT" sz="1300" b="1" kern="100" dirty="0">
                          <a:effectLst/>
                          <a:latin typeface="+mn-lt"/>
                          <a:ea typeface="Calibri" panose="020F0502020204030204" pitchFamily="34" charset="0"/>
                          <a:cs typeface="Times New Roman" panose="02020603050405020304" pitchFamily="18" charset="0"/>
                        </a:rPr>
                        <a:t>Priemonė</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b="1" kern="100" dirty="0">
                          <a:effectLst/>
                          <a:latin typeface="+mn-lt"/>
                          <a:ea typeface="Calibri" panose="020F0502020204030204" pitchFamily="34" charset="0"/>
                          <a:cs typeface="Times New Roman" panose="02020603050405020304" pitchFamily="18" charset="0"/>
                        </a:rPr>
                        <a:t>Eur/ ha </a:t>
                      </a:r>
                      <a:endParaRPr lang="en-US" sz="1300" kern="1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1659992"/>
                  </a:ext>
                </a:extLst>
              </a:tr>
            </a:tbl>
          </a:graphicData>
        </a:graphic>
      </p:graphicFrame>
      <p:graphicFrame>
        <p:nvGraphicFramePr>
          <p:cNvPr id="2" name="Table 1">
            <a:extLst>
              <a:ext uri="{FF2B5EF4-FFF2-40B4-BE49-F238E27FC236}">
                <a16:creationId xmlns:a16="http://schemas.microsoft.com/office/drawing/2014/main" id="{7E4D733D-F39D-C41C-9554-ECDF6CAB94AD}"/>
              </a:ext>
            </a:extLst>
          </p:cNvPr>
          <p:cNvGraphicFramePr>
            <a:graphicFrameLocks noGrp="1"/>
          </p:cNvGraphicFramePr>
          <p:nvPr>
            <p:extLst>
              <p:ext uri="{D42A27DB-BD31-4B8C-83A1-F6EECF244321}">
                <p14:modId xmlns:p14="http://schemas.microsoft.com/office/powerpoint/2010/main" val="2257938600"/>
              </p:ext>
            </p:extLst>
          </p:nvPr>
        </p:nvGraphicFramePr>
        <p:xfrm>
          <a:off x="416011" y="1098935"/>
          <a:ext cx="8073080" cy="2458720"/>
        </p:xfrm>
        <a:graphic>
          <a:graphicData uri="http://schemas.openxmlformats.org/drawingml/2006/table">
            <a:tbl>
              <a:tblPr firstRow="1" firstCol="1" bandRow="1"/>
              <a:tblGrid>
                <a:gridCol w="6498136">
                  <a:extLst>
                    <a:ext uri="{9D8B030D-6E8A-4147-A177-3AD203B41FA5}">
                      <a16:colId xmlns:a16="http://schemas.microsoft.com/office/drawing/2014/main" val="1035334352"/>
                    </a:ext>
                  </a:extLst>
                </a:gridCol>
                <a:gridCol w="1574944">
                  <a:extLst>
                    <a:ext uri="{9D8B030D-6E8A-4147-A177-3AD203B41FA5}">
                      <a16:colId xmlns:a16="http://schemas.microsoft.com/office/drawing/2014/main" val="2868127847"/>
                    </a:ext>
                  </a:extLst>
                </a:gridCol>
              </a:tblGrid>
              <a:tr h="2237823">
                <a:tc>
                  <a:txBody>
                    <a:bodyPr/>
                    <a:lstStyle/>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a:t>
                      </a:r>
                      <a:r>
                        <a:rPr lang="lt-LT" sz="1200" b="1" kern="100" dirty="0">
                          <a:effectLst/>
                          <a:latin typeface="+mj-lt"/>
                          <a:ea typeface="Calibri" panose="020F0502020204030204" pitchFamily="34" charset="0"/>
                          <a:cs typeface="Times New Roman" panose="02020603050405020304" pitchFamily="18" charset="0"/>
                        </a:rPr>
                        <a:t>Ekologinis ūkininkavimas</a:t>
                      </a:r>
                      <a:r>
                        <a:rPr lang="lt-LT" sz="1200" kern="100" dirty="0">
                          <a:effectLst/>
                          <a:latin typeface="+mj-lt"/>
                          <a:ea typeface="Calibri" panose="020F0502020204030204" pitchFamily="34" charset="0"/>
                          <a:cs typeface="Times New Roman" panose="02020603050405020304" pitchFamily="18" charset="0"/>
                        </a:rPr>
                        <a:t>“ veikla „</a:t>
                      </a:r>
                      <a:r>
                        <a:rPr lang="lt-LT" sz="1200" b="1" kern="100" dirty="0">
                          <a:effectLst/>
                          <a:latin typeface="+mj-lt"/>
                          <a:ea typeface="Calibri" panose="020F0502020204030204" pitchFamily="34" charset="0"/>
                          <a:cs typeface="Times New Roman" panose="02020603050405020304" pitchFamily="18" charset="0"/>
                        </a:rPr>
                        <a:t>Parama perėjimui prie ekologinio ūkininkavimo</a:t>
                      </a:r>
                      <a:r>
                        <a:rPr lang="lt-LT" sz="1200" kern="100" dirty="0">
                          <a:effectLst/>
                          <a:latin typeface="+mj-lt"/>
                          <a:ea typeface="Calibri" panose="020F0502020204030204" pitchFamily="34" charset="0"/>
                          <a:cs typeface="Times New Roman" panose="02020603050405020304" pitchFamily="18" charset="0"/>
                        </a:rPr>
                        <a:t>“:</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kai remiamas plotas yra iki 200 ha imtinai:</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už javus ir už javus pašarams</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už javus, daugiametes žoles sėklai</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už daugiamečių žolių įsėlį</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už daugiametes žoles</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už daržoves, bulves; už vaistažoles, aromatinius ir prieskoninius augalus ir </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už uogynus ir sodus</a:t>
                      </a:r>
                    </a:p>
                    <a:p>
                      <a:pPr algn="just">
                        <a:lnSpc>
                          <a:spcPct val="100000"/>
                        </a:lnSpc>
                        <a:spcAft>
                          <a:spcPts val="800"/>
                        </a:spcAft>
                      </a:pPr>
                      <a:r>
                        <a:rPr kumimoji="0" lang="lt-LT" sz="1200" b="0" i="1" u="none" strike="noStrike" kern="1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rPr>
                        <a:t>kai remiamas plotas yra didesnis nei 200 ha mokama 70 proc. išmokos dydis</a:t>
                      </a:r>
                      <a:endParaRPr lang="en-US" sz="1200" i="1"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a:t>
                      </a:r>
                      <a:endParaRPr lang="en-US" sz="12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235 </a:t>
                      </a:r>
                      <a:endParaRPr lang="en-US" sz="12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304 </a:t>
                      </a:r>
                      <a:endParaRPr lang="en-US" sz="12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72 </a:t>
                      </a:r>
                      <a:endParaRPr lang="en-US" sz="12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173 </a:t>
                      </a:r>
                      <a:endParaRPr lang="en-US" sz="12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a:t>
                      </a:r>
                      <a:endParaRPr lang="en-US" sz="12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547 </a:t>
                      </a:r>
                      <a:endParaRPr lang="en-US" sz="1200" kern="100" dirty="0">
                        <a:effectLst/>
                        <a:latin typeface="+mj-lt"/>
                        <a:ea typeface="Calibri" panose="020F0502020204030204" pitchFamily="34" charset="0"/>
                        <a:cs typeface="Times New Roman" panose="02020603050405020304" pitchFamily="18" charset="0"/>
                      </a:endParaRPr>
                    </a:p>
                    <a:p>
                      <a:pPr algn="ctr">
                        <a:lnSpc>
                          <a:spcPct val="100000"/>
                        </a:lnSpc>
                        <a:spcAft>
                          <a:spcPts val="800"/>
                        </a:spcAft>
                      </a:pPr>
                      <a:r>
                        <a:rPr lang="lt-LT" sz="1200" kern="100" dirty="0">
                          <a:effectLst/>
                          <a:latin typeface="+mj-lt"/>
                          <a:ea typeface="Calibri" panose="020F0502020204030204" pitchFamily="34" charset="0"/>
                          <a:cs typeface="Times New Roman" panose="02020603050405020304" pitchFamily="18" charset="0"/>
                        </a:rPr>
                        <a:t> </a:t>
                      </a:r>
                      <a:endParaRPr lang="en-US" sz="12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2648718"/>
                  </a:ext>
                </a:extLst>
              </a:tr>
            </a:tbl>
          </a:graphicData>
        </a:graphic>
      </p:graphicFrame>
      <p:graphicFrame>
        <p:nvGraphicFramePr>
          <p:cNvPr id="9" name="Table 8">
            <a:extLst>
              <a:ext uri="{FF2B5EF4-FFF2-40B4-BE49-F238E27FC236}">
                <a16:creationId xmlns:a16="http://schemas.microsoft.com/office/drawing/2014/main" id="{D599C95B-11B1-ADA2-5E17-43A5EB58B9BA}"/>
              </a:ext>
            </a:extLst>
          </p:cNvPr>
          <p:cNvGraphicFramePr>
            <a:graphicFrameLocks noGrp="1"/>
          </p:cNvGraphicFramePr>
          <p:nvPr>
            <p:extLst>
              <p:ext uri="{D42A27DB-BD31-4B8C-83A1-F6EECF244321}">
                <p14:modId xmlns:p14="http://schemas.microsoft.com/office/powerpoint/2010/main" val="3272713275"/>
              </p:ext>
            </p:extLst>
          </p:nvPr>
        </p:nvGraphicFramePr>
        <p:xfrm>
          <a:off x="416011" y="3565727"/>
          <a:ext cx="8073080" cy="1572006"/>
        </p:xfrm>
        <a:graphic>
          <a:graphicData uri="http://schemas.openxmlformats.org/drawingml/2006/table">
            <a:tbl>
              <a:tblPr firstRow="1" firstCol="1" bandRow="1"/>
              <a:tblGrid>
                <a:gridCol w="6514178">
                  <a:extLst>
                    <a:ext uri="{9D8B030D-6E8A-4147-A177-3AD203B41FA5}">
                      <a16:colId xmlns:a16="http://schemas.microsoft.com/office/drawing/2014/main" val="95154985"/>
                    </a:ext>
                  </a:extLst>
                </a:gridCol>
                <a:gridCol w="1558902">
                  <a:extLst>
                    <a:ext uri="{9D8B030D-6E8A-4147-A177-3AD203B41FA5}">
                      <a16:colId xmlns:a16="http://schemas.microsoft.com/office/drawing/2014/main" val="2310618555"/>
                    </a:ext>
                  </a:extLst>
                </a:gridCol>
              </a:tblGrid>
              <a:tr h="1414559">
                <a:tc>
                  <a:txBody>
                    <a:bodyPr/>
                    <a:lstStyle/>
                    <a:p>
                      <a:pPr algn="just">
                        <a:lnSpc>
                          <a:spcPct val="107000"/>
                        </a:lnSpc>
                        <a:spcAft>
                          <a:spcPts val="800"/>
                        </a:spcAft>
                      </a:pPr>
                      <a:r>
                        <a:rPr lang="lt-LT" sz="1200" kern="100" dirty="0">
                          <a:effectLst/>
                          <a:latin typeface="Times New Roman" panose="02020603050405020304" pitchFamily="18" charset="0"/>
                          <a:ea typeface="Calibri" panose="020F0502020204030204" pitchFamily="34" charset="0"/>
                          <a:cs typeface="Times New Roman" panose="02020603050405020304" pitchFamily="18" charset="0"/>
                        </a:rPr>
                        <a:t>„</a:t>
                      </a:r>
                      <a:r>
                        <a:rPr lang="lt-LT" sz="1200" b="1" kern="100" dirty="0">
                          <a:effectLst/>
                          <a:latin typeface="+mj-lt"/>
                          <a:ea typeface="Calibri" panose="020F0502020204030204" pitchFamily="34" charset="0"/>
                          <a:cs typeface="Times New Roman" panose="02020603050405020304" pitchFamily="18" charset="0"/>
                        </a:rPr>
                        <a:t>Ekologinis ūkininkavimas. Ekologinio ūkininkavimo tęstiniai įsipareigojimai</a:t>
                      </a:r>
                      <a:r>
                        <a:rPr lang="lt-LT" sz="1200" kern="100" dirty="0">
                          <a:effectLst/>
                          <a:latin typeface="+mj-lt"/>
                          <a:ea typeface="Calibri" panose="020F0502020204030204" pitchFamily="34" charset="0"/>
                          <a:cs typeface="Times New Roman" panose="02020603050405020304" pitchFamily="18" charset="0"/>
                        </a:rPr>
                        <a:t>“(2023-2027 m. priemonė):</a:t>
                      </a:r>
                    </a:p>
                    <a:p>
                      <a:pPr algn="just">
                        <a:lnSpc>
                          <a:spcPct val="107000"/>
                        </a:lnSpc>
                        <a:spcAft>
                          <a:spcPts val="800"/>
                        </a:spcAft>
                      </a:pPr>
                      <a:r>
                        <a:rPr lang="lt-LT" sz="1200" kern="100" dirty="0">
                          <a:effectLst/>
                          <a:latin typeface="+mj-lt"/>
                          <a:ea typeface="Calibri" panose="020F0502020204030204" pitchFamily="34" charset="0"/>
                          <a:cs typeface="Times New Roman" panose="02020603050405020304" pitchFamily="18" charset="0"/>
                        </a:rPr>
                        <a:t>kai remiamas plotas yra iki 200 ha imtinai:</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200" kern="100" dirty="0">
                          <a:effectLst/>
                          <a:latin typeface="+mj-lt"/>
                          <a:ea typeface="Calibri" panose="020F0502020204030204" pitchFamily="34" charset="0"/>
                          <a:cs typeface="Times New Roman" panose="02020603050405020304" pitchFamily="18" charset="0"/>
                        </a:rPr>
                        <a:t>   už javus, daugiametes žoles sėklai</a:t>
                      </a:r>
                      <a:endParaRPr lang="en-US" sz="12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200" kern="100" dirty="0">
                          <a:effectLst/>
                          <a:latin typeface="+mj-lt"/>
                          <a:ea typeface="Calibri" panose="020F0502020204030204" pitchFamily="34" charset="0"/>
                          <a:cs typeface="Times New Roman" panose="02020603050405020304" pitchFamily="18" charset="0"/>
                        </a:rPr>
                        <a:t>   už daugiametes žoles</a:t>
                      </a:r>
                    </a:p>
                    <a:p>
                      <a:pPr algn="just">
                        <a:lnSpc>
                          <a:spcPct val="107000"/>
                        </a:lnSpc>
                        <a:spcAft>
                          <a:spcPts val="800"/>
                        </a:spcAft>
                      </a:pPr>
                      <a:r>
                        <a:rPr kumimoji="0" lang="lt-LT" sz="1200" b="0" i="1" u="none" strike="noStrike" kern="1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rPr>
                        <a:t>kai remiamas plotas yra didesnis nei 200 ha mokama 70 proc. išmokos dydis</a:t>
                      </a:r>
                      <a:endParaRPr lang="en-US" sz="1200" i="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lt-LT" sz="12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lt-LT" sz="12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lt-LT" sz="1200" kern="100" dirty="0">
                          <a:effectLst/>
                          <a:latin typeface="Times New Roman" panose="02020603050405020304" pitchFamily="18" charset="0"/>
                          <a:ea typeface="Calibri" panose="020F0502020204030204" pitchFamily="34" charset="0"/>
                          <a:cs typeface="Times New Roman" panose="02020603050405020304" pitchFamily="18" charset="0"/>
                        </a:rPr>
                        <a:t>201 </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lt-LT" sz="1200" kern="100" dirty="0">
                          <a:effectLst/>
                          <a:latin typeface="Times New Roman" panose="02020603050405020304" pitchFamily="18" charset="0"/>
                          <a:ea typeface="Calibri" panose="020F0502020204030204" pitchFamily="34" charset="0"/>
                          <a:cs typeface="Times New Roman" panose="02020603050405020304" pitchFamily="18" charset="0"/>
                        </a:rPr>
                        <a:t>166</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1365782"/>
                  </a:ext>
                </a:extLst>
              </a:tr>
            </a:tbl>
          </a:graphicData>
        </a:graphic>
      </p:graphicFrame>
    </p:spTree>
    <p:extLst>
      <p:ext uri="{BB962C8B-B14F-4D97-AF65-F5344CB8AC3E}">
        <p14:creationId xmlns:p14="http://schemas.microsoft.com/office/powerpoint/2010/main" val="2242319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Calibri"/>
                <a:ea typeface="+mn-ea"/>
                <a:cs typeface="+mn-cs"/>
              </a:rPr>
              <a:t>AVANSINĖS IŠMOKOS</a:t>
            </a:r>
          </a:p>
        </p:txBody>
      </p:sp>
      <p:sp>
        <p:nvSpPr>
          <p:cNvPr id="7" name="Rectangle 1">
            <a:extLst>
              <a:ext uri="{FF2B5EF4-FFF2-40B4-BE49-F238E27FC236}">
                <a16:creationId xmlns:a16="http://schemas.microsoft.com/office/drawing/2014/main" id="{40E8CC60-3C8F-6BB8-F84F-169BAAA49EE0}"/>
              </a:ext>
            </a:extLst>
          </p:cNvPr>
          <p:cNvSpPr>
            <a:spLocks noChangeArrowheads="1"/>
          </p:cNvSpPr>
          <p:nvPr/>
        </p:nvSpPr>
        <p:spPr bwMode="auto">
          <a:xfrm>
            <a:off x="1538873" y="430199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12" name="Table 11">
            <a:extLst>
              <a:ext uri="{FF2B5EF4-FFF2-40B4-BE49-F238E27FC236}">
                <a16:creationId xmlns:a16="http://schemas.microsoft.com/office/drawing/2014/main" id="{17F135A6-2179-C07D-70A5-2B8A8589CA1E}"/>
              </a:ext>
            </a:extLst>
          </p:cNvPr>
          <p:cNvGraphicFramePr>
            <a:graphicFrameLocks noGrp="1"/>
          </p:cNvGraphicFramePr>
          <p:nvPr>
            <p:extLst>
              <p:ext uri="{D42A27DB-BD31-4B8C-83A1-F6EECF244321}">
                <p14:modId xmlns:p14="http://schemas.microsoft.com/office/powerpoint/2010/main" val="100670762"/>
              </p:ext>
            </p:extLst>
          </p:nvPr>
        </p:nvGraphicFramePr>
        <p:xfrm>
          <a:off x="393032" y="1144809"/>
          <a:ext cx="8061156" cy="3688532"/>
        </p:xfrm>
        <a:graphic>
          <a:graphicData uri="http://schemas.openxmlformats.org/drawingml/2006/table">
            <a:tbl>
              <a:tblPr firstRow="1" firstCol="1" bandRow="1"/>
              <a:tblGrid>
                <a:gridCol w="6790975">
                  <a:extLst>
                    <a:ext uri="{9D8B030D-6E8A-4147-A177-3AD203B41FA5}">
                      <a16:colId xmlns:a16="http://schemas.microsoft.com/office/drawing/2014/main" val="1518371664"/>
                    </a:ext>
                  </a:extLst>
                </a:gridCol>
                <a:gridCol w="1270181">
                  <a:extLst>
                    <a:ext uri="{9D8B030D-6E8A-4147-A177-3AD203B41FA5}">
                      <a16:colId xmlns:a16="http://schemas.microsoft.com/office/drawing/2014/main" val="2449386620"/>
                    </a:ext>
                  </a:extLst>
                </a:gridCol>
              </a:tblGrid>
              <a:tr h="369768">
                <a:tc>
                  <a:txBody>
                    <a:bodyPr/>
                    <a:lstStyle/>
                    <a:p>
                      <a:pPr algn="ctr">
                        <a:lnSpc>
                          <a:spcPct val="107000"/>
                        </a:lnSpc>
                        <a:spcAft>
                          <a:spcPts val="800"/>
                        </a:spcAft>
                      </a:pPr>
                      <a:r>
                        <a:rPr lang="lt-LT" sz="1300" b="1" kern="100" dirty="0">
                          <a:effectLst/>
                          <a:latin typeface="+mj-lt"/>
                          <a:ea typeface="Calibri" panose="020F0502020204030204" pitchFamily="34" charset="0"/>
                          <a:cs typeface="Times New Roman" panose="02020603050405020304" pitchFamily="18" charset="0"/>
                        </a:rPr>
                        <a:t>Ekologinės sistemos</a:t>
                      </a:r>
                      <a:endParaRPr lang="en-US" sz="1300" kern="100" dirty="0">
                        <a:effectLst/>
                        <a:latin typeface="+mj-lt"/>
                        <a:ea typeface="Calibri" panose="020F0502020204030204" pitchFamily="34" charset="0"/>
                        <a:cs typeface="Times New Roman" panose="02020603050405020304" pitchFamily="18" charset="0"/>
                      </a:endParaRPr>
                    </a:p>
                  </a:txBody>
                  <a:tcPr marL="66414" marR="664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b="1" kern="100" dirty="0">
                          <a:effectLst/>
                          <a:latin typeface="+mj-lt"/>
                          <a:ea typeface="Calibri" panose="020F0502020204030204" pitchFamily="34" charset="0"/>
                          <a:cs typeface="Times New Roman" panose="02020603050405020304" pitchFamily="18" charset="0"/>
                        </a:rPr>
                        <a:t>Eur / ha</a:t>
                      </a:r>
                      <a:endParaRPr lang="en-US" sz="1300" kern="100" dirty="0">
                        <a:effectLst/>
                        <a:latin typeface="+mj-lt"/>
                        <a:ea typeface="Calibri" panose="020F0502020204030204" pitchFamily="34" charset="0"/>
                        <a:cs typeface="Times New Roman" panose="02020603050405020304" pitchFamily="18" charset="0"/>
                      </a:endParaRPr>
                    </a:p>
                  </a:txBody>
                  <a:tcPr marL="66414" marR="664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6970670"/>
                  </a:ext>
                </a:extLst>
              </a:tr>
              <a:tr h="1619830">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a:t>
                      </a:r>
                      <a:r>
                        <a:rPr lang="lt-LT" sz="1300" b="1" kern="100" dirty="0">
                          <a:effectLst/>
                          <a:latin typeface="+mj-lt"/>
                          <a:ea typeface="Calibri" panose="020F0502020204030204" pitchFamily="34" charset="0"/>
                          <a:cs typeface="Times New Roman" panose="02020603050405020304" pitchFamily="18" charset="0"/>
                        </a:rPr>
                        <a:t>Veiklos ariamojoje žemėje</a:t>
                      </a:r>
                      <a:r>
                        <a:rPr lang="lt-LT" sz="1300" kern="100" dirty="0">
                          <a:effectLst/>
                          <a:latin typeface="+mj-lt"/>
                          <a:ea typeface="Calibri" panose="020F0502020204030204" pitchFamily="34" charset="0"/>
                          <a:cs typeface="Times New Roman" panose="02020603050405020304" pitchFamily="18" charset="0"/>
                        </a:rPr>
                        <a:t>“ už veiklas:</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„Augalų kaita“</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„Tarpiniai pasėliai“</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„Sertifikuotos sėklos naudojimas“</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„Trumpaamžių medingųjų augalų juostos“</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„Daugiamečių žolių juostos“</a:t>
                      </a:r>
                      <a:endParaRPr lang="en-US" sz="1300" kern="100" dirty="0">
                        <a:effectLst/>
                        <a:latin typeface="+mj-lt"/>
                        <a:ea typeface="Calibri" panose="020F0502020204030204" pitchFamily="34" charset="0"/>
                        <a:cs typeface="Times New Roman" panose="02020603050405020304" pitchFamily="18" charset="0"/>
                      </a:endParaRPr>
                    </a:p>
                  </a:txBody>
                  <a:tcPr marL="66414" marR="6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28,5</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69</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11</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123</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116</a:t>
                      </a:r>
                      <a:endParaRPr lang="en-US" sz="1300" kern="100" dirty="0">
                        <a:effectLst/>
                        <a:latin typeface="+mj-lt"/>
                        <a:ea typeface="Calibri" panose="020F0502020204030204" pitchFamily="34" charset="0"/>
                        <a:cs typeface="Times New Roman" panose="02020603050405020304" pitchFamily="18" charset="0"/>
                      </a:endParaRPr>
                    </a:p>
                  </a:txBody>
                  <a:tcPr marL="66414" marR="6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0358943"/>
                  </a:ext>
                </a:extLst>
              </a:tr>
              <a:tr h="180241">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a:t>
                      </a:r>
                      <a:r>
                        <a:rPr lang="lt-LT" sz="1300" b="1" kern="100" dirty="0">
                          <a:effectLst/>
                          <a:latin typeface="+mj-lt"/>
                          <a:ea typeface="Calibri" panose="020F0502020204030204" pitchFamily="34" charset="0"/>
                          <a:cs typeface="Times New Roman" panose="02020603050405020304" pitchFamily="18" charset="0"/>
                        </a:rPr>
                        <a:t>Ariamųjų durpžemių keitimas pievomis</a:t>
                      </a: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txBody>
                  <a:tcPr marL="66414" marR="6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a:effectLst/>
                          <a:latin typeface="+mj-lt"/>
                          <a:ea typeface="Calibri" panose="020F0502020204030204" pitchFamily="34" charset="0"/>
                          <a:cs typeface="Times New Roman" panose="02020603050405020304" pitchFamily="18" charset="0"/>
                        </a:rPr>
                        <a:t>153</a:t>
                      </a:r>
                      <a:endParaRPr lang="en-US" sz="1300" kern="100">
                        <a:effectLst/>
                        <a:latin typeface="+mj-lt"/>
                        <a:ea typeface="Calibri" panose="020F0502020204030204" pitchFamily="34" charset="0"/>
                        <a:cs typeface="Times New Roman" panose="02020603050405020304" pitchFamily="18" charset="0"/>
                      </a:endParaRPr>
                    </a:p>
                  </a:txBody>
                  <a:tcPr marL="66414" marR="6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032235"/>
                  </a:ext>
                </a:extLst>
              </a:tr>
              <a:tr h="180241">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a:t>
                      </a:r>
                      <a:r>
                        <a:rPr lang="lt-LT" sz="1300" b="1" kern="100" dirty="0">
                          <a:effectLst/>
                          <a:latin typeface="+mj-lt"/>
                          <a:ea typeface="Calibri" panose="020F0502020204030204" pitchFamily="34" charset="0"/>
                          <a:cs typeface="Times New Roman" panose="02020603050405020304" pitchFamily="18" charset="0"/>
                        </a:rPr>
                        <a:t>Eroduotos žemės keitimas pievomis</a:t>
                      </a: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txBody>
                  <a:tcPr marL="66414" marR="6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128</a:t>
                      </a:r>
                      <a:endParaRPr lang="en-US" sz="1300" kern="100" dirty="0">
                        <a:effectLst/>
                        <a:latin typeface="+mj-lt"/>
                        <a:ea typeface="Calibri" panose="020F0502020204030204" pitchFamily="34" charset="0"/>
                        <a:cs typeface="Times New Roman" panose="02020603050405020304" pitchFamily="18" charset="0"/>
                      </a:endParaRPr>
                    </a:p>
                  </a:txBody>
                  <a:tcPr marL="66414" marR="6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0776232"/>
                  </a:ext>
                </a:extLst>
              </a:tr>
              <a:tr h="1043995">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a:t>
                      </a:r>
                      <a:r>
                        <a:rPr lang="lt-LT" sz="1300" b="1" kern="100" dirty="0">
                          <a:effectLst/>
                          <a:latin typeface="+mj-lt"/>
                          <a:ea typeface="Calibri" panose="020F0502020204030204" pitchFamily="34" charset="0"/>
                          <a:cs typeface="Times New Roman" panose="02020603050405020304" pitchFamily="18" charset="0"/>
                        </a:rPr>
                        <a:t>Kompleksinė pievų ir šlapynių priežiūros schema</a:t>
                      </a:r>
                      <a:r>
                        <a:rPr lang="lt-LT" sz="1300" kern="100" dirty="0">
                          <a:effectLst/>
                          <a:latin typeface="+mj-lt"/>
                          <a:ea typeface="Calibri" panose="020F0502020204030204" pitchFamily="34" charset="0"/>
                          <a:cs typeface="Times New Roman" panose="02020603050405020304" pitchFamily="18" charset="0"/>
                        </a:rPr>
                        <a:t>“ už veiklas:</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„Ekstensyvus daugiamečių pievų tvarkymas ganant gyvulius“</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„EB svarbos natūralių pievų, šlapynių bei rūšių buveinių tvarkymas“ EB svarbos natūralių pievų tvarkymas</a:t>
                      </a:r>
                      <a:endParaRPr lang="en-US" sz="1300" kern="100" dirty="0">
                        <a:effectLst/>
                        <a:latin typeface="+mj-lt"/>
                        <a:ea typeface="Calibri" panose="020F0502020204030204" pitchFamily="34" charset="0"/>
                        <a:cs typeface="Times New Roman" panose="02020603050405020304" pitchFamily="18" charset="0"/>
                      </a:endParaRPr>
                    </a:p>
                  </a:txBody>
                  <a:tcPr marL="66414" marR="6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131</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202</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txBody>
                  <a:tcPr marL="66414" marR="6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9456526"/>
                  </a:ext>
                </a:extLst>
              </a:tr>
            </a:tbl>
          </a:graphicData>
        </a:graphic>
      </p:graphicFrame>
    </p:spTree>
    <p:extLst>
      <p:ext uri="{BB962C8B-B14F-4D97-AF65-F5344CB8AC3E}">
        <p14:creationId xmlns:p14="http://schemas.microsoft.com/office/powerpoint/2010/main" val="3729786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Calibri"/>
                <a:ea typeface="+mn-ea"/>
                <a:cs typeface="+mn-cs"/>
              </a:rPr>
              <a:t>AVANSINĖS IŠMOKOS</a:t>
            </a:r>
          </a:p>
        </p:txBody>
      </p:sp>
      <p:graphicFrame>
        <p:nvGraphicFramePr>
          <p:cNvPr id="2" name="Table 1">
            <a:extLst>
              <a:ext uri="{FF2B5EF4-FFF2-40B4-BE49-F238E27FC236}">
                <a16:creationId xmlns:a16="http://schemas.microsoft.com/office/drawing/2014/main" id="{12A801A9-DCAB-912F-D237-9DBC4684A2ED}"/>
              </a:ext>
            </a:extLst>
          </p:cNvPr>
          <p:cNvGraphicFramePr>
            <a:graphicFrameLocks noGrp="1"/>
          </p:cNvGraphicFramePr>
          <p:nvPr>
            <p:extLst>
              <p:ext uri="{D42A27DB-BD31-4B8C-83A1-F6EECF244321}">
                <p14:modId xmlns:p14="http://schemas.microsoft.com/office/powerpoint/2010/main" val="2266005474"/>
              </p:ext>
            </p:extLst>
          </p:nvPr>
        </p:nvGraphicFramePr>
        <p:xfrm>
          <a:off x="416009" y="1504824"/>
          <a:ext cx="8038177" cy="2798191"/>
        </p:xfrm>
        <a:graphic>
          <a:graphicData uri="http://schemas.openxmlformats.org/drawingml/2006/table">
            <a:tbl>
              <a:tblPr firstRow="1" firstCol="1" bandRow="1"/>
              <a:tblGrid>
                <a:gridCol w="6767996">
                  <a:extLst>
                    <a:ext uri="{9D8B030D-6E8A-4147-A177-3AD203B41FA5}">
                      <a16:colId xmlns:a16="http://schemas.microsoft.com/office/drawing/2014/main" val="3302217161"/>
                    </a:ext>
                  </a:extLst>
                </a:gridCol>
                <a:gridCol w="1270181">
                  <a:extLst>
                    <a:ext uri="{9D8B030D-6E8A-4147-A177-3AD203B41FA5}">
                      <a16:colId xmlns:a16="http://schemas.microsoft.com/office/drawing/2014/main" val="2807553272"/>
                    </a:ext>
                  </a:extLst>
                </a:gridCol>
              </a:tblGrid>
              <a:tr h="0">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a:t>
                      </a:r>
                      <a:r>
                        <a:rPr lang="lt-LT" sz="1300" b="1" kern="100" dirty="0">
                          <a:effectLst/>
                          <a:latin typeface="+mj-lt"/>
                          <a:ea typeface="Calibri" panose="020F0502020204030204" pitchFamily="34" charset="0"/>
                          <a:cs typeface="Times New Roman" panose="02020603050405020304" pitchFamily="18" charset="0"/>
                        </a:rPr>
                        <a:t>Sodų ir uogynų tvarkymas gamtai palankiu būdu</a:t>
                      </a: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70</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59451"/>
                  </a:ext>
                </a:extLst>
              </a:tr>
              <a:tr h="0">
                <a:tc>
                  <a:txBody>
                    <a:bodyPr/>
                    <a:lstStyle/>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a:t>
                      </a:r>
                      <a:r>
                        <a:rPr lang="lt-LT" sz="1300" b="1" kern="100" dirty="0">
                          <a:effectLst/>
                          <a:latin typeface="+mj-lt"/>
                          <a:ea typeface="Calibri" panose="020F0502020204030204" pitchFamily="34" charset="0"/>
                          <a:cs typeface="Times New Roman" panose="02020603050405020304" pitchFamily="18" charset="0"/>
                        </a:rPr>
                        <a:t>Perėjimas prie ekologinio ūkininkavimo</a:t>
                      </a: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kai remiamas plotas yra iki 200 ha imtinai:</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daugiametes žoles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daržoves, bulves, uogynus, sodus, vaistažoles, aromatinius ir prieskoninius augalus </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už javus, javus pašarams, javus sėklai ir daugiametes žoles sėklai</a:t>
                      </a:r>
                      <a:endParaRPr lang="en-US" sz="1300" kern="100" dirty="0">
                        <a:effectLst/>
                        <a:latin typeface="+mj-lt"/>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800"/>
                        </a:spcAft>
                        <a:buClrTx/>
                        <a:buSzTx/>
                        <a:buFontTx/>
                        <a:buNone/>
                        <a:tabLst/>
                        <a:defRPr/>
                      </a:pPr>
                      <a:r>
                        <a:rPr kumimoji="0" lang="lt-LT" sz="1300" b="0" i="1" u="none" strike="noStrike" kern="1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rPr>
                        <a:t>kai remiamas plotas yra didesnis nei 200 ha mokama 70 proc. išmokos dydis</a:t>
                      </a:r>
                      <a:endParaRPr kumimoji="0" lang="en-US" sz="1300" b="0" i="1" u="none" strike="noStrike" kern="1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141</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444</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191</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9548376"/>
                  </a:ext>
                </a:extLst>
              </a:tr>
              <a:tr h="0">
                <a:tc>
                  <a:txBody>
                    <a:bodyPr/>
                    <a:lstStyle/>
                    <a:p>
                      <a:pPr algn="just">
                        <a:lnSpc>
                          <a:spcPct val="107000"/>
                        </a:lnSpc>
                        <a:spcAft>
                          <a:spcPts val="800"/>
                        </a:spcAft>
                      </a:pPr>
                      <a:r>
                        <a:rPr lang="lt-LT" sz="1300" b="1" kern="100" dirty="0">
                          <a:effectLst/>
                          <a:latin typeface="+mj-lt"/>
                          <a:ea typeface="Calibri" panose="020F0502020204030204" pitchFamily="34" charset="0"/>
                          <a:cs typeface="Times New Roman" panose="02020603050405020304" pitchFamily="18" charset="0"/>
                        </a:rPr>
                        <a:t>Ekologinis ūkininkavimas </a:t>
                      </a:r>
                      <a:r>
                        <a:rPr lang="lt-LT" sz="1300" kern="100" dirty="0">
                          <a:effectLst/>
                          <a:latin typeface="+mj-lt"/>
                          <a:ea typeface="Calibri" panose="020F0502020204030204" pitchFamily="34" charset="0"/>
                          <a:cs typeface="Times New Roman" panose="02020603050405020304" pitchFamily="18" charset="0"/>
                        </a:rPr>
                        <a:t>(vaisiai, uogos, daržovės, vaistažolės ir prieskoniniai augalai)“:</a:t>
                      </a:r>
                      <a:endParaRPr lang="en-US" sz="13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kai remiamas plotas yra iki 200 </a:t>
                      </a:r>
                      <a:r>
                        <a:rPr lang="lt-LT" sz="1300" kern="100">
                          <a:effectLst/>
                          <a:latin typeface="+mj-lt"/>
                          <a:ea typeface="Calibri" panose="020F0502020204030204" pitchFamily="34" charset="0"/>
                          <a:cs typeface="Times New Roman" panose="02020603050405020304" pitchFamily="18" charset="0"/>
                        </a:rPr>
                        <a:t>ha imtinai</a:t>
                      </a:r>
                      <a:endParaRPr lang="en-US" sz="1300" kern="100" dirty="0">
                        <a:effectLst/>
                        <a:latin typeface="+mj-lt"/>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800"/>
                        </a:spcAft>
                        <a:buClrTx/>
                        <a:buSzTx/>
                        <a:buFontTx/>
                        <a:buNone/>
                        <a:tabLst/>
                        <a:defRPr/>
                      </a:pPr>
                      <a:r>
                        <a:rPr kumimoji="0" lang="lt-LT" sz="1300" b="0" i="1" u="none" strike="noStrike" kern="1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rPr>
                        <a:t>kai remiamas plotas yra didesnis nei 200 ha mokama 70 proc. išmokos dydis</a:t>
                      </a:r>
                      <a:endParaRPr kumimoji="0" lang="en-US" sz="1300" b="0" i="1" u="none" strike="noStrike" kern="1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a:t>
                      </a:r>
                      <a:endParaRPr lang="en-US" sz="1300" kern="100" dirty="0">
                        <a:effectLst/>
                        <a:latin typeface="+mj-lt"/>
                        <a:ea typeface="Calibri" panose="020F0502020204030204" pitchFamily="34" charset="0"/>
                        <a:cs typeface="Times New Roman" panose="02020603050405020304" pitchFamily="18" charset="0"/>
                      </a:endParaRPr>
                    </a:p>
                    <a:p>
                      <a:pPr algn="ctr">
                        <a:lnSpc>
                          <a:spcPct val="107000"/>
                        </a:lnSpc>
                        <a:spcAft>
                          <a:spcPts val="800"/>
                        </a:spcAft>
                      </a:pPr>
                      <a:r>
                        <a:rPr lang="lt-LT" sz="1300" kern="100" dirty="0">
                          <a:effectLst/>
                          <a:latin typeface="+mj-lt"/>
                          <a:ea typeface="Calibri" panose="020F0502020204030204" pitchFamily="34" charset="0"/>
                          <a:cs typeface="Times New Roman" panose="02020603050405020304" pitchFamily="18" charset="0"/>
                        </a:rPr>
                        <a:t> 381</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8887497"/>
                  </a:ext>
                </a:extLst>
              </a:tr>
            </a:tbl>
          </a:graphicData>
        </a:graphic>
      </p:graphicFrame>
      <p:graphicFrame>
        <p:nvGraphicFramePr>
          <p:cNvPr id="4" name="Table 3">
            <a:extLst>
              <a:ext uri="{FF2B5EF4-FFF2-40B4-BE49-F238E27FC236}">
                <a16:creationId xmlns:a16="http://schemas.microsoft.com/office/drawing/2014/main" id="{F79D6C53-EBF0-0CA8-22B1-99EF52590743}"/>
              </a:ext>
            </a:extLst>
          </p:cNvPr>
          <p:cNvGraphicFramePr>
            <a:graphicFrameLocks noGrp="1"/>
          </p:cNvGraphicFramePr>
          <p:nvPr>
            <p:extLst>
              <p:ext uri="{D42A27DB-BD31-4B8C-83A1-F6EECF244321}">
                <p14:modId xmlns:p14="http://schemas.microsoft.com/office/powerpoint/2010/main" val="3025641403"/>
              </p:ext>
            </p:extLst>
          </p:nvPr>
        </p:nvGraphicFramePr>
        <p:xfrm>
          <a:off x="416010" y="1302259"/>
          <a:ext cx="8038177" cy="202565"/>
        </p:xfrm>
        <a:graphic>
          <a:graphicData uri="http://schemas.openxmlformats.org/drawingml/2006/table">
            <a:tbl>
              <a:tblPr firstRow="1" firstCol="1" bandRow="1"/>
              <a:tblGrid>
                <a:gridCol w="6767996">
                  <a:extLst>
                    <a:ext uri="{9D8B030D-6E8A-4147-A177-3AD203B41FA5}">
                      <a16:colId xmlns:a16="http://schemas.microsoft.com/office/drawing/2014/main" val="3529606549"/>
                    </a:ext>
                  </a:extLst>
                </a:gridCol>
                <a:gridCol w="1270181">
                  <a:extLst>
                    <a:ext uri="{9D8B030D-6E8A-4147-A177-3AD203B41FA5}">
                      <a16:colId xmlns:a16="http://schemas.microsoft.com/office/drawing/2014/main" val="2316325357"/>
                    </a:ext>
                  </a:extLst>
                </a:gridCol>
              </a:tblGrid>
              <a:tr h="0">
                <a:tc>
                  <a:txBody>
                    <a:bodyPr/>
                    <a:lstStyle/>
                    <a:p>
                      <a:pPr algn="ctr">
                        <a:lnSpc>
                          <a:spcPct val="107000"/>
                        </a:lnSpc>
                        <a:spcAft>
                          <a:spcPts val="800"/>
                        </a:spcAft>
                      </a:pPr>
                      <a:r>
                        <a:rPr lang="lt-LT" sz="1300" b="1" kern="100" dirty="0">
                          <a:effectLst/>
                          <a:latin typeface="+mj-lt"/>
                          <a:ea typeface="Calibri" panose="020F0502020204030204" pitchFamily="34" charset="0"/>
                          <a:cs typeface="Times New Roman" panose="02020603050405020304" pitchFamily="18" charset="0"/>
                        </a:rPr>
                        <a:t>Ekologinės sistemos</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300" b="1" kern="100" dirty="0">
                          <a:effectLst/>
                          <a:latin typeface="+mj-lt"/>
                          <a:ea typeface="Calibri" panose="020F0502020204030204" pitchFamily="34" charset="0"/>
                          <a:cs typeface="Times New Roman" panose="02020603050405020304" pitchFamily="18" charset="0"/>
                        </a:rPr>
                        <a:t>Eur / ha</a:t>
                      </a:r>
                      <a:endParaRPr lang="en-US" sz="1300" kern="100" dirty="0">
                        <a:effectLst/>
                        <a:latin typeface="+mj-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564822"/>
                  </a:ext>
                </a:extLst>
              </a:tr>
            </a:tbl>
          </a:graphicData>
        </a:graphic>
      </p:graphicFrame>
    </p:spTree>
    <p:extLst>
      <p:ext uri="{BB962C8B-B14F-4D97-AF65-F5344CB8AC3E}">
        <p14:creationId xmlns:p14="http://schemas.microsoft.com/office/powerpoint/2010/main" val="38133608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urinio vietos rezervavimo ženklas 2">
            <a:extLst>
              <a:ext uri="{FF2B5EF4-FFF2-40B4-BE49-F238E27FC236}">
                <a16:creationId xmlns:a16="http://schemas.microsoft.com/office/drawing/2014/main" id="{B214BBA7-A0BF-566B-9CD8-A1193F9E5264}"/>
              </a:ext>
            </a:extLst>
          </p:cNvPr>
          <p:cNvSpPr txBox="1">
            <a:spLocks/>
          </p:cNvSpPr>
          <p:nvPr/>
        </p:nvSpPr>
        <p:spPr>
          <a:xfrm>
            <a:off x="3474719" y="1369767"/>
            <a:ext cx="5531019" cy="2978714"/>
          </a:xfrm>
          <a:prstGeom prst="rect">
            <a:avLst/>
          </a:prstGeom>
        </p:spPr>
        <p:txBody>
          <a:bodyPr vert="horz" lIns="91440" tIns="45720" rIns="91440" bIns="45720" rtlCol="0" anchor="t">
            <a:normAutofit fontScale="92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lt-LT" sz="1400" b="1" i="0" u="none" strike="noStrike" kern="1200" cap="none" spc="0" normalizeH="0" baseline="0" noProof="0" dirty="0">
              <a:ln>
                <a:noFill/>
              </a:ln>
              <a:solidFill>
                <a:prstClr val="black">
                  <a:lumMod val="75000"/>
                  <a:lumOff val="25000"/>
                </a:prstClr>
              </a:solidFill>
              <a:effectLst/>
              <a:uLnTx/>
              <a:uFillTx/>
              <a:latin typeface="Arial"/>
              <a:ea typeface="+mn-ea"/>
              <a:cs typeface="Arial"/>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lt-LT" sz="1400" b="1" i="0" u="none" strike="noStrike" kern="1200" cap="none" spc="0" normalizeH="0" baseline="0" noProof="0" dirty="0">
              <a:ln>
                <a:noFill/>
              </a:ln>
              <a:solidFill>
                <a:prstClr val="black">
                  <a:lumMod val="75000"/>
                  <a:lumOff val="25000"/>
                </a:prstClr>
              </a:solidFill>
              <a:effectLst/>
              <a:uLnTx/>
              <a:uFillTx/>
              <a:latin typeface="Arial"/>
              <a:ea typeface="+mn-ea"/>
              <a:cs typeface="Arial"/>
            </a:endParaRP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lt-LT" sz="1400" b="1" i="0" u="none" strike="noStrike" kern="1200" cap="none" spc="0" normalizeH="0" baseline="0" noProof="0" dirty="0">
                <a:ln>
                  <a:noFill/>
                </a:ln>
                <a:solidFill>
                  <a:prstClr val="black">
                    <a:lumMod val="75000"/>
                    <a:lumOff val="25000"/>
                  </a:prstClr>
                </a:solidFill>
                <a:effectLst/>
                <a:uLnTx/>
                <a:uFillTx/>
                <a:latin typeface="Arial"/>
                <a:ea typeface="+mn-ea"/>
                <a:cs typeface="Arial"/>
              </a:rPr>
              <a:t>Daugiamečių pievų populiarumo didinimas</a:t>
            </a: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lt-LT" sz="1400" b="1"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lt-LT" sz="1400" b="1" i="0" u="none" strike="noStrike" kern="1200" cap="none" spc="0" normalizeH="0" baseline="0" noProof="0" dirty="0">
                <a:ln>
                  <a:noFill/>
                </a:ln>
                <a:solidFill>
                  <a:prstClr val="black">
                    <a:lumMod val="75000"/>
                    <a:lumOff val="25000"/>
                  </a:prstClr>
                </a:solidFill>
                <a:effectLst/>
                <a:uLnTx/>
                <a:uFillTx/>
                <a:latin typeface="Arial"/>
                <a:ea typeface="+mn-ea"/>
                <a:cs typeface="Arial"/>
              </a:rPr>
              <a:t>Ekologinio ūkininkavimo paramos sistemos peržiūros</a:t>
            </a: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lt-LT" sz="1400" b="1"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lt-LT" sz="1400" b="1" i="0" u="none" strike="noStrike" kern="1200" cap="none" spc="0" normalizeH="0" baseline="0" noProof="0" dirty="0">
                <a:ln>
                  <a:noFill/>
                </a:ln>
                <a:solidFill>
                  <a:prstClr val="black">
                    <a:lumMod val="75000"/>
                    <a:lumOff val="25000"/>
                  </a:prstClr>
                </a:solidFill>
                <a:effectLst/>
                <a:uLnTx/>
                <a:uFillTx/>
                <a:latin typeface="Arial"/>
                <a:ea typeface="+mn-ea"/>
                <a:cs typeface="Arial"/>
              </a:rPr>
              <a:t>Kraštovaizdžio elementų populiarinimo</a:t>
            </a: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lt-LT" sz="1400" b="1"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lt-LT" sz="1400" b="1" i="0" u="none" strike="noStrike" kern="1200" cap="none" spc="0" normalizeH="0" baseline="0" noProof="0" dirty="0">
                <a:ln>
                  <a:noFill/>
                </a:ln>
                <a:solidFill>
                  <a:prstClr val="black">
                    <a:lumMod val="75000"/>
                    <a:lumOff val="25000"/>
                  </a:prstClr>
                </a:solidFill>
                <a:effectLst/>
                <a:uLnTx/>
                <a:uFillTx/>
                <a:latin typeface="Arial"/>
                <a:ea typeface="+mn-ea"/>
                <a:cs typeface="Arial"/>
              </a:rPr>
              <a:t>Kompleksinės ekologinės sistemos gamybinių veiklų rėmimo koregavimo</a:t>
            </a: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lt-LT" sz="1400" b="1"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endParaRP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lt-LT" sz="1400" b="1" i="0" u="none" strike="noStrike" kern="1200" cap="none" spc="0" normalizeH="0" baseline="0" noProof="0" dirty="0">
                <a:ln>
                  <a:noFill/>
                </a:ln>
                <a:solidFill>
                  <a:prstClr val="black">
                    <a:lumMod val="75000"/>
                    <a:lumOff val="25000"/>
                  </a:prstClr>
                </a:solidFill>
                <a:effectLst/>
                <a:uLnTx/>
                <a:uFillTx/>
                <a:latin typeface="Arial"/>
                <a:ea typeface="+mn-lt"/>
                <a:cs typeface="Arial"/>
              </a:rPr>
              <a:t>Naujų GAAB srities pakeitimo pasiūlymų</a:t>
            </a: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lt-LT" sz="1400" b="1" i="0" u="none" strike="noStrike" kern="1200" cap="none" spc="0" normalizeH="0" baseline="0" noProof="0" dirty="0">
              <a:ln>
                <a:noFill/>
              </a:ln>
              <a:solidFill>
                <a:prstClr val="black">
                  <a:lumMod val="75000"/>
                  <a:lumOff val="25000"/>
                </a:prstClr>
              </a:solidFill>
              <a:effectLst/>
              <a:highlight>
                <a:srgbClr val="FFFF00"/>
              </a:highlight>
              <a:uLnTx/>
              <a:uFillTx/>
              <a:latin typeface="Arial"/>
              <a:ea typeface="+mn-ea"/>
              <a:cs typeface="Arial"/>
            </a:endParaRPr>
          </a:p>
          <a:p>
            <a:pPr marL="457200" marR="0" lvl="0"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lt-LT" sz="1400" b="1" i="0" u="none" strike="noStrike" kern="1200" cap="none" spc="0" normalizeH="0" baseline="0" noProof="0" dirty="0">
                <a:ln>
                  <a:noFill/>
                </a:ln>
                <a:solidFill>
                  <a:prstClr val="black">
                    <a:lumMod val="75000"/>
                    <a:lumOff val="25000"/>
                  </a:prstClr>
                </a:solidFill>
                <a:effectLst/>
                <a:uLnTx/>
                <a:uFillTx/>
                <a:latin typeface="Arial"/>
                <a:ea typeface="+mn-ea"/>
                <a:cs typeface="Arial"/>
              </a:rPr>
              <a:t>Socialinės paramos sąlygų</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lt-LT" sz="7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lt-LT" sz="7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mn-ea"/>
              <a:cs typeface="Arial" panose="020B0604020202020204" pitchFamily="34" charset="0"/>
            </a:endParaRPr>
          </a:p>
        </p:txBody>
      </p:sp>
      <p:sp>
        <p:nvSpPr>
          <p:cNvPr id="13" name="Pavadinimas 1">
            <a:extLst>
              <a:ext uri="{FF2B5EF4-FFF2-40B4-BE49-F238E27FC236}">
                <a16:creationId xmlns:a16="http://schemas.microsoft.com/office/drawing/2014/main" id="{994BDCE4-9CB4-4081-5390-3C2D98614260}"/>
              </a:ext>
            </a:extLst>
          </p:cNvPr>
          <p:cNvSpPr txBox="1">
            <a:spLocks/>
          </p:cNvSpPr>
          <p:nvPr/>
        </p:nvSpPr>
        <p:spPr>
          <a:xfrm>
            <a:off x="3474720" y="93736"/>
            <a:ext cx="5531018" cy="85725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8EC543"/>
                </a:solidFill>
                <a:effectLst/>
                <a:uLnTx/>
                <a:uFillTx/>
                <a:latin typeface="Calibri"/>
                <a:ea typeface="+mn-ea"/>
                <a:cs typeface="Arial" pitchFamily="34" charset="0"/>
              </a:rPr>
              <a:t>SIŪLYMAI STRATEGINIO PLANO KEITIMUI</a:t>
            </a:r>
          </a:p>
        </p:txBody>
      </p:sp>
      <p:pic>
        <p:nvPicPr>
          <p:cNvPr id="14" name="Picture 2" descr="C:\Users\Aniuta\Desktop\1.png">
            <a:extLst>
              <a:ext uri="{FF2B5EF4-FFF2-40B4-BE49-F238E27FC236}">
                <a16:creationId xmlns:a16="http://schemas.microsoft.com/office/drawing/2014/main" id="{58E6CEEA-96F4-7C47-C017-7D25C6FDF08B}"/>
              </a:ext>
            </a:extLst>
          </p:cNvPr>
          <p:cNvPicPr>
            <a:picLocks noChangeAspect="1" noChangeArrowheads="1"/>
          </p:cNvPicPr>
          <p:nvPr/>
        </p:nvPicPr>
        <p:blipFill rotWithShape="1">
          <a:blip r:embed="rId4" cstate="print"/>
          <a:srcRect l="34376"/>
          <a:stretch/>
        </p:blipFill>
        <p:spPr bwMode="auto">
          <a:xfrm>
            <a:off x="334139" y="1426232"/>
            <a:ext cx="2881434" cy="2685419"/>
          </a:xfrm>
          <a:prstGeom prst="rect">
            <a:avLst/>
          </a:prstGeom>
          <a:noFill/>
        </p:spPr>
      </p:pic>
      <p:sp>
        <p:nvSpPr>
          <p:cNvPr id="3" name="Skaidrės numerio vietos rezervavimo ženklas 2">
            <a:extLst>
              <a:ext uri="{FF2B5EF4-FFF2-40B4-BE49-F238E27FC236}">
                <a16:creationId xmlns:a16="http://schemas.microsoft.com/office/drawing/2014/main" id="{6025EFD8-C6EF-7EF7-BF35-95CC59C095C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70873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785297"/>
            <a:ext cx="8417629" cy="40011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8EC543"/>
                </a:solidFill>
                <a:effectLst/>
                <a:uLnTx/>
                <a:uFillTx/>
                <a:latin typeface="Arial" panose="020B0604020202020204" pitchFamily="34" charset="0"/>
                <a:ea typeface="+mn-ea"/>
                <a:cs typeface="Arial" panose="020B0604020202020204" pitchFamily="34" charset="0"/>
              </a:rPr>
              <a:t>Daugiamečių pievų populiarumo didinimas</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E8CEE357-53F7-EC8C-8275-70FE7631F63D}"/>
              </a:ext>
            </a:extLst>
          </p:cNvPr>
          <p:cNvSpPr txBox="1"/>
          <p:nvPr/>
        </p:nvSpPr>
        <p:spPr>
          <a:xfrm>
            <a:off x="484344" y="1243221"/>
            <a:ext cx="8202456" cy="3447098"/>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9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Daugiamečių pievų išlaikymas </a:t>
            </a:r>
            <a:r>
              <a:rPr kumimoji="0" lang="lt-LT" sz="1100" b="1"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yra privalomas </a:t>
            </a: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visoms VN siekiant I ramsčio finansavimo.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2023 m. atlikti techniniai veiksmai leido sumažinti 2018 m. referencinį dydį nuo 746 tūkst. iki 694 tūkst. ha.</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Sukurti nauji klasifikatoriaus kodai, kurie suteikia daugiau galimybių (išplečia DGP apibrėžimą ir plotus)  deklaruoti daugiametes pievas.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Nepaisant to, </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2023 m. uždeklaruota apie 560 tūkst. ha, tad atkurti privaloma virš 100 tūkst. ha (iki -5 proc.)</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Už neatkurtas pievas nustatytos mažiausios leistinos sankcijos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Siūlomi sprendimai </a:t>
            </a:r>
            <a:r>
              <a:rPr kumimoji="0" lang="lt-LT" sz="1100" b="1"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(II SP keitimo dalis):</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Ūkiams, </a:t>
            </a:r>
            <a:r>
              <a:rPr kumimoji="0" lang="lt-LT" sz="1100" b="0" i="0" u="none" strike="noStrike" kern="1200" cap="none" spc="0" normalizeH="0" baseline="0" noProof="0" dirty="0">
                <a:ln>
                  <a:noFill/>
                </a:ln>
                <a:solidFill>
                  <a:srgbClr val="000000"/>
                </a:solidFill>
                <a:effectLst/>
                <a:uLnTx/>
                <a:uFillTx/>
                <a:latin typeface="Calibri"/>
                <a:ea typeface="+mn-ea"/>
                <a:cs typeface="Times New Roman"/>
              </a:rPr>
              <a:t>kurie turi ne mažiau kaip 40 proc. daugiamečių pievų (nuo </a:t>
            </a: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deklaruoto ŽŪN ploto</a:t>
            </a:r>
            <a:r>
              <a:rPr kumimoji="0" lang="lt-LT" sz="1100" b="0" i="0" u="none" strike="noStrike" kern="1200" cap="none" spc="0" normalizeH="0" baseline="0" noProof="0" dirty="0">
                <a:ln>
                  <a:noFill/>
                </a:ln>
                <a:solidFill>
                  <a:srgbClr val="000000"/>
                </a:solidFill>
                <a:effectLst/>
                <a:uLnTx/>
                <a:uFillTx/>
                <a:latin typeface="Calibri"/>
                <a:ea typeface="+mn-ea"/>
                <a:cs typeface="Times New Roman"/>
              </a:rPr>
              <a:t>), nuo 2024 m. iš karto bus leista dalyvauti kompleksinės </a:t>
            </a: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ekologinės sistemos </a:t>
            </a:r>
            <a:r>
              <a:rPr kumimoji="0" lang="lt-LT" sz="1100" b="0" i="0" u="none" strike="noStrike" kern="1200" cap="none" spc="0" normalizeH="0" baseline="0" noProof="0" dirty="0">
                <a:ln>
                  <a:noFill/>
                </a:ln>
                <a:solidFill>
                  <a:srgbClr val="000000"/>
                </a:solidFill>
                <a:effectLst/>
                <a:uLnTx/>
                <a:uFillTx/>
                <a:latin typeface="Calibri"/>
                <a:ea typeface="Times New Roman" panose="02020603050405020304" pitchFamily="18" charset="0"/>
                <a:cs typeface="Times New Roman"/>
              </a:rPr>
              <a:t>gamybinėse veiklose, nereikalaujant negamybinių veiklų.</a:t>
            </a:r>
            <a:endParaRPr kumimoji="0" lang="lt-LT" sz="600" b="0" i="0" u="none" strike="noStrike" kern="1200" cap="none" spc="0" normalizeH="0" baseline="0" noProof="0" dirty="0">
              <a:ln>
                <a:noFill/>
              </a:ln>
              <a:solidFill>
                <a:srgbClr val="000000"/>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Ūkiams, kurie naujai įkuria 3 proc. daugiamečių pievų nuo </a:t>
            </a: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deklaruoto ŽŪN ploto</a:t>
            </a: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 nuo 2024 m. bus leista dalyvauti kompleksinės </a:t>
            </a:r>
            <a:r>
              <a:rPr kumimoji="0" lang="lt-LT" sz="11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ekologinės sistemos </a:t>
            </a: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gamybinėse veiklose</a:t>
            </a:r>
            <a:endParaRPr kumimoji="0" lang="lt-LT" sz="600" b="0" i="0"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1" i="1" u="none" strike="noStrike" kern="1200" cap="none" spc="0" normalizeH="0" baseline="0" noProof="0" dirty="0">
                <a:ln>
                  <a:noFill/>
                </a:ln>
                <a:solidFill>
                  <a:prstClr val="black"/>
                </a:solidFill>
                <a:effectLst/>
                <a:uLnTx/>
                <a:uFillTx/>
                <a:latin typeface="Calibri"/>
                <a:ea typeface="+mn-ea"/>
                <a:cs typeface="Times New Roman"/>
              </a:rPr>
              <a:t>Sukurtos naujos ekologinės sistemos daugiamečių pievų 1) įrengimui ir 2) atnaujinimui</a:t>
            </a: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 pagal kurias būtų mokamos papildomos išmokos nuo 2024 m.</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Ūkininkams, kuriems 2023 m. pabaigoje atsiras prievolė atstatyti daugiametes pievas, 2024 m. deklaruojamas daugiamečių žolių juostų plotas, plotai tiek pagal GAAB 4, tiek įkuriant naujus ir (ar) prižiūrint žolinius kraštovaizdžio elementus pagal ekologinę sistemą bus pilnai įskaityti į atstatomą plotą. </a:t>
            </a:r>
          </a:p>
        </p:txBody>
      </p:sp>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176003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67509" y="894348"/>
            <a:ext cx="8417629" cy="400110"/>
          </a:xfrm>
          <a:prstGeom prst="rect">
            <a:avLst/>
          </a:prstGeom>
          <a:noFill/>
        </p:spPr>
        <p:txBody>
          <a:bodyPr wrap="square" lIns="91440" tIns="45720" rIns="91440" bIns="45720" rtlCol="0" anchor="t">
            <a:spAutoFit/>
          </a:bodyPr>
          <a:lstStyle/>
          <a:p>
            <a:pPr algn="ctr"/>
            <a:r>
              <a:rPr lang="lt-LT" sz="2000" b="1">
                <a:solidFill>
                  <a:srgbClr val="8EC543"/>
                </a:solidFill>
                <a:latin typeface="Arial" panose="020B0604020202020204" pitchFamily="34" charset="0"/>
                <a:cs typeface="Arial" panose="020B0604020202020204" pitchFamily="34" charset="0"/>
              </a:rPr>
              <a:t>Ariamos žemės vertimas daugiametėmis pievomis</a:t>
            </a:r>
          </a:p>
        </p:txBody>
      </p:sp>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fld id="{DA9B7F88-8E2D-499B-BAD8-FA2927D3DC0E}" type="slidenum">
              <a:rPr lang="en-GB" smtClean="0"/>
              <a:pPr/>
              <a:t>19</a:t>
            </a:fld>
            <a:endParaRPr lang="en-GB"/>
          </a:p>
        </p:txBody>
      </p:sp>
      <p:sp>
        <p:nvSpPr>
          <p:cNvPr id="7" name="TextBox 6">
            <a:extLst>
              <a:ext uri="{FF2B5EF4-FFF2-40B4-BE49-F238E27FC236}">
                <a16:creationId xmlns:a16="http://schemas.microsoft.com/office/drawing/2014/main" id="{AF71FA52-E71C-2391-E624-A2146FE69500}"/>
              </a:ext>
            </a:extLst>
          </p:cNvPr>
          <p:cNvSpPr txBox="1"/>
          <p:nvPr/>
        </p:nvSpPr>
        <p:spPr>
          <a:xfrm>
            <a:off x="167508" y="1515712"/>
            <a:ext cx="3124331" cy="2316275"/>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nchor="t">
            <a:spAutoFit/>
          </a:bodyPr>
          <a:lstStyle/>
          <a:p>
            <a:pPr algn="just">
              <a:lnSpc>
                <a:spcPct val="107000"/>
              </a:lnSpc>
              <a:spcAft>
                <a:spcPts val="800"/>
              </a:spcAft>
            </a:pPr>
            <a:r>
              <a:rPr lang="lt-LT" sz="1200" b="1" kern="100">
                <a:effectLst/>
                <a:latin typeface="Calibri" panose="020F0502020204030204" pitchFamily="34" charset="0"/>
                <a:ea typeface="Calibri" panose="020F0502020204030204" pitchFamily="34" charset="0"/>
                <a:cs typeface="Times New Roman" panose="02020603050405020304" pitchFamily="18" charset="0"/>
              </a:rPr>
              <a:t>Tinkamumo kriterijai</a:t>
            </a:r>
          </a:p>
          <a:p>
            <a:pPr marL="342900" indent="-342900" algn="just">
              <a:lnSpc>
                <a:spcPct val="107000"/>
              </a:lnSpc>
              <a:spcAft>
                <a:spcPts val="600"/>
              </a:spcAft>
              <a:buFont typeface="Symbol" panose="05050102010706020507" pitchFamily="18" charset="2"/>
              <a:buChar char=""/>
            </a:pPr>
            <a:r>
              <a:rPr lang="lt-LT" sz="1200" kern="100">
                <a:effectLst/>
                <a:latin typeface="Calibri"/>
                <a:ea typeface="Calibri" panose="020F0502020204030204" pitchFamily="34" charset="0"/>
                <a:cs typeface="Times New Roman"/>
              </a:rPr>
              <a:t>Priemonė įgyvendinama į tikslines (eroduotų žemių, ariamųjų durpžemių) </a:t>
            </a:r>
            <a:r>
              <a:rPr lang="lt-LT" sz="1200" kern="100">
                <a:latin typeface="Calibri"/>
                <a:cs typeface="Times New Roman"/>
              </a:rPr>
              <a:t>teritorijas nepatenkančiuose plotuose, kurie paskutinius 3 metus buv</a:t>
            </a:r>
            <a:r>
              <a:rPr lang="lt-LT" sz="1200" kern="100">
                <a:effectLst/>
                <a:latin typeface="Calibri"/>
                <a:ea typeface="Calibri" panose="020F0502020204030204" pitchFamily="34" charset="0"/>
                <a:cs typeface="Times New Roman"/>
              </a:rPr>
              <a:t>o deklaruoti kaip ariama žemė.</a:t>
            </a:r>
          </a:p>
          <a:p>
            <a:pPr marL="342900" indent="-342900" algn="just">
              <a:lnSpc>
                <a:spcPct val="107000"/>
              </a:lnSpc>
              <a:spcAft>
                <a:spcPts val="600"/>
              </a:spcAft>
              <a:buFont typeface="Symbol" panose="05050102010706020507" pitchFamily="18" charset="2"/>
              <a:buChar char=""/>
            </a:pPr>
            <a:endParaRPr lang="lt-LT" sz="1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Symbol" panose="05050102010706020507" pitchFamily="18" charset="2"/>
              <a:buChar char=""/>
            </a:pPr>
            <a:r>
              <a:rPr lang="lt-LT" sz="1200" kern="100">
                <a:effectLst/>
                <a:latin typeface="Calibri" panose="020F0502020204030204" pitchFamily="34" charset="0"/>
                <a:ea typeface="Calibri" panose="020F0502020204030204" pitchFamily="34" charset="0"/>
                <a:cs typeface="Times New Roman" panose="02020603050405020304" pitchFamily="18" charset="0"/>
              </a:rPr>
              <a:t>Daugiamete ganykla arba pieva verčiamas ariamosios žemės plotas turėtų būti ne mažesnis kaip 0,5 ha ir susidėti iš ne mažesnių kaip 0,1 ha laukų.</a:t>
            </a:r>
          </a:p>
        </p:txBody>
      </p:sp>
      <p:sp>
        <p:nvSpPr>
          <p:cNvPr id="9" name="TextBox 8">
            <a:extLst>
              <a:ext uri="{FF2B5EF4-FFF2-40B4-BE49-F238E27FC236}">
                <a16:creationId xmlns:a16="http://schemas.microsoft.com/office/drawing/2014/main" id="{DF7C73C5-8A41-D9EE-F6A5-98AA79FFF8EB}"/>
              </a:ext>
            </a:extLst>
          </p:cNvPr>
          <p:cNvSpPr txBox="1"/>
          <p:nvPr/>
        </p:nvSpPr>
        <p:spPr>
          <a:xfrm>
            <a:off x="3515599" y="1559442"/>
            <a:ext cx="5069539" cy="2272545"/>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nchor="t">
            <a:spAutoFit/>
          </a:bodyPr>
          <a:lstStyle/>
          <a:p>
            <a:pPr algn="just">
              <a:lnSpc>
                <a:spcPct val="107000"/>
              </a:lnSpc>
              <a:spcAft>
                <a:spcPts val="800"/>
              </a:spcAft>
            </a:pPr>
            <a:r>
              <a:rPr lang="lt-LT" sz="1200" b="1" kern="100" dirty="0">
                <a:solidFill>
                  <a:srgbClr val="000000"/>
                </a:solidFill>
                <a:effectLst/>
                <a:latin typeface="Calibri"/>
                <a:ea typeface="Calibri" panose="020F0502020204030204" pitchFamily="34" charset="0"/>
                <a:cs typeface="Times New Roman"/>
              </a:rPr>
              <a:t>Pareiškėjas įsipareigoja</a:t>
            </a:r>
            <a:endParaRPr lang="lt-LT" sz="1200" b="1" kern="100" dirty="0">
              <a:effectLst/>
              <a:latin typeface="Calibri"/>
              <a:ea typeface="Calibri" panose="020F0502020204030204" pitchFamily="34" charset="0"/>
              <a:cs typeface="Times New Roman"/>
            </a:endParaRPr>
          </a:p>
          <a:p>
            <a:pPr marL="342900" lvl="0" indent="-342900" algn="just">
              <a:lnSpc>
                <a:spcPct val="107000"/>
              </a:lnSpc>
              <a:spcAft>
                <a:spcPts val="800"/>
              </a:spcAft>
              <a:buFont typeface="Symbol" panose="05050102010706020507" pitchFamily="18" charset="2"/>
              <a:buChar char=""/>
            </a:pPr>
            <a:r>
              <a:rPr lang="lt-LT" sz="1200" kern="100" dirty="0">
                <a:solidFill>
                  <a:srgbClr val="000000"/>
                </a:solidFill>
                <a:latin typeface="Calibri"/>
                <a:ea typeface="Calibri" panose="020F0502020204030204" pitchFamily="34" charset="0"/>
                <a:cs typeface="Times New Roman"/>
              </a:rPr>
              <a:t>p</a:t>
            </a:r>
            <a:r>
              <a:rPr lang="lt-LT" sz="1200" kern="100" dirty="0">
                <a:solidFill>
                  <a:srgbClr val="000000"/>
                </a:solidFill>
                <a:effectLst/>
                <a:latin typeface="Calibri"/>
                <a:ea typeface="Calibri" panose="020F0502020204030204" pitchFamily="34" charset="0"/>
                <a:cs typeface="Times New Roman"/>
              </a:rPr>
              <a:t>irmaisiais veiklos įgyvendinimo metais iki liepos 1 d. ariamojoje žemėje įsėti daugiamečių žolių mišinį, nearti pievų ir jų nepersėti kultūrinėmis žolėmis antraisiais-penktaisiais įsipareigojimų metais;</a:t>
            </a:r>
            <a:endParaRPr lang="lt-LT" sz="1200" kern="100" dirty="0">
              <a:effectLst/>
              <a:latin typeface="Calibri"/>
              <a:ea typeface="Calibri" panose="020F0502020204030204" pitchFamily="34" charset="0"/>
              <a:cs typeface="Times New Roman"/>
            </a:endParaRPr>
          </a:p>
          <a:p>
            <a:pPr marL="342900" indent="-342900" algn="just">
              <a:lnSpc>
                <a:spcPct val="107000"/>
              </a:lnSpc>
              <a:spcAft>
                <a:spcPts val="800"/>
              </a:spcAft>
              <a:buFont typeface="Symbol" panose="05050102010706020507" pitchFamily="18" charset="2"/>
              <a:buChar char=""/>
            </a:pPr>
            <a:r>
              <a:rPr lang="lt-LT" sz="1200" kern="100" dirty="0">
                <a:solidFill>
                  <a:srgbClr val="000000"/>
                </a:solidFill>
                <a:effectLst/>
                <a:latin typeface="Calibri"/>
                <a:ea typeface="Calibri" panose="020F0502020204030204" pitchFamily="34" charset="0"/>
                <a:cs typeface="Times New Roman"/>
              </a:rPr>
              <a:t>antraisiais ir vėlesniais paramos metais pievą tvarkyti šienaujant ir/ar nuganant</a:t>
            </a:r>
            <a:r>
              <a:rPr lang="lt-LT" sz="1200" kern="100" dirty="0">
                <a:solidFill>
                  <a:srgbClr val="000000"/>
                </a:solidFill>
                <a:latin typeface="Calibri"/>
                <a:ea typeface="Calibri" panose="020F0502020204030204" pitchFamily="34" charset="0"/>
                <a:cs typeface="Times New Roman"/>
              </a:rPr>
              <a:t>, taikant bendrą pievų priežiūros tvarką;</a:t>
            </a:r>
          </a:p>
          <a:p>
            <a:pPr marL="342900" indent="-342900" algn="just">
              <a:lnSpc>
                <a:spcPct val="107000"/>
              </a:lnSpc>
              <a:spcAft>
                <a:spcPts val="800"/>
              </a:spcAft>
              <a:buFont typeface="Symbol" panose="05050102010706020507" pitchFamily="18" charset="2"/>
              <a:buChar char=""/>
            </a:pPr>
            <a:r>
              <a:rPr lang="lt-LT" sz="1200" kern="100" dirty="0">
                <a:solidFill>
                  <a:srgbClr val="000000"/>
                </a:solidFill>
                <a:effectLst/>
                <a:latin typeface="Calibri"/>
                <a:ea typeface="Calibri" panose="020F0502020204030204" pitchFamily="34" charset="0"/>
                <a:cs typeface="Times New Roman"/>
              </a:rPr>
              <a:t>įveistoje daugiametėje pievoje nenaudoti augalų apsaugos produktų ir mineralinių </a:t>
            </a:r>
            <a:r>
              <a:rPr lang="lt-LT" sz="1200" kern="100" dirty="0">
                <a:solidFill>
                  <a:srgbClr val="000000"/>
                </a:solidFill>
                <a:latin typeface="Calibri"/>
                <a:ea typeface="Calibri" panose="020F0502020204030204" pitchFamily="34" charset="0"/>
                <a:cs typeface="Times New Roman"/>
              </a:rPr>
              <a:t>trąšų</a:t>
            </a:r>
            <a:r>
              <a:rPr lang="lt-LT" sz="1200" kern="100" dirty="0">
                <a:solidFill>
                  <a:srgbClr val="000000"/>
                </a:solidFill>
                <a:effectLst/>
                <a:latin typeface="Calibri"/>
                <a:ea typeface="Calibri" panose="020F0502020204030204" pitchFamily="34" charset="0"/>
                <a:cs typeface="Times New Roman"/>
              </a:rPr>
              <a:t>;</a:t>
            </a:r>
            <a:endParaRPr lang="en-US" sz="1200" kern="100" dirty="0">
              <a:solidFill>
                <a:srgbClr val="000000"/>
              </a:solidFill>
              <a:effectLst/>
              <a:latin typeface="Calibri"/>
              <a:ea typeface="Calibri" panose="020F0502020204030204" pitchFamily="34" charset="0"/>
              <a:cs typeface="Times New Roman"/>
            </a:endParaRPr>
          </a:p>
          <a:p>
            <a:pPr marL="342900" lvl="0" indent="-342900" algn="just">
              <a:lnSpc>
                <a:spcPct val="107000"/>
              </a:lnSpc>
              <a:spcAft>
                <a:spcPts val="800"/>
              </a:spcAft>
              <a:buFont typeface="Symbol" panose="05050102010706020507" pitchFamily="18" charset="2"/>
              <a:buChar char=""/>
            </a:pPr>
            <a:r>
              <a:rPr lang="lt-LT" sz="1200" kern="100" dirty="0">
                <a:solidFill>
                  <a:srgbClr val="000000"/>
                </a:solidFill>
                <a:effectLst/>
                <a:latin typeface="Calibri"/>
                <a:ea typeface="Calibri" panose="020F0502020204030204" pitchFamily="34" charset="0"/>
                <a:cs typeface="Times New Roman"/>
              </a:rPr>
              <a:t>Įsipareigojimas – 5 metai.</a:t>
            </a:r>
            <a:endParaRPr lang="lt-LT" sz="1200" kern="100" dirty="0">
              <a:effectLst/>
              <a:latin typeface="Calibri"/>
              <a:ea typeface="Calibri" panose="020F0502020204030204" pitchFamily="34" charset="0"/>
              <a:cs typeface="Times New Roman"/>
            </a:endParaRPr>
          </a:p>
        </p:txBody>
      </p:sp>
      <p:sp>
        <p:nvSpPr>
          <p:cNvPr id="11" name="TextBox 10">
            <a:extLst>
              <a:ext uri="{FF2B5EF4-FFF2-40B4-BE49-F238E27FC236}">
                <a16:creationId xmlns:a16="http://schemas.microsoft.com/office/drawing/2014/main" id="{A28C3DC3-F09D-9FEC-57D9-2CEB63BA1AB8}"/>
              </a:ext>
            </a:extLst>
          </p:cNvPr>
          <p:cNvSpPr txBox="1"/>
          <p:nvPr/>
        </p:nvSpPr>
        <p:spPr>
          <a:xfrm>
            <a:off x="3515599" y="3947285"/>
            <a:ext cx="5069538" cy="75341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171450" indent="-171450" algn="just">
              <a:lnSpc>
                <a:spcPct val="107000"/>
              </a:lnSpc>
              <a:spcAft>
                <a:spcPts val="300"/>
              </a:spcAft>
              <a:buFont typeface="Wingdings" panose="05000000000000000000" pitchFamily="2" charset="2"/>
              <a:buChar char="Ø"/>
            </a:pPr>
            <a:r>
              <a:rPr lang="lt-LT" sz="12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Siūloma kompensacinė išmoka: </a:t>
            </a:r>
            <a:r>
              <a:rPr lang="lt-LT" sz="1200" b="1"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202 EUR/ha </a:t>
            </a:r>
            <a:r>
              <a:rPr lang="lt-LT" sz="12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vertimą į daugiametes pievas.</a:t>
            </a:r>
          </a:p>
          <a:p>
            <a:pPr marL="171450" indent="-171450" algn="just">
              <a:lnSpc>
                <a:spcPct val="107000"/>
              </a:lnSpc>
              <a:spcAft>
                <a:spcPts val="300"/>
              </a:spcAft>
              <a:buFont typeface="Wingdings" panose="05000000000000000000" pitchFamily="2" charset="2"/>
              <a:buChar char="Ø"/>
            </a:pPr>
            <a:r>
              <a:rPr lang="lt-LT" sz="12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Planuojamas plotas per 2024-2027 m. laikotarpį: iki</a:t>
            </a:r>
            <a:r>
              <a:rPr lang="lt-LT" sz="1200" b="1"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lt-LT" sz="1200" b="1"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20 tūkst. ha kasmet.</a:t>
            </a:r>
          </a:p>
          <a:p>
            <a:pPr marL="171450" indent="-171450" algn="just">
              <a:lnSpc>
                <a:spcPct val="107000"/>
              </a:lnSpc>
              <a:spcAft>
                <a:spcPts val="300"/>
              </a:spcAft>
              <a:buFont typeface="Wingdings" panose="05000000000000000000" pitchFamily="2" charset="2"/>
              <a:buChar char="Ø"/>
            </a:pPr>
            <a:r>
              <a:rPr lang="lt-LT" sz="12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2024-2027 m. biudžetas</a:t>
            </a:r>
            <a:r>
              <a:rPr lang="lt-LT" sz="12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lt-LT" sz="12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15,9 mln. Eur</a:t>
            </a:r>
            <a:endParaRPr lang="lt-LT"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57521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8C5149E6-9E28-C642-4919-457E78D477DA}"/>
              </a:ext>
            </a:extLst>
          </p:cNvPr>
          <p:cNvSpPr txBox="1"/>
          <p:nvPr/>
        </p:nvSpPr>
        <p:spPr>
          <a:xfrm>
            <a:off x="521368" y="1774340"/>
            <a:ext cx="8101264" cy="738664"/>
          </a:xfrm>
          <a:prstGeom prst="rect">
            <a:avLst/>
          </a:prstGeom>
          <a:noFill/>
        </p:spPr>
        <p:txBody>
          <a:bodyPr wrap="square">
            <a:spAutoFit/>
          </a:bodyPr>
          <a:lstStyle/>
          <a:p>
            <a:pPr algn="just"/>
            <a:r>
              <a:rPr lang="lt-LT" sz="1400" b="1" dirty="0">
                <a:solidFill>
                  <a:srgbClr val="92D050"/>
                </a:solidFill>
                <a:effectLst/>
                <a:ea typeface="Times New Roman" panose="02020603050405020304" pitchFamily="18" charset="0"/>
              </a:rPr>
              <a:t>Lietuvos žemės ūkio ir kaimo plėtros 2023–2027 metų strateginis planas</a:t>
            </a:r>
            <a:r>
              <a:rPr lang="lt-LT" sz="1400" dirty="0">
                <a:solidFill>
                  <a:srgbClr val="000000"/>
                </a:solidFill>
                <a:effectLst/>
                <a:ea typeface="Times New Roman" panose="02020603050405020304" pitchFamily="18" charset="0"/>
              </a:rPr>
              <a:t>, patvirtintas Europos Komisijos 2022 m. lapkričio 21 d. sprendimu Nr. C(2022) 8272 (su pakeitimais patvirtintais</a:t>
            </a:r>
            <a:r>
              <a:rPr lang="en-US" sz="1400" dirty="0">
                <a:solidFill>
                  <a:srgbClr val="000000"/>
                </a:solidFill>
                <a:effectLst/>
                <a:ea typeface="Times New Roman" panose="02020603050405020304" pitchFamily="18" charset="0"/>
              </a:rPr>
              <a:t> 2023</a:t>
            </a:r>
            <a:r>
              <a:rPr lang="lt-LT" sz="1400" dirty="0">
                <a:solidFill>
                  <a:srgbClr val="000000"/>
                </a:solidFill>
                <a:effectLst/>
                <a:ea typeface="Times New Roman" panose="02020603050405020304" pitchFamily="18" charset="0"/>
              </a:rPr>
              <a:t> m.</a:t>
            </a:r>
            <a:r>
              <a:rPr lang="en-US" sz="1400" dirty="0">
                <a:solidFill>
                  <a:srgbClr val="000000"/>
                </a:solidFill>
                <a:effectLst/>
                <a:ea typeface="Times New Roman" panose="02020603050405020304" pitchFamily="18" charset="0"/>
              </a:rPr>
              <a:t> </a:t>
            </a:r>
            <a:r>
              <a:rPr lang="lt-LT" sz="1400" dirty="0">
                <a:solidFill>
                  <a:srgbClr val="000000"/>
                </a:solidFill>
                <a:effectLst/>
                <a:ea typeface="Times New Roman" panose="02020603050405020304" pitchFamily="18" charset="0"/>
              </a:rPr>
              <a:t>lapkričio 07 d. sprendimu Nr. C(2023) 7393 ) </a:t>
            </a:r>
            <a:endParaRPr lang="lt-LT" sz="1400" dirty="0"/>
          </a:p>
        </p:txBody>
      </p:sp>
      <p:sp>
        <p:nvSpPr>
          <p:cNvPr id="7" name="TextBox 6">
            <a:extLst>
              <a:ext uri="{FF2B5EF4-FFF2-40B4-BE49-F238E27FC236}">
                <a16:creationId xmlns:a16="http://schemas.microsoft.com/office/drawing/2014/main" id="{0BD59CA7-711F-EB4F-45F2-3AF56B67829C}"/>
              </a:ext>
            </a:extLst>
          </p:cNvPr>
          <p:cNvSpPr txBox="1"/>
          <p:nvPr/>
        </p:nvSpPr>
        <p:spPr>
          <a:xfrm>
            <a:off x="521367" y="2666220"/>
            <a:ext cx="8382000" cy="738664"/>
          </a:xfrm>
          <a:prstGeom prst="rect">
            <a:avLst/>
          </a:prstGeom>
          <a:noFill/>
        </p:spPr>
        <p:txBody>
          <a:bodyPr wrap="square">
            <a:spAutoFit/>
          </a:bodyPr>
          <a:lstStyle/>
          <a:p>
            <a:pPr algn="just"/>
            <a:r>
              <a:rPr lang="lt-LT" sz="1400" b="1" dirty="0">
                <a:solidFill>
                  <a:srgbClr val="92D050"/>
                </a:solidFill>
                <a:effectLst/>
                <a:ea typeface="Calibri" panose="020F0502020204030204" pitchFamily="34" charset="0"/>
              </a:rPr>
              <a:t>Paramos už žemės ūkio naudmenas ir kitus plotus bei ūkinius gyvūnus paraiškos ir tiesioginių išmokų administravimo bei kontrolės taisyklės</a:t>
            </a:r>
            <a:r>
              <a:rPr lang="lt-LT" sz="1400" dirty="0">
                <a:solidFill>
                  <a:srgbClr val="000000"/>
                </a:solidFill>
                <a:effectLst/>
                <a:ea typeface="Calibri" panose="020F0502020204030204" pitchFamily="34" charset="0"/>
              </a:rPr>
              <a:t>, patvirtintos LR žemės ūkio ministro 2023 m. vasario 20 d. įsakymu Nr. 3D-92 (su pakeitimais: 2023 m. kovo 27 d. 3D-182; 2023 m. liepos 25 d. Nr. 3D-488)</a:t>
            </a:r>
            <a:endParaRPr lang="en-US" sz="1400" dirty="0"/>
          </a:p>
        </p:txBody>
      </p:sp>
      <p:sp>
        <p:nvSpPr>
          <p:cNvPr id="11" name="TextBox 10">
            <a:extLst>
              <a:ext uri="{FF2B5EF4-FFF2-40B4-BE49-F238E27FC236}">
                <a16:creationId xmlns:a16="http://schemas.microsoft.com/office/drawing/2014/main" id="{A7850EAC-62F0-8021-E298-59113CB70FB5}"/>
              </a:ext>
            </a:extLst>
          </p:cNvPr>
          <p:cNvSpPr txBox="1"/>
          <p:nvPr/>
        </p:nvSpPr>
        <p:spPr>
          <a:xfrm>
            <a:off x="521368" y="3558100"/>
            <a:ext cx="8381999" cy="738664"/>
          </a:xfrm>
          <a:prstGeom prst="rect">
            <a:avLst/>
          </a:prstGeom>
          <a:noFill/>
        </p:spPr>
        <p:txBody>
          <a:bodyPr wrap="square">
            <a:spAutoFit/>
          </a:bodyPr>
          <a:lstStyle/>
          <a:p>
            <a:r>
              <a:rPr lang="lt-LT" sz="1400" dirty="0">
                <a:effectLst/>
                <a:ea typeface="Times New Roman" panose="02020603050405020304" pitchFamily="18" charset="0"/>
              </a:rPr>
              <a:t>Deklaravimas (pagrindinis) vyko </a:t>
            </a:r>
            <a:r>
              <a:rPr lang="lt-LT" sz="1400" b="1" dirty="0">
                <a:solidFill>
                  <a:srgbClr val="92D050"/>
                </a:solidFill>
                <a:effectLst/>
                <a:ea typeface="Times New Roman" panose="02020603050405020304" pitchFamily="18" charset="0"/>
              </a:rPr>
              <a:t>balandžio 17 d.–birželio 20 d.</a:t>
            </a:r>
          </a:p>
          <a:p>
            <a:r>
              <a:rPr lang="lt-LT" sz="1400" b="1" dirty="0">
                <a:solidFill>
                  <a:srgbClr val="92D050"/>
                </a:solidFill>
                <a:effectLst/>
                <a:ea typeface="Times New Roman" panose="02020603050405020304" pitchFamily="18" charset="0"/>
              </a:rPr>
              <a:t>Pavėluotai</a:t>
            </a:r>
            <a:r>
              <a:rPr lang="lt-LT" sz="1400" b="1" dirty="0">
                <a:effectLst/>
                <a:ea typeface="Times New Roman" panose="02020603050405020304" pitchFamily="18" charset="0"/>
              </a:rPr>
              <a:t> </a:t>
            </a:r>
            <a:r>
              <a:rPr lang="lt-LT" sz="1400" dirty="0">
                <a:effectLst/>
                <a:ea typeface="Times New Roman" panose="02020603050405020304" pitchFamily="18" charset="0"/>
              </a:rPr>
              <a:t>paraišk</a:t>
            </a:r>
            <a:r>
              <a:rPr lang="lt-LT" sz="1400" dirty="0">
                <a:ea typeface="Times New Roman" panose="02020603050405020304" pitchFamily="18" charset="0"/>
              </a:rPr>
              <a:t>a</a:t>
            </a:r>
            <a:r>
              <a:rPr lang="lt-LT" sz="1400" dirty="0">
                <a:effectLst/>
                <a:ea typeface="Times New Roman" panose="02020603050405020304" pitchFamily="18" charset="0"/>
              </a:rPr>
              <a:t>s buvo galima teikti iki </a:t>
            </a:r>
            <a:r>
              <a:rPr lang="lt-LT" sz="1400" b="1" dirty="0">
                <a:solidFill>
                  <a:srgbClr val="92D050"/>
                </a:solidFill>
                <a:effectLst/>
                <a:ea typeface="Times New Roman" panose="02020603050405020304" pitchFamily="18" charset="0"/>
              </a:rPr>
              <a:t>birželio 30 d. </a:t>
            </a:r>
          </a:p>
          <a:p>
            <a:r>
              <a:rPr lang="lt-LT" sz="1400" dirty="0">
                <a:ea typeface="Times New Roman" panose="02020603050405020304" pitchFamily="18" charset="0"/>
              </a:rPr>
              <a:t>P</a:t>
            </a:r>
            <a:r>
              <a:rPr lang="lt-LT" sz="1400" dirty="0">
                <a:effectLst/>
                <a:ea typeface="Times New Roman" panose="02020603050405020304" pitchFamily="18" charset="0"/>
              </a:rPr>
              <a:t>ateikusiems paraiškas vėlavimo laikotarpiu </a:t>
            </a:r>
            <a:r>
              <a:rPr lang="lt-LT" sz="1400" b="1" dirty="0">
                <a:solidFill>
                  <a:srgbClr val="92D050"/>
                </a:solidFill>
                <a:effectLst/>
                <a:ea typeface="Times New Roman" panose="02020603050405020304" pitchFamily="18" charset="0"/>
              </a:rPr>
              <a:t>išmokos nebus mažinamos</a:t>
            </a:r>
            <a:r>
              <a:rPr lang="lt-LT" sz="1400" dirty="0">
                <a:effectLst/>
                <a:ea typeface="Times New Roman" panose="02020603050405020304" pitchFamily="18" charset="0"/>
              </a:rPr>
              <a:t>.</a:t>
            </a:r>
            <a:endParaRPr lang="en-US" sz="1400" dirty="0"/>
          </a:p>
        </p:txBody>
      </p:sp>
    </p:spTree>
    <p:extLst>
      <p:ext uri="{BB962C8B-B14F-4D97-AF65-F5344CB8AC3E}">
        <p14:creationId xmlns:p14="http://schemas.microsoft.com/office/powerpoint/2010/main" val="35507705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67509" y="894348"/>
            <a:ext cx="8417629" cy="400110"/>
          </a:xfrm>
          <a:prstGeom prst="rect">
            <a:avLst/>
          </a:prstGeom>
          <a:noFill/>
        </p:spPr>
        <p:txBody>
          <a:bodyPr wrap="square" lIns="91440" tIns="45720" rIns="91440" bIns="45720" rtlCol="0" anchor="t">
            <a:spAutoFit/>
          </a:bodyPr>
          <a:lstStyle/>
          <a:p>
            <a:pPr algn="ctr"/>
            <a:r>
              <a:rPr lang="lt-LT" sz="2000" b="1">
                <a:solidFill>
                  <a:srgbClr val="8EC543"/>
                </a:solidFill>
                <a:latin typeface="Arial" panose="020B0604020202020204" pitchFamily="34" charset="0"/>
                <a:cs typeface="Arial" panose="020B0604020202020204" pitchFamily="34" charset="0"/>
              </a:rPr>
              <a:t>Daugiamečių pievų vertės didinimas, jų išlaikymas bei priežiūra</a:t>
            </a:r>
          </a:p>
        </p:txBody>
      </p:sp>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fld id="{DA9B7F88-8E2D-499B-BAD8-FA2927D3DC0E}" type="slidenum">
              <a:rPr lang="en-GB" smtClean="0"/>
              <a:pPr/>
              <a:t>20</a:t>
            </a:fld>
            <a:endParaRPr lang="en-GB"/>
          </a:p>
        </p:txBody>
      </p:sp>
      <p:sp>
        <p:nvSpPr>
          <p:cNvPr id="7" name="TextBox 6">
            <a:extLst>
              <a:ext uri="{FF2B5EF4-FFF2-40B4-BE49-F238E27FC236}">
                <a16:creationId xmlns:a16="http://schemas.microsoft.com/office/drawing/2014/main" id="{AF71FA52-E71C-2391-E624-A2146FE69500}"/>
              </a:ext>
            </a:extLst>
          </p:cNvPr>
          <p:cNvSpPr txBox="1"/>
          <p:nvPr/>
        </p:nvSpPr>
        <p:spPr>
          <a:xfrm>
            <a:off x="167507" y="1362659"/>
            <a:ext cx="2239516" cy="1174296"/>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lnSpc>
                <a:spcPct val="107000"/>
              </a:lnSpc>
              <a:spcAft>
                <a:spcPts val="800"/>
              </a:spcAft>
            </a:pPr>
            <a:r>
              <a:rPr lang="lt-LT" sz="1200" b="1" kern="100">
                <a:effectLst/>
                <a:latin typeface="Calibri" panose="020F0502020204030204" pitchFamily="34" charset="0"/>
                <a:ea typeface="Calibri" panose="020F0502020204030204" pitchFamily="34" charset="0"/>
                <a:cs typeface="Times New Roman" panose="02020603050405020304" pitchFamily="18" charset="0"/>
              </a:rPr>
              <a:t>Tinkamumo kriterijai</a:t>
            </a:r>
          </a:p>
          <a:p>
            <a:pPr marL="342900" lvl="0" indent="-342900" algn="just">
              <a:lnSpc>
                <a:spcPct val="107000"/>
              </a:lnSpc>
              <a:spcAft>
                <a:spcPts val="600"/>
              </a:spcAft>
              <a:buFont typeface="Symbol" panose="05050102010706020507" pitchFamily="18" charset="2"/>
              <a:buChar char=""/>
            </a:pPr>
            <a:r>
              <a:rPr lang="lt-LT" sz="1200">
                <a:effectLst/>
                <a:latin typeface="Calibri" panose="020F0502020204030204" pitchFamily="34" charset="0"/>
                <a:ea typeface="Calibri" panose="020F0502020204030204" pitchFamily="34" charset="0"/>
                <a:cs typeface="Times New Roman" panose="02020603050405020304" pitchFamily="18" charset="0"/>
              </a:rPr>
              <a:t>Veikla įgyvendinama daugiametėse (5 metų ir daugiau) pievose ir ganyklose</a:t>
            </a:r>
            <a:endParaRPr lang="lt-LT" sz="1200" kern="10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DF7C73C5-8A41-D9EE-F6A5-98AA79FFF8EB}"/>
              </a:ext>
            </a:extLst>
          </p:cNvPr>
          <p:cNvSpPr txBox="1"/>
          <p:nvPr/>
        </p:nvSpPr>
        <p:spPr>
          <a:xfrm>
            <a:off x="2702276" y="1362659"/>
            <a:ext cx="6313394" cy="2062231"/>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nchor="t">
            <a:spAutoFit/>
          </a:bodyPr>
          <a:lstStyle/>
          <a:p>
            <a:pPr algn="just">
              <a:lnSpc>
                <a:spcPct val="107000"/>
              </a:lnSpc>
              <a:spcAft>
                <a:spcPts val="800"/>
              </a:spcAft>
            </a:pPr>
            <a:r>
              <a:rPr lang="lt-LT" sz="1200" b="1" kern="100" dirty="0">
                <a:solidFill>
                  <a:srgbClr val="000000"/>
                </a:solidFill>
                <a:effectLst/>
                <a:latin typeface="Calibri"/>
                <a:ea typeface="Calibri" panose="020F0502020204030204" pitchFamily="34" charset="0"/>
                <a:cs typeface="Times New Roman"/>
              </a:rPr>
              <a:t>Pareiškėjas įsipareigoja</a:t>
            </a:r>
            <a:endParaRPr lang="lt-LT" sz="1200" b="1" kern="100" dirty="0">
              <a:effectLst/>
              <a:latin typeface="Calibri"/>
              <a:ea typeface="Calibri" panose="020F0502020204030204" pitchFamily="34" charset="0"/>
              <a:cs typeface="Times New Roman"/>
            </a:endParaRPr>
          </a:p>
          <a:p>
            <a:pPr marL="342900" lvl="0" indent="-342900" algn="just">
              <a:spcAft>
                <a:spcPts val="300"/>
              </a:spcAft>
              <a:buFont typeface="Symbol" panose="05050102010706020507" pitchFamily="18" charset="2"/>
              <a:buChar char=""/>
            </a:pPr>
            <a:r>
              <a:rPr lang="lt-LT" sz="1200" kern="100" dirty="0">
                <a:solidFill>
                  <a:srgbClr val="000000"/>
                </a:solidFill>
                <a:latin typeface="Calibri"/>
                <a:ea typeface="Calibri" panose="020F0502020204030204" pitchFamily="34" charset="0"/>
                <a:cs typeface="Times New Roman"/>
              </a:rPr>
              <a:t>pirmaisiais </a:t>
            </a:r>
            <a:r>
              <a:rPr lang="lt-LT" sz="1200" kern="100" dirty="0">
                <a:solidFill>
                  <a:srgbClr val="000000"/>
                </a:solidFill>
                <a:latin typeface="Calibri"/>
                <a:cs typeface="Times New Roman"/>
              </a:rPr>
              <a:t>paramos metais į tinkamai paruoštą pievą iki liepos pabaigos įsėti daugiamečių augalų mišinį, kad būtų </a:t>
            </a:r>
            <a:r>
              <a:rPr lang="lt-LT" sz="1200" kern="100" dirty="0">
                <a:solidFill>
                  <a:srgbClr val="000000"/>
                </a:solidFill>
                <a:latin typeface="Calibri"/>
                <a:ea typeface="Calibri" panose="020F0502020204030204" pitchFamily="34" charset="0"/>
                <a:cs typeface="Times New Roman"/>
              </a:rPr>
              <a:t>didinama pievos augalų rūšių įvairovė ir daugiametės pievos vertė;</a:t>
            </a:r>
          </a:p>
          <a:p>
            <a:pPr marL="342900" lvl="0" indent="-342900" algn="just">
              <a:spcAft>
                <a:spcPts val="300"/>
              </a:spcAft>
              <a:buFont typeface="Symbol" panose="05050102010706020507" pitchFamily="18" charset="2"/>
              <a:buChar char=""/>
            </a:pPr>
            <a:r>
              <a:rPr lang="lt-LT" sz="1200" kern="100" dirty="0">
                <a:solidFill>
                  <a:srgbClr val="000000"/>
                </a:solidFill>
                <a:latin typeface="Calibri"/>
                <a:ea typeface="Calibri" panose="020F0502020204030204" pitchFamily="34" charset="0"/>
                <a:cs typeface="Times New Roman"/>
              </a:rPr>
              <a:t>pievos nesuarti;</a:t>
            </a:r>
          </a:p>
          <a:p>
            <a:pPr marL="342900" indent="-342900" algn="just">
              <a:spcAft>
                <a:spcPts val="300"/>
              </a:spcAft>
              <a:buFont typeface="Symbol" panose="05050102010706020507" pitchFamily="18" charset="2"/>
              <a:buChar char=""/>
            </a:pPr>
            <a:r>
              <a:rPr lang="lt-LT" sz="1200" kern="100" dirty="0">
                <a:solidFill>
                  <a:srgbClr val="000000"/>
                </a:solidFill>
                <a:latin typeface="Calibri"/>
                <a:ea typeface="Calibri" panose="020F0502020204030204" pitchFamily="34" charset="0"/>
                <a:cs typeface="Times New Roman"/>
              </a:rPr>
              <a:t>kiekvienais metais pievą tvarkyti ganant ir/arba šienaujant</a:t>
            </a:r>
            <a:r>
              <a:rPr lang="lt-LT" sz="1200" kern="100" dirty="0">
                <a:solidFill>
                  <a:srgbClr val="000000"/>
                </a:solidFill>
                <a:latin typeface="Calibri"/>
                <a:ea typeface="Calibri" panose="020F0502020204030204" pitchFamily="34" charset="0"/>
                <a:cs typeface="Calibri"/>
              </a:rPr>
              <a:t>, taikant bendrą pievų priežiūros tvarką;</a:t>
            </a:r>
          </a:p>
          <a:p>
            <a:pPr marL="342900" indent="-342900" algn="just">
              <a:spcAft>
                <a:spcPts val="300"/>
              </a:spcAft>
              <a:buFont typeface="Symbol" panose="05050102010706020507" pitchFamily="18" charset="2"/>
              <a:buChar char=""/>
            </a:pPr>
            <a:r>
              <a:rPr lang="lt-LT" sz="1200" kern="100" dirty="0">
                <a:solidFill>
                  <a:srgbClr val="000000"/>
                </a:solidFill>
                <a:latin typeface="Calibri"/>
                <a:ea typeface="Calibri" panose="020F0502020204030204" pitchFamily="34" charset="0"/>
                <a:cs typeface="Times New Roman"/>
              </a:rPr>
              <a:t>netręšti </a:t>
            </a:r>
            <a:r>
              <a:rPr lang="lt-LT" sz="1200" kern="100">
                <a:solidFill>
                  <a:srgbClr val="000000"/>
                </a:solidFill>
                <a:latin typeface="Calibri"/>
                <a:ea typeface="Calibri" panose="020F0502020204030204" pitchFamily="34" charset="0"/>
                <a:cs typeface="Times New Roman"/>
              </a:rPr>
              <a:t>mineralinėmis trąšomis</a:t>
            </a:r>
            <a:r>
              <a:rPr lang="lt-LT" sz="1200" kern="100" dirty="0">
                <a:solidFill>
                  <a:srgbClr val="000000"/>
                </a:solidFill>
                <a:latin typeface="Calibri"/>
                <a:ea typeface="Calibri" panose="020F0502020204030204" pitchFamily="34" charset="0"/>
                <a:cs typeface="Times New Roman"/>
              </a:rPr>
              <a:t>, nenaudoti augalų apsaugos priemonių;</a:t>
            </a:r>
          </a:p>
          <a:p>
            <a:pPr marL="342900" lvl="0" indent="-342900" algn="just">
              <a:spcAft>
                <a:spcPts val="300"/>
              </a:spcAft>
              <a:buFont typeface="Symbol" panose="05050102010706020507" pitchFamily="18" charset="2"/>
              <a:buChar char=""/>
            </a:pPr>
            <a:r>
              <a:rPr lang="lt-LT" sz="1200" kern="100" dirty="0">
                <a:solidFill>
                  <a:srgbClr val="000000"/>
                </a:solidFill>
                <a:latin typeface="Calibri"/>
                <a:ea typeface="Calibri" panose="020F0502020204030204" pitchFamily="34" charset="0"/>
                <a:cs typeface="Times New Roman"/>
              </a:rPr>
              <a:t>nekeisti teritorijos hidrologinio režimo;</a:t>
            </a:r>
          </a:p>
          <a:p>
            <a:pPr marL="342900" indent="-342900" algn="just">
              <a:spcAft>
                <a:spcPts val="300"/>
              </a:spcAft>
              <a:buFont typeface="Symbol" panose="05050102010706020507" pitchFamily="18" charset="2"/>
              <a:buChar char=""/>
            </a:pPr>
            <a:r>
              <a:rPr lang="lt-LT" sz="1200" kern="100" dirty="0">
                <a:solidFill>
                  <a:srgbClr val="000000"/>
                </a:solidFill>
                <a:effectLst/>
                <a:latin typeface="Calibri"/>
                <a:ea typeface="Calibri" panose="020F0502020204030204" pitchFamily="34" charset="0"/>
                <a:cs typeface="Times New Roman"/>
              </a:rPr>
              <a:t>Įsipareigojimas – 5 metai.</a:t>
            </a:r>
            <a:endParaRPr lang="lt-LT" sz="1200" kern="100" dirty="0">
              <a:solidFill>
                <a:srgbClr val="000000"/>
              </a:solidFill>
              <a:latin typeface="Calibri"/>
              <a:ea typeface="Calibri" panose="020F0502020204030204" pitchFamily="34" charset="0"/>
              <a:cs typeface="Times New Roman"/>
            </a:endParaRPr>
          </a:p>
        </p:txBody>
      </p:sp>
      <p:sp>
        <p:nvSpPr>
          <p:cNvPr id="11" name="TextBox 10">
            <a:extLst>
              <a:ext uri="{FF2B5EF4-FFF2-40B4-BE49-F238E27FC236}">
                <a16:creationId xmlns:a16="http://schemas.microsoft.com/office/drawing/2014/main" id="{A28C3DC3-F09D-9FEC-57D9-2CEB63BA1AB8}"/>
              </a:ext>
            </a:extLst>
          </p:cNvPr>
          <p:cNvSpPr txBox="1"/>
          <p:nvPr/>
        </p:nvSpPr>
        <p:spPr>
          <a:xfrm>
            <a:off x="2702276" y="3763101"/>
            <a:ext cx="5069538" cy="75341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171450" indent="-171450" algn="just">
              <a:lnSpc>
                <a:spcPct val="107000"/>
              </a:lnSpc>
              <a:spcAft>
                <a:spcPts val="300"/>
              </a:spcAft>
              <a:buFont typeface="Wingdings" panose="05000000000000000000" pitchFamily="2" charset="2"/>
              <a:buChar char="Ø"/>
            </a:pPr>
            <a:r>
              <a:rPr lang="lt-LT" sz="12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Siūloma kompensacinė išmoka: </a:t>
            </a:r>
            <a:r>
              <a:rPr lang="lt-LT" sz="1200" b="1" kern="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72,70 Eur/ha</a:t>
            </a:r>
          </a:p>
          <a:p>
            <a:pPr marL="171450" indent="-171450" algn="just">
              <a:lnSpc>
                <a:spcPct val="107000"/>
              </a:lnSpc>
              <a:spcAft>
                <a:spcPts val="300"/>
              </a:spcAft>
              <a:buFont typeface="Wingdings" panose="05000000000000000000" pitchFamily="2" charset="2"/>
              <a:buChar char="Ø"/>
            </a:pPr>
            <a:r>
              <a:rPr lang="lt-LT" sz="12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Planuojamas plotas per 2024-2027 m. laikotarpį: </a:t>
            </a:r>
            <a:r>
              <a:rPr lang="lt-LT" sz="1200" b="1"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iki </a:t>
            </a:r>
            <a:r>
              <a:rPr lang="lt-LT" sz="1200" b="1" kern="100" dirty="0">
                <a:solidFill>
                  <a:schemeClr val="tx1"/>
                </a:solidFill>
                <a:latin typeface="Calibri" panose="020F0502020204030204" pitchFamily="34" charset="0"/>
                <a:ea typeface="Calibri" panose="020F0502020204030204" pitchFamily="34" charset="0"/>
                <a:cs typeface="Times New Roman" panose="02020603050405020304" pitchFamily="18" charset="0"/>
              </a:rPr>
              <a:t>120 tūkst. ha kasmet.</a:t>
            </a:r>
          </a:p>
          <a:p>
            <a:pPr marL="171450" indent="-171450" algn="just">
              <a:lnSpc>
                <a:spcPct val="107000"/>
              </a:lnSpc>
              <a:spcAft>
                <a:spcPts val="300"/>
              </a:spcAft>
              <a:buFont typeface="Wingdings" panose="05000000000000000000" pitchFamily="2" charset="2"/>
              <a:buChar char="Ø"/>
            </a:pPr>
            <a:r>
              <a:rPr lang="lt-LT" sz="12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2024-2027 m. biudžetas</a:t>
            </a:r>
            <a:r>
              <a:rPr lang="lt-LT" sz="12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lt-LT" sz="12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34,4 mln. Eur</a:t>
            </a:r>
            <a:endParaRPr lang="lt-LT"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602515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40011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a:ln>
                  <a:noFill/>
                </a:ln>
                <a:solidFill>
                  <a:srgbClr val="8EC543"/>
                </a:solidFill>
                <a:effectLst/>
                <a:uLnTx/>
                <a:uFillTx/>
                <a:latin typeface="Arial" panose="020B0604020202020204" pitchFamily="34" charset="0"/>
                <a:ea typeface="+mn-ea"/>
                <a:cs typeface="Arial" panose="020B0604020202020204" pitchFamily="34" charset="0"/>
              </a:rPr>
              <a:t>Ekologinių ūkių paramos sistemos peržiūra Lietuvoje</a:t>
            </a: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E8CEE357-53F7-EC8C-8275-70FE7631F63D}"/>
              </a:ext>
            </a:extLst>
          </p:cNvPr>
          <p:cNvSpPr txBox="1"/>
          <p:nvPr/>
        </p:nvSpPr>
        <p:spPr>
          <a:xfrm>
            <a:off x="813614" y="1609702"/>
            <a:ext cx="7516772" cy="275460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600" b="1" i="0" u="none" strike="noStrike" kern="1200" cap="none" spc="0" normalizeH="0" baseline="0" noProof="0" dirty="0">
                <a:ln>
                  <a:noFill/>
                </a:ln>
                <a:solidFill>
                  <a:srgbClr val="126A3A"/>
                </a:solidFill>
                <a:effectLst/>
                <a:uLnTx/>
                <a:uFillTx/>
                <a:latin typeface="Arial"/>
                <a:ea typeface="+mn-ea"/>
                <a:cs typeface="Arial"/>
              </a:rPr>
              <a:t>Siūlymas SP keitimui nuo 2024 m.</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8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3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Ekologiškai ūkininkaujanti</a:t>
            </a:r>
            <a:r>
              <a:rPr kumimoji="0" lang="lt-LT" sz="1300" b="0" i="0" u="none" strike="noStrike" kern="1200" cap="none" spc="0" normalizeH="0" baseline="0" noProof="0" dirty="0">
                <a:ln>
                  <a:noFill/>
                </a:ln>
                <a:solidFill>
                  <a:prstClr val="black"/>
                </a:solidFill>
                <a:effectLst/>
                <a:uLnTx/>
                <a:uFillTx/>
                <a:latin typeface="Calibri"/>
                <a:ea typeface="+mn-ea"/>
                <a:cs typeface="Times New Roman"/>
              </a:rPr>
              <a:t>ems leisti dalyvauti visose ekologinės sistemos gamybinėse veiklose (Augalų kaita, Tarpiniai pasėliai, Neariminės tausojamosios žemdirbystės technologijos, Sertifikuotos sėklos naudojimas)</a:t>
            </a:r>
            <a:endParaRPr kumimoji="0" lang="lt-LT" sz="1300" b="0" i="0" u="none" strike="noStrike" kern="1200" cap="none" spc="0" normalizeH="0" baseline="0" noProof="0" dirty="0">
              <a:ln>
                <a:noFill/>
              </a:ln>
              <a:solidFill>
                <a:prstClr val="black"/>
              </a:solidFill>
              <a:effectLst/>
              <a:uLnTx/>
              <a:uFillTx/>
              <a:latin typeface="Calibri"/>
              <a:ea typeface="Calibri"/>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300" b="0" i="0" u="none" strike="noStrike" kern="1200" cap="none" spc="0" normalizeH="0" baseline="0" noProof="0" dirty="0">
                <a:ln>
                  <a:noFill/>
                </a:ln>
                <a:solidFill>
                  <a:prstClr val="black"/>
                </a:solidFill>
                <a:effectLst/>
                <a:uLnTx/>
                <a:uFillTx/>
                <a:latin typeface="Calibri"/>
                <a:ea typeface="+mn-ea"/>
                <a:cs typeface="Times New Roman"/>
              </a:rPr>
              <a:t>Didinti ekologinių ūkių išmokų dydžius, remiantis atnaujintais ekspertų skaičiavimais</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300" b="0" i="0" u="none" strike="noStrike" kern="1200" cap="none" spc="0" normalizeH="0" baseline="0" noProof="0">
                <a:ln>
                  <a:noFill/>
                </a:ln>
                <a:solidFill>
                  <a:prstClr val="black"/>
                </a:solidFill>
                <a:effectLst/>
                <a:uLnTx/>
                <a:uFillTx/>
                <a:latin typeface="Calibri"/>
                <a:ea typeface="+mn-ea"/>
                <a:cs typeface="Times New Roman"/>
              </a:rPr>
              <a:t>Peržiūrėti išmokų dydžio mažinimo stambesniems ekologiniams ūkiams taikymą (iki šiol buvo </a:t>
            </a:r>
            <a:r>
              <a:rPr kumimoji="0" lang="lt-LT" sz="1300" b="0" i="0" u="none" strike="noStrike" kern="1200" cap="none" spc="0" normalizeH="0" baseline="0" noProof="0" dirty="0">
                <a:ln>
                  <a:noFill/>
                </a:ln>
                <a:solidFill>
                  <a:prstClr val="black"/>
                </a:solidFill>
                <a:effectLst/>
                <a:uLnTx/>
                <a:uFillTx/>
                <a:latin typeface="Calibri"/>
                <a:ea typeface="+mn-ea"/>
                <a:cs typeface="Times New Roman"/>
              </a:rPr>
              <a:t>taikytas 30 proc. mažinimas už plotus virš 200 ha) </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300" b="0" i="0" u="none" strike="noStrike" kern="1200" cap="none" spc="0" normalizeH="0" baseline="0" noProof="0" dirty="0">
                <a:ln>
                  <a:noFill/>
                </a:ln>
                <a:solidFill>
                  <a:prstClr val="black"/>
                </a:solidFill>
                <a:effectLst/>
                <a:uLnTx/>
                <a:uFillTx/>
                <a:latin typeface="Calibri"/>
                <a:ea typeface="+mn-ea"/>
                <a:cs typeface="Times New Roman"/>
              </a:rPr>
              <a:t>Visas ekologinio ūkininkavimo veiklas, įskaitant perėjimą prie ekologinio ūkininkavimo remti iš II ramsčio (KP fondo lėšos)</a:t>
            </a:r>
            <a:endParaRPr kumimoji="0" lang="lt-LT" sz="13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6" name="Skaidrės numerio vietos rezervavimo ženklas 5">
            <a:extLst>
              <a:ext uri="{FF2B5EF4-FFF2-40B4-BE49-F238E27FC236}">
                <a16:creationId xmlns:a16="http://schemas.microsoft.com/office/drawing/2014/main" id="{83957DD2-BA82-5B6A-96AC-BFBE4A1CC1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58467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40011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a:ln>
                  <a:noFill/>
                </a:ln>
                <a:solidFill>
                  <a:srgbClr val="8EC543"/>
                </a:solidFill>
                <a:effectLst/>
                <a:uLnTx/>
                <a:uFillTx/>
                <a:latin typeface="Arial" panose="020B0604020202020204" pitchFamily="34" charset="0"/>
                <a:ea typeface="+mn-ea"/>
                <a:cs typeface="Arial" panose="020B0604020202020204" pitchFamily="34" charset="0"/>
              </a:rPr>
              <a:t>Ekologinių ūkių išmokų dydžių pokyčiai 2024-2027 m.</a:t>
            </a: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 name="TextBox 2">
            <a:extLst>
              <a:ext uri="{FF2B5EF4-FFF2-40B4-BE49-F238E27FC236}">
                <a16:creationId xmlns:a16="http://schemas.microsoft.com/office/drawing/2014/main" id="{3AB58D3F-8172-661B-1A97-9A27CB8A0FE8}"/>
              </a:ext>
            </a:extLst>
          </p:cNvPr>
          <p:cNvSpPr txBox="1"/>
          <p:nvPr/>
        </p:nvSpPr>
        <p:spPr>
          <a:xfrm>
            <a:off x="282640" y="1443796"/>
            <a:ext cx="6380378" cy="338554"/>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600" b="1" i="0" u="none" strike="noStrike" kern="1200" cap="none" spc="0" normalizeH="0" baseline="0" noProof="0">
                <a:ln>
                  <a:noFill/>
                </a:ln>
                <a:solidFill>
                  <a:srgbClr val="8EC543"/>
                </a:solidFill>
                <a:effectLst/>
                <a:uLnTx/>
                <a:uFillTx/>
                <a:latin typeface="Arial" panose="020B0604020202020204" pitchFamily="34" charset="0"/>
                <a:ea typeface="+mn-ea"/>
                <a:cs typeface="Arial" panose="020B0604020202020204" pitchFamily="34" charset="0"/>
              </a:rPr>
              <a:t>Išmokų dydžiai 2023-2027</a:t>
            </a:r>
            <a:endParaRPr kumimoji="0" lang="lt-LT" sz="1100" b="1" i="0" u="none" strike="noStrike" kern="1200" cap="none" spc="0" normalizeH="0" baseline="0" noProof="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6" name="Skaidrės numerio vietos rezervavimo ženklas 5">
            <a:extLst>
              <a:ext uri="{FF2B5EF4-FFF2-40B4-BE49-F238E27FC236}">
                <a16:creationId xmlns:a16="http://schemas.microsoft.com/office/drawing/2014/main" id="{83957DD2-BA82-5B6A-96AC-BFBE4A1CC1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graphicFrame>
        <p:nvGraphicFramePr>
          <p:cNvPr id="5" name="Lentelė 4">
            <a:extLst>
              <a:ext uri="{FF2B5EF4-FFF2-40B4-BE49-F238E27FC236}">
                <a16:creationId xmlns:a16="http://schemas.microsoft.com/office/drawing/2014/main" id="{00D7DD24-58D5-3A6D-E648-635C67A37AB3}"/>
              </a:ext>
            </a:extLst>
          </p:cNvPr>
          <p:cNvGraphicFramePr>
            <a:graphicFrameLocks noGrp="1"/>
          </p:cNvGraphicFramePr>
          <p:nvPr>
            <p:extLst>
              <p:ext uri="{D42A27DB-BD31-4B8C-83A1-F6EECF244321}">
                <p14:modId xmlns:p14="http://schemas.microsoft.com/office/powerpoint/2010/main" val="1283112392"/>
              </p:ext>
            </p:extLst>
          </p:nvPr>
        </p:nvGraphicFramePr>
        <p:xfrm>
          <a:off x="359594" y="1733764"/>
          <a:ext cx="7733648" cy="1932400"/>
        </p:xfrm>
        <a:graphic>
          <a:graphicData uri="http://schemas.openxmlformats.org/drawingml/2006/table">
            <a:tbl>
              <a:tblPr>
                <a:tableStyleId>{69C7853C-536D-4A76-A0AE-DD22124D55A5}</a:tableStyleId>
              </a:tblPr>
              <a:tblGrid>
                <a:gridCol w="4083460">
                  <a:extLst>
                    <a:ext uri="{9D8B030D-6E8A-4147-A177-3AD203B41FA5}">
                      <a16:colId xmlns:a16="http://schemas.microsoft.com/office/drawing/2014/main" val="1046650213"/>
                    </a:ext>
                  </a:extLst>
                </a:gridCol>
                <a:gridCol w="1242291">
                  <a:extLst>
                    <a:ext uri="{9D8B030D-6E8A-4147-A177-3AD203B41FA5}">
                      <a16:colId xmlns:a16="http://schemas.microsoft.com/office/drawing/2014/main" val="1945990140"/>
                    </a:ext>
                  </a:extLst>
                </a:gridCol>
                <a:gridCol w="1242291">
                  <a:extLst>
                    <a:ext uri="{9D8B030D-6E8A-4147-A177-3AD203B41FA5}">
                      <a16:colId xmlns:a16="http://schemas.microsoft.com/office/drawing/2014/main" val="3564639010"/>
                    </a:ext>
                  </a:extLst>
                </a:gridCol>
                <a:gridCol w="1165606">
                  <a:extLst>
                    <a:ext uri="{9D8B030D-6E8A-4147-A177-3AD203B41FA5}">
                      <a16:colId xmlns:a16="http://schemas.microsoft.com/office/drawing/2014/main" val="685142173"/>
                    </a:ext>
                  </a:extLst>
                </a:gridCol>
              </a:tblGrid>
              <a:tr h="170506">
                <a:tc>
                  <a:txBody>
                    <a:bodyPr/>
                    <a:lstStyle/>
                    <a:p>
                      <a:pPr algn="l" fontAlgn="b"/>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b="1" u="none" strike="noStrike">
                          <a:effectLst/>
                        </a:rPr>
                        <a:t>2023</a:t>
                      </a:r>
                      <a:endParaRPr lang="lt-LT" sz="11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b="1" u="none" strike="noStrike">
                          <a:effectLst/>
                        </a:rPr>
                        <a:t>2024-2027</a:t>
                      </a:r>
                      <a:endParaRPr lang="lt-LT" sz="1100" b="1" i="0" u="none" strike="noStrike">
                        <a:solidFill>
                          <a:srgbClr val="000000"/>
                        </a:solidFill>
                        <a:effectLst/>
                        <a:latin typeface="Calibri" panose="020F0502020204030204" pitchFamily="34" charset="0"/>
                      </a:endParaRPr>
                    </a:p>
                  </a:txBody>
                  <a:tcPr marL="0" marR="0" marT="0" marB="0" anchor="b"/>
                </a:tc>
                <a:tc>
                  <a:txBody>
                    <a:bodyPr/>
                    <a:lstStyle/>
                    <a:p>
                      <a:pPr algn="l" fontAlgn="b"/>
                      <a:endParaRPr lang="lt-LT"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39341686"/>
                  </a:ext>
                </a:extLst>
              </a:tr>
              <a:tr h="195766">
                <a:tc>
                  <a:txBody>
                    <a:bodyPr/>
                    <a:lstStyle/>
                    <a:p>
                      <a:pPr marL="107950" algn="ctr" fontAlgn="b"/>
                      <a:r>
                        <a:rPr lang="lt-LT" sz="1100" b="1" u="none" strike="noStrike">
                          <a:effectLst/>
                        </a:rPr>
                        <a:t>Ekologinis</a:t>
                      </a:r>
                      <a:r>
                        <a:rPr lang="lt-LT" sz="1100" u="none" strike="noStrike">
                          <a:effectLst/>
                        </a:rPr>
                        <a:t> </a:t>
                      </a:r>
                      <a:r>
                        <a:rPr lang="lt-LT" sz="1100" b="1" u="none" strike="noStrike">
                          <a:effectLst/>
                        </a:rPr>
                        <a:t>ūkininkavimas</a:t>
                      </a:r>
                      <a:endParaRPr lang="lt-LT" sz="11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Eur/ha</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Eur/ha</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skirtumas</a:t>
                      </a:r>
                      <a:endParaRPr lang="lt-LT"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612018585"/>
                  </a:ext>
                </a:extLst>
              </a:tr>
              <a:tr h="195766">
                <a:tc>
                  <a:txBody>
                    <a:bodyPr/>
                    <a:lstStyle/>
                    <a:p>
                      <a:pPr marL="107950" algn="l" fontAlgn="b"/>
                      <a:r>
                        <a:rPr lang="lt-LT" sz="1100" u="none" strike="noStrike">
                          <a:effectLst/>
                        </a:rPr>
                        <a:t>javai, javai pašarams, javai sėklai ir daugiametės žolės sėklai </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239</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275</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+15%</a:t>
                      </a:r>
                      <a:endParaRPr lang="lt-LT"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98832874"/>
                  </a:ext>
                </a:extLst>
              </a:tr>
              <a:tr h="195766">
                <a:tc>
                  <a:txBody>
                    <a:bodyPr/>
                    <a:lstStyle/>
                    <a:p>
                      <a:pPr marL="107950" algn="l" fontAlgn="b"/>
                      <a:r>
                        <a:rPr lang="lt-LT" sz="1100" u="none" strike="noStrike">
                          <a:effectLst/>
                        </a:rPr>
                        <a:t>vaisiai, uogos, daržovės, vaistažolės ir prieskoniniai augalai</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560</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644</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+15%</a:t>
                      </a:r>
                      <a:endParaRPr lang="lt-LT"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256298094"/>
                  </a:ext>
                </a:extLst>
              </a:tr>
              <a:tr h="195766">
                <a:tc>
                  <a:txBody>
                    <a:bodyPr/>
                    <a:lstStyle/>
                    <a:p>
                      <a:pPr marL="107950" algn="l" fontAlgn="b"/>
                      <a:r>
                        <a:rPr lang="lt-LT" sz="1100" u="none" strike="noStrike">
                          <a:effectLst/>
                        </a:rPr>
                        <a:t>daugiametės žolės</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198</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229</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+16%</a:t>
                      </a:r>
                      <a:endParaRPr lang="lt-LT"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790439848"/>
                  </a:ext>
                </a:extLst>
              </a:tr>
              <a:tr h="195766">
                <a:tc>
                  <a:txBody>
                    <a:bodyPr/>
                    <a:lstStyle/>
                    <a:p>
                      <a:pPr marL="107950" algn="l" fontAlgn="b"/>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l" fontAlgn="b"/>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l" fontAlgn="b"/>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lt-LT"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55567360"/>
                  </a:ext>
                </a:extLst>
              </a:tr>
              <a:tr h="195766">
                <a:tc>
                  <a:txBody>
                    <a:bodyPr/>
                    <a:lstStyle/>
                    <a:p>
                      <a:pPr marL="107950" algn="ctr" fontAlgn="b"/>
                      <a:r>
                        <a:rPr lang="lt-LT" sz="1100" b="1" u="none" strike="noStrike">
                          <a:effectLst/>
                        </a:rPr>
                        <a:t>Perėjimas prie ekologinio ūkininkavimo</a:t>
                      </a:r>
                      <a:endParaRPr lang="lt-LT" sz="1100" b="1" i="0" u="none" strike="noStrike">
                        <a:solidFill>
                          <a:srgbClr val="000000"/>
                        </a:solidFill>
                        <a:effectLst/>
                        <a:latin typeface="Calibri" panose="020F0502020204030204" pitchFamily="34" charset="0"/>
                      </a:endParaRPr>
                    </a:p>
                  </a:txBody>
                  <a:tcPr marL="0" marR="0" marT="0" marB="0" anchor="b"/>
                </a:tc>
                <a:tc>
                  <a:txBody>
                    <a:bodyPr/>
                    <a:lstStyle/>
                    <a:p>
                      <a:pPr algn="l" fontAlgn="b"/>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l" fontAlgn="b"/>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lt-LT"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55695445"/>
                  </a:ext>
                </a:extLst>
              </a:tr>
              <a:tr h="195766">
                <a:tc>
                  <a:txBody>
                    <a:bodyPr/>
                    <a:lstStyle/>
                    <a:p>
                      <a:pPr marL="107950" algn="l" fontAlgn="b"/>
                      <a:r>
                        <a:rPr lang="lt-LT" sz="1100" u="none" strike="noStrike">
                          <a:effectLst/>
                        </a:rPr>
                        <a:t>javai, javai pašarams, javai sėklai ir daugiametės žolės sėklai </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280</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322</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+15%</a:t>
                      </a:r>
                      <a:endParaRPr lang="lt-LT"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63768803"/>
                  </a:ext>
                </a:extLst>
              </a:tr>
              <a:tr h="195766">
                <a:tc>
                  <a:txBody>
                    <a:bodyPr/>
                    <a:lstStyle/>
                    <a:p>
                      <a:pPr marL="107950" algn="l" fontAlgn="b"/>
                      <a:r>
                        <a:rPr lang="lt-LT" sz="1100" u="none" strike="noStrike">
                          <a:effectLst/>
                        </a:rPr>
                        <a:t>vaisiai, uogos, daržovės, vaistažolės ir prieskoniniai augalai</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652</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750</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+15%</a:t>
                      </a:r>
                      <a:endParaRPr lang="lt-LT" sz="11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898148320"/>
                  </a:ext>
                </a:extLst>
              </a:tr>
              <a:tr h="195766">
                <a:tc>
                  <a:txBody>
                    <a:bodyPr/>
                    <a:lstStyle/>
                    <a:p>
                      <a:pPr marL="107950" algn="l" fontAlgn="b"/>
                      <a:r>
                        <a:rPr lang="lt-LT" sz="1100" u="none" strike="noStrike">
                          <a:effectLst/>
                        </a:rPr>
                        <a:t>daugiametės žolės</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206</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a:effectLst/>
                        </a:rPr>
                        <a:t>238</a:t>
                      </a:r>
                      <a:endParaRPr lang="lt-LT" sz="11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lt-LT" sz="1100" u="none" strike="noStrike" dirty="0">
                          <a:effectLst/>
                        </a:rPr>
                        <a:t>+16%</a:t>
                      </a:r>
                      <a:endParaRPr lang="lt-LT" sz="11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01750040"/>
                  </a:ext>
                </a:extLst>
              </a:tr>
            </a:tbl>
          </a:graphicData>
        </a:graphic>
      </p:graphicFrame>
      <p:sp>
        <p:nvSpPr>
          <p:cNvPr id="7" name="TextBox 6">
            <a:extLst>
              <a:ext uri="{FF2B5EF4-FFF2-40B4-BE49-F238E27FC236}">
                <a16:creationId xmlns:a16="http://schemas.microsoft.com/office/drawing/2014/main" id="{2E068E36-62FC-7563-604D-BFE0DDA630D0}"/>
              </a:ext>
            </a:extLst>
          </p:cNvPr>
          <p:cNvSpPr txBox="1"/>
          <p:nvPr/>
        </p:nvSpPr>
        <p:spPr>
          <a:xfrm>
            <a:off x="381428" y="3786027"/>
            <a:ext cx="7711814" cy="861774"/>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600"/>
              </a:spcAft>
              <a:buClrTx/>
              <a:buSzTx/>
              <a:buFontTx/>
              <a:buNone/>
              <a:tabLst/>
              <a:defRPr/>
            </a:pPr>
            <a:r>
              <a:rPr kumimoji="0" lang="lt-LT" sz="1600" b="1" i="0" u="none" strike="noStrike" kern="1200" cap="none" spc="0" normalizeH="0" baseline="0" noProof="0" dirty="0">
                <a:ln>
                  <a:noFill/>
                </a:ln>
                <a:solidFill>
                  <a:srgbClr val="8EC543"/>
                </a:solidFill>
                <a:effectLst/>
                <a:uLnTx/>
                <a:uFillTx/>
                <a:latin typeface="Arial"/>
                <a:ea typeface="+mn-ea"/>
                <a:cs typeface="Arial"/>
              </a:rPr>
              <a:t>SP rezultato rodiklis ir biudžetas</a:t>
            </a:r>
          </a:p>
          <a:p>
            <a:pPr marL="0" marR="0" lvl="0" indent="0" algn="just" defTabSz="914400" rtl="0" eaLnBrk="1" fontAlgn="auto" latinLnBrk="0" hangingPunct="1">
              <a:lnSpc>
                <a:spcPct val="100000"/>
              </a:lnSpc>
              <a:spcBef>
                <a:spcPts val="0"/>
              </a:spcBef>
              <a:spcAft>
                <a:spcPts val="600"/>
              </a:spcAft>
              <a:buClrTx/>
              <a:buSzTx/>
              <a:buFontTx/>
              <a:buNone/>
              <a:tabLst/>
              <a:defRPr/>
            </a:pPr>
            <a:r>
              <a:rPr kumimoji="0" lang="lt-LT" sz="1200" b="1" i="0" u="none" strike="noStrike" kern="1200" cap="none" spc="0" normalizeH="0" baseline="0" noProof="0" dirty="0">
                <a:ln>
                  <a:noFill/>
                </a:ln>
                <a:solidFill>
                  <a:srgbClr val="333333"/>
                </a:solidFill>
                <a:effectLst/>
                <a:uLnTx/>
                <a:uFillTx/>
                <a:latin typeface="Arial"/>
                <a:ea typeface="+mn-ea"/>
                <a:cs typeface="Arial"/>
              </a:rPr>
              <a:t>Rezultato rodiklis – R.29 (2027 m.) keičiamas nuo 12,85 iki 9,2 proc.</a:t>
            </a:r>
          </a:p>
          <a:p>
            <a:pPr marL="0" marR="0" lvl="0" indent="0" algn="just" defTabSz="914400" rtl="0" eaLnBrk="1" fontAlgn="auto" latinLnBrk="0" hangingPunct="1">
              <a:lnSpc>
                <a:spcPct val="100000"/>
              </a:lnSpc>
              <a:spcBef>
                <a:spcPts val="0"/>
              </a:spcBef>
              <a:spcAft>
                <a:spcPts val="600"/>
              </a:spcAft>
              <a:buClrTx/>
              <a:buSzTx/>
              <a:buFontTx/>
              <a:buNone/>
              <a:tabLst/>
              <a:defRPr/>
            </a:pPr>
            <a:r>
              <a:rPr kumimoji="0" lang="lt-LT" sz="1200" b="1" i="0" u="none" strike="noStrike" kern="1200" cap="none" spc="0" normalizeH="0" baseline="0" noProof="0" dirty="0">
                <a:ln>
                  <a:noFill/>
                </a:ln>
                <a:solidFill>
                  <a:srgbClr val="333333"/>
                </a:solidFill>
                <a:effectLst/>
                <a:uLnTx/>
                <a:uFillTx/>
                <a:latin typeface="Arial"/>
                <a:ea typeface="+mn-ea"/>
                <a:cs typeface="Arial"/>
              </a:rPr>
              <a:t>2024-2027 m. biudžetas – 275 mln. Eur. Esant poreikiui biudžetas bus didinamas.</a:t>
            </a:r>
          </a:p>
        </p:txBody>
      </p:sp>
    </p:spTree>
    <p:extLst>
      <p:ext uri="{BB962C8B-B14F-4D97-AF65-F5344CB8AC3E}">
        <p14:creationId xmlns:p14="http://schemas.microsoft.com/office/powerpoint/2010/main" val="1298445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40011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a:ln>
                  <a:noFill/>
                </a:ln>
                <a:solidFill>
                  <a:srgbClr val="8EC543"/>
                </a:solidFill>
                <a:effectLst/>
                <a:uLnTx/>
                <a:uFillTx/>
                <a:latin typeface="Arial" panose="020B0604020202020204" pitchFamily="34" charset="0"/>
                <a:ea typeface="+mn-ea"/>
                <a:cs typeface="Arial" panose="020B0604020202020204" pitchFamily="34" charset="0"/>
              </a:rPr>
              <a:t>Kraštovaizdžio elementų populiarumo skatinimas</a:t>
            </a: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E8CEE357-53F7-EC8C-8275-70FE7631F63D}"/>
              </a:ext>
            </a:extLst>
          </p:cNvPr>
          <p:cNvSpPr txBox="1"/>
          <p:nvPr/>
        </p:nvSpPr>
        <p:spPr>
          <a:xfrm>
            <a:off x="369794" y="1393504"/>
            <a:ext cx="8061512" cy="2708434"/>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600" b="1" i="0" u="none" strike="noStrike" kern="1200" cap="none" spc="0" normalizeH="0" baseline="0" noProof="0" dirty="0">
                <a:ln>
                  <a:noFill/>
                </a:ln>
                <a:solidFill>
                  <a:srgbClr val="126A3A"/>
                </a:solidFill>
                <a:effectLst/>
                <a:uLnTx/>
                <a:uFillTx/>
                <a:latin typeface="Arial"/>
                <a:ea typeface="+mn-ea"/>
                <a:cs typeface="Arial"/>
              </a:rPr>
              <a:t>Sprendimo būdai (siūlymas)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0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Ūkiams, dalyvaujantiems kompleksinėje ekologinėje sistemoje ir pagal GAAB8 standartą </a:t>
            </a:r>
            <a:r>
              <a:rPr kumimoji="0" lang="lt-LT" sz="1100" b="1" i="0" u="none" strike="noStrike" kern="1200" cap="none" spc="0" normalizeH="0" baseline="0" noProof="0" dirty="0">
                <a:ln>
                  <a:noFill/>
                </a:ln>
                <a:solidFill>
                  <a:prstClr val="black"/>
                </a:solidFill>
                <a:effectLst/>
                <a:uLnTx/>
                <a:uFillTx/>
                <a:latin typeface="Calibri"/>
                <a:ea typeface="+mn-ea"/>
                <a:cs typeface="Times New Roman"/>
              </a:rPr>
              <a:t>deklaruosiantiems 4 proc. kraštovaizdžio elementus</a:t>
            </a: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a:t>
            </a:r>
            <a:r>
              <a:rPr kumimoji="0" lang="en-US" sz="1100" b="0" i="0" u="none" strike="noStrike" kern="1200" cap="none" spc="0" normalizeH="0" baseline="0" noProof="0" dirty="0">
                <a:ln>
                  <a:noFill/>
                </a:ln>
                <a:solidFill>
                  <a:prstClr val="black"/>
                </a:solidFill>
                <a:effectLst/>
                <a:uLnTx/>
                <a:uFillTx/>
                <a:latin typeface="Calibri"/>
                <a:ea typeface="+mn-ea"/>
                <a:cs typeface="Times New Roman"/>
              </a:rPr>
              <a:t> </a:t>
            </a: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arba </a:t>
            </a:r>
            <a:r>
              <a:rPr kumimoji="0" lang="lt-LT" sz="1100" b="1" i="0" u="none" strike="noStrike" kern="1200" cap="none" spc="0" normalizeH="0" baseline="0" noProof="0" dirty="0">
                <a:ln>
                  <a:noFill/>
                </a:ln>
                <a:solidFill>
                  <a:prstClr val="black"/>
                </a:solidFill>
                <a:effectLst/>
                <a:uLnTx/>
                <a:uFillTx/>
                <a:latin typeface="Calibri"/>
                <a:ea typeface="+mn-ea"/>
                <a:cs typeface="Times New Roman"/>
              </a:rPr>
              <a:t>3 proc. kraštovaizdžio elementus* </a:t>
            </a: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ir </a:t>
            </a:r>
            <a:r>
              <a:rPr kumimoji="0" lang="lt-LT" sz="1100" b="1" i="0" u="none" strike="noStrike" kern="1200" cap="none" spc="0" normalizeH="0" baseline="0" noProof="0" dirty="0">
                <a:ln>
                  <a:noFill/>
                </a:ln>
                <a:solidFill>
                  <a:prstClr val="black"/>
                </a:solidFill>
                <a:effectLst/>
                <a:uLnTx/>
                <a:uFillTx/>
                <a:latin typeface="Calibri"/>
                <a:ea typeface="+mn-ea"/>
                <a:cs typeface="Times New Roman"/>
              </a:rPr>
              <a:t>4 proc. II/III grupės augalus</a:t>
            </a: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 leisti dalyvauti gamybinėse veiklose, nereikalaujant papildomai negamybinių veiklų</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1100" b="0" i="0" u="none" strike="noStrike" kern="1200" cap="none" spc="0" normalizeH="0" baseline="0" noProof="0" dirty="0">
              <a:ln>
                <a:noFill/>
              </a:ln>
              <a:solidFill>
                <a:prstClr val="black"/>
              </a:solidFill>
              <a:effectLst/>
              <a:uLnTx/>
              <a:uFillTx/>
              <a:latin typeface="Calibri"/>
              <a:ea typeface="+mn-ea"/>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300" b="0" i="0" u="none" strike="noStrike" kern="1200" cap="none" spc="0" normalizeH="0" baseline="0" noProof="0" dirty="0">
              <a:ln>
                <a:noFill/>
              </a:ln>
              <a:solidFill>
                <a:prstClr val="black"/>
              </a:solidFill>
              <a:effectLst/>
              <a:uLnTx/>
              <a:uFillTx/>
              <a:latin typeface="Calibri"/>
              <a:ea typeface="+mn-ea"/>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Ūkiams, dalyvaujantiems kompleksinėje ekologinėje sistemoje ir iš 4 proc. GAAB8 standarto </a:t>
            </a:r>
            <a:r>
              <a:rPr kumimoji="0" lang="lt-LT" sz="1100" b="1" i="0" u="none" strike="noStrike" kern="1200" cap="none" spc="0" normalizeH="0" baseline="0" noProof="0" dirty="0">
                <a:ln>
                  <a:noFill/>
                </a:ln>
                <a:solidFill>
                  <a:prstClr val="black"/>
                </a:solidFill>
                <a:effectLst/>
                <a:uLnTx/>
                <a:uFillTx/>
                <a:latin typeface="Calibri"/>
                <a:ea typeface="+mn-ea"/>
                <a:cs typeface="Times New Roman"/>
              </a:rPr>
              <a:t>1 proc. punktą skirsiantiems </a:t>
            </a: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kraštovaizdžio elementų priežiūrai**, leisti dalyvauti gamybinėse veiklose, nereikalaujant papildomai negamybinių veiklų.​</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1100" b="0" i="0" u="none" strike="noStrike" kern="1200" cap="none" spc="0" normalizeH="0" baseline="0" noProof="0" dirty="0">
              <a:ln>
                <a:noFill/>
              </a:ln>
              <a:solidFill>
                <a:prstClr val="black"/>
              </a:solidFill>
              <a:effectLst/>
              <a:uLnTx/>
              <a:uFillTx/>
              <a:latin typeface="Calibri"/>
              <a:ea typeface="+mn-ea"/>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300" b="0" i="0" u="none" strike="noStrike" kern="1200" cap="none" spc="0" normalizeH="0" baseline="0" noProof="0" dirty="0">
              <a:ln>
                <a:noFill/>
              </a:ln>
              <a:solidFill>
                <a:prstClr val="black"/>
              </a:solidFill>
              <a:effectLst/>
              <a:uLnTx/>
              <a:uFillTx/>
              <a:latin typeface="Calibri"/>
              <a:ea typeface="+mn-ea"/>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Peržiūrėti ir pagal galimybę </a:t>
            </a:r>
            <a:r>
              <a:rPr kumimoji="0" lang="lt-LT" sz="1100" b="1" i="0" u="none" strike="noStrike" kern="1200" cap="none" spc="0" normalizeH="0" baseline="0" noProof="0" dirty="0">
                <a:ln>
                  <a:noFill/>
                </a:ln>
                <a:solidFill>
                  <a:prstClr val="black"/>
                </a:solidFill>
                <a:effectLst/>
                <a:uLnTx/>
                <a:uFillTx/>
                <a:latin typeface="Calibri"/>
                <a:ea typeface="+mn-ea"/>
                <a:cs typeface="Times New Roman"/>
              </a:rPr>
              <a:t>didinti</a:t>
            </a: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 visų kraštovaizdžio elementų </a:t>
            </a:r>
            <a:r>
              <a:rPr kumimoji="0" lang="lt-LT" sz="1100" b="1" i="0" u="none" strike="noStrike" kern="1200" cap="none" spc="0" normalizeH="0" baseline="0" noProof="0" dirty="0">
                <a:ln>
                  <a:noFill/>
                </a:ln>
                <a:solidFill>
                  <a:prstClr val="black"/>
                </a:solidFill>
                <a:effectLst/>
                <a:uLnTx/>
                <a:uFillTx/>
                <a:latin typeface="Calibri"/>
                <a:ea typeface="+mn-ea"/>
                <a:cs typeface="Times New Roman"/>
              </a:rPr>
              <a:t>užskaitos koeficientus</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1100" b="0" i="0" u="none" strike="noStrike" kern="1200" cap="none" spc="0" normalizeH="0" baseline="0" noProof="0" dirty="0">
              <a:ln>
                <a:noFill/>
              </a:ln>
              <a:solidFill>
                <a:prstClr val="black"/>
              </a:solidFill>
              <a:effectLst/>
              <a:uLnTx/>
              <a:uFillTx/>
              <a:latin typeface="Calibri"/>
              <a:ea typeface="+mn-ea"/>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300" b="0" i="0" u="none" strike="noStrike" kern="1200" cap="none" spc="0" normalizeH="0" baseline="0" noProof="0" dirty="0">
              <a:ln>
                <a:noFill/>
              </a:ln>
              <a:solidFill>
                <a:prstClr val="black"/>
              </a:solidFill>
              <a:effectLst/>
              <a:uLnTx/>
              <a:uFillTx/>
              <a:latin typeface="Calibri"/>
              <a:ea typeface="+mn-ea"/>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Koreguoti SP siektinų rodiklių planines reikšmes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100" b="0" i="0" u="none" strike="noStrike" kern="1200" cap="none" spc="0" normalizeH="0" baseline="0" noProof="0" dirty="0">
              <a:ln>
                <a:noFill/>
              </a:ln>
              <a:solidFill>
                <a:prstClr val="black"/>
              </a:solidFill>
              <a:effectLst/>
              <a:uLnTx/>
              <a:uFillTx/>
              <a:latin typeface="Calibri"/>
              <a:ea typeface="+mn-ea"/>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300" b="0" i="0" u="none" strike="noStrike" kern="1200" cap="none" spc="0" normalizeH="0" baseline="0" noProof="0" dirty="0">
              <a:ln>
                <a:noFill/>
              </a:ln>
              <a:solidFill>
                <a:prstClr val="black"/>
              </a:solidFill>
              <a:effectLst/>
              <a:uLnTx/>
              <a:uFillTx/>
              <a:latin typeface="Calibri"/>
              <a:ea typeface="+mn-ea"/>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100" b="0" i="0" u="none" strike="noStrike" kern="1200" cap="none" spc="0" normalizeH="0" baseline="0" noProof="0" dirty="0">
                <a:ln>
                  <a:noFill/>
                </a:ln>
                <a:solidFill>
                  <a:prstClr val="black"/>
                </a:solidFill>
                <a:effectLst/>
                <a:uLnTx/>
                <a:uFillTx/>
                <a:latin typeface="Calibri"/>
                <a:ea typeface="+mn-ea"/>
                <a:cs typeface="Times New Roman"/>
              </a:rPr>
              <a:t>SP nustatyti maksimumus kraštovaizdžio elementų išmokų dydžiams</a:t>
            </a:r>
            <a:endParaRPr kumimoji="0" lang="lt-LT" sz="1200" b="0" i="0" u="none" strike="noStrike" kern="1200" cap="none" spc="0" normalizeH="0" baseline="0" noProof="0" dirty="0">
              <a:ln>
                <a:noFill/>
              </a:ln>
              <a:solidFill>
                <a:srgbClr val="333333"/>
              </a:solidFill>
              <a:effectLst/>
              <a:uLnTx/>
              <a:uFillTx/>
              <a:latin typeface="Calibri"/>
              <a:ea typeface="+mn-ea"/>
              <a:cs typeface="Times New Roman"/>
            </a:endParaRPr>
          </a:p>
        </p:txBody>
      </p:sp>
      <p:sp>
        <p:nvSpPr>
          <p:cNvPr id="6" name="Skaidrės numerio vietos rezervavimo ženklas 5">
            <a:extLst>
              <a:ext uri="{FF2B5EF4-FFF2-40B4-BE49-F238E27FC236}">
                <a16:creationId xmlns:a16="http://schemas.microsoft.com/office/drawing/2014/main" id="{F07E0FCD-1F87-1FE2-21E5-4642BEABF60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TextBox 6">
            <a:extLst>
              <a:ext uri="{FF2B5EF4-FFF2-40B4-BE49-F238E27FC236}">
                <a16:creationId xmlns:a16="http://schemas.microsoft.com/office/drawing/2014/main" id="{A3DCD1AB-59BD-9648-BB08-AB58F4D14C76}"/>
              </a:ext>
            </a:extLst>
          </p:cNvPr>
          <p:cNvSpPr txBox="1"/>
          <p:nvPr/>
        </p:nvSpPr>
        <p:spPr>
          <a:xfrm>
            <a:off x="369794" y="4342566"/>
            <a:ext cx="8061512" cy="5078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900" b="0" i="0" u="none" strike="noStrike" kern="1200" cap="none" spc="0" normalizeH="0" baseline="0" noProof="0" dirty="0">
                <a:ln>
                  <a:noFill/>
                </a:ln>
                <a:solidFill>
                  <a:prstClr val="black"/>
                </a:solidFill>
                <a:effectLst/>
                <a:uLnTx/>
                <a:uFillTx/>
                <a:latin typeface="Calibri"/>
                <a:ea typeface="+mn-ea"/>
                <a:cs typeface="Times New Roman"/>
              </a:rPr>
              <a:t>* Tik „Kraštovaizdžio elementų priežiūra“ elementai, išskyrus </a:t>
            </a:r>
            <a:r>
              <a:rPr kumimoji="0" lang="lt-LT" sz="900" b="0" i="1" u="none" strike="noStrike" kern="1200" cap="none" spc="0" normalizeH="0" baseline="0" noProof="0" dirty="0">
                <a:ln>
                  <a:noFill/>
                </a:ln>
                <a:solidFill>
                  <a:prstClr val="black"/>
                </a:solidFill>
                <a:effectLst/>
                <a:uLnTx/>
                <a:uFillTx/>
                <a:latin typeface="Calibri"/>
                <a:ea typeface="+mn-ea"/>
                <a:cs typeface="Times New Roman"/>
              </a:rPr>
              <a:t>ežias (ribines juostas), palaukes; </a:t>
            </a:r>
            <a:r>
              <a:rPr kumimoji="0" lang="lt-LT" sz="900" b="0" i="0" u="none" strike="noStrike" kern="1200" cap="none" spc="0" normalizeH="0" baseline="0" noProof="0" dirty="0">
                <a:ln>
                  <a:noFill/>
                </a:ln>
                <a:solidFill>
                  <a:prstClr val="black"/>
                </a:solidFill>
                <a:effectLst/>
                <a:uLnTx/>
                <a:uFillTx/>
                <a:latin typeface="Calibri"/>
                <a:ea typeface="+mn-ea"/>
                <a:cs typeface="Times New Roman"/>
              </a:rPr>
              <a:t>taip pat patenka KPP veikla „Melioracijos griovių šlaitų priežiūra“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900" b="0" i="0" u="none" strike="noStrike" kern="1200" cap="none" spc="0" normalizeH="0" baseline="0" noProof="0" dirty="0">
                <a:ln>
                  <a:noFill/>
                </a:ln>
                <a:solidFill>
                  <a:prstClr val="black"/>
                </a:solidFill>
                <a:effectLst/>
                <a:uLnTx/>
                <a:uFillTx/>
                <a:latin typeface="Calibri"/>
                <a:ea typeface="+mn-ea"/>
                <a:cs typeface="Times New Roman"/>
              </a:rPr>
              <a:t>** Tinkantys dalyvauti bent vienoje bet kurioje negamybinėje </a:t>
            </a:r>
            <a:r>
              <a:rPr kumimoji="0" lang="lt-LT" sz="900" b="0" i="0" u="none" strike="noStrike" kern="1200" cap="none" spc="0" normalizeH="0" baseline="0" noProof="0" dirty="0" err="1">
                <a:ln>
                  <a:noFill/>
                </a:ln>
                <a:solidFill>
                  <a:prstClr val="black"/>
                </a:solidFill>
                <a:effectLst/>
                <a:uLnTx/>
                <a:uFillTx/>
                <a:latin typeface="Calibri"/>
                <a:ea typeface="+mn-ea"/>
                <a:cs typeface="Times New Roman"/>
              </a:rPr>
              <a:t>ekoschemoje</a:t>
            </a:r>
            <a:r>
              <a:rPr kumimoji="0" lang="lt-LT" sz="900" b="0" i="0" u="none" strike="noStrike" kern="1200" cap="none" spc="0" normalizeH="0" baseline="0" noProof="0" dirty="0">
                <a:ln>
                  <a:noFill/>
                </a:ln>
                <a:solidFill>
                  <a:prstClr val="black"/>
                </a:solidFill>
                <a:effectLst/>
                <a:uLnTx/>
                <a:uFillTx/>
                <a:latin typeface="Calibri"/>
                <a:ea typeface="+mn-ea"/>
                <a:cs typeface="Times New Roman"/>
              </a:rPr>
              <a:t> ar KPP </a:t>
            </a:r>
            <a:r>
              <a:rPr kumimoji="0" lang="lt-LT" sz="900" b="0" i="0" u="none" strike="noStrike" kern="1200" cap="none" spc="0" normalizeH="0" baseline="0" noProof="0" dirty="0" err="1">
                <a:ln>
                  <a:noFill/>
                </a:ln>
                <a:solidFill>
                  <a:prstClr val="black"/>
                </a:solidFill>
                <a:effectLst/>
                <a:uLnTx/>
                <a:uFillTx/>
                <a:latin typeface="Calibri"/>
                <a:ea typeface="+mn-ea"/>
                <a:cs typeface="Times New Roman"/>
              </a:rPr>
              <a:t>agroaplinkosauginėse</a:t>
            </a:r>
            <a:r>
              <a:rPr kumimoji="0" lang="lt-LT" sz="900" b="0" i="0" u="none" strike="noStrike" kern="1200" cap="none" spc="0" normalizeH="0" baseline="0" noProof="0" dirty="0">
                <a:ln>
                  <a:noFill/>
                </a:ln>
                <a:solidFill>
                  <a:prstClr val="black"/>
                </a:solidFill>
                <a:effectLst/>
                <a:uLnTx/>
                <a:uFillTx/>
                <a:latin typeface="Calibri"/>
                <a:ea typeface="+mn-ea"/>
                <a:cs typeface="Times New Roman"/>
              </a:rPr>
              <a:t> priemonėse (veiklos „Melioracijos griovių šlaitų priežiūra“ ir „Medingųjų augalų arba daugiamečių žolių juostos ar laukai ariamoje žemėje“)</a:t>
            </a:r>
            <a:endParaRPr kumimoji="0" lang="lt-LT" sz="9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876998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707886"/>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a:ln>
                  <a:noFill/>
                </a:ln>
                <a:solidFill>
                  <a:srgbClr val="8EC543"/>
                </a:solidFill>
                <a:effectLst/>
                <a:uLnTx/>
                <a:uFillTx/>
                <a:latin typeface="Arial" panose="020B0604020202020204" pitchFamily="34" charset="0"/>
                <a:ea typeface="+mn-ea"/>
                <a:cs typeface="Arial" panose="020B0604020202020204" pitchFamily="34" charset="0"/>
              </a:rPr>
              <a:t>Kraštovaizdžio elementų pritaikymo gamybinėse veiklose (kai pasirenkama 1 alternatyva) vizualizacija</a:t>
            </a: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Skaidrės numerio vietos rezervavimo ženklas 5">
            <a:extLst>
              <a:ext uri="{FF2B5EF4-FFF2-40B4-BE49-F238E27FC236}">
                <a16:creationId xmlns:a16="http://schemas.microsoft.com/office/drawing/2014/main" id="{F07E0FCD-1F87-1FE2-21E5-4642BEABF60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grpSp>
        <p:nvGrpSpPr>
          <p:cNvPr id="19" name="Grupė 18">
            <a:extLst>
              <a:ext uri="{FF2B5EF4-FFF2-40B4-BE49-F238E27FC236}">
                <a16:creationId xmlns:a16="http://schemas.microsoft.com/office/drawing/2014/main" id="{8662DEDC-634F-FF11-CDD0-94F5B7F2F518}"/>
              </a:ext>
            </a:extLst>
          </p:cNvPr>
          <p:cNvGrpSpPr/>
          <p:nvPr/>
        </p:nvGrpSpPr>
        <p:grpSpPr>
          <a:xfrm>
            <a:off x="1734951" y="3908980"/>
            <a:ext cx="5418009" cy="267714"/>
            <a:chOff x="1306285" y="4427573"/>
            <a:chExt cx="5992812" cy="267714"/>
          </a:xfrm>
        </p:grpSpPr>
        <p:sp>
          <p:nvSpPr>
            <p:cNvPr id="10" name="TextBox 9">
              <a:extLst>
                <a:ext uri="{FF2B5EF4-FFF2-40B4-BE49-F238E27FC236}">
                  <a16:creationId xmlns:a16="http://schemas.microsoft.com/office/drawing/2014/main" id="{FC9B802B-BEA3-BB4C-95F9-80E86B1639F5}"/>
                </a:ext>
              </a:extLst>
            </p:cNvPr>
            <p:cNvSpPr txBox="1"/>
            <p:nvPr/>
          </p:nvSpPr>
          <p:spPr>
            <a:xfrm>
              <a:off x="1306285" y="4438677"/>
              <a:ext cx="622702"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000" b="0" i="0" u="none" strike="noStrike" kern="1200" cap="none" spc="0" normalizeH="0" baseline="0" noProof="0">
                  <a:ln>
                    <a:noFill/>
                  </a:ln>
                  <a:solidFill>
                    <a:prstClr val="black"/>
                  </a:solidFill>
                  <a:effectLst/>
                  <a:uLnTx/>
                  <a:uFillTx/>
                  <a:latin typeface="Calibri"/>
                  <a:ea typeface="+mn-ea"/>
                  <a:cs typeface="+mn-cs"/>
                </a:rPr>
                <a:t>1 proc.</a:t>
              </a:r>
            </a:p>
          </p:txBody>
        </p:sp>
        <p:sp>
          <p:nvSpPr>
            <p:cNvPr id="11" name="TextBox 10">
              <a:extLst>
                <a:ext uri="{FF2B5EF4-FFF2-40B4-BE49-F238E27FC236}">
                  <a16:creationId xmlns:a16="http://schemas.microsoft.com/office/drawing/2014/main" id="{840994E0-859B-7216-A1F7-79EF1CC49C30}"/>
                </a:ext>
              </a:extLst>
            </p:cNvPr>
            <p:cNvSpPr txBox="1"/>
            <p:nvPr/>
          </p:nvSpPr>
          <p:spPr>
            <a:xfrm>
              <a:off x="2197480" y="4438677"/>
              <a:ext cx="622702"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000" b="0" i="0" u="none" strike="noStrike" kern="1200" cap="none" spc="0" normalizeH="0" baseline="0" noProof="0">
                  <a:ln>
                    <a:noFill/>
                  </a:ln>
                  <a:solidFill>
                    <a:prstClr val="black"/>
                  </a:solidFill>
                  <a:effectLst/>
                  <a:uLnTx/>
                  <a:uFillTx/>
                  <a:latin typeface="Calibri"/>
                  <a:ea typeface="+mn-ea"/>
                  <a:cs typeface="+mn-cs"/>
                </a:rPr>
                <a:t>2 proc.</a:t>
              </a:r>
            </a:p>
          </p:txBody>
        </p:sp>
        <p:sp>
          <p:nvSpPr>
            <p:cNvPr id="12" name="TextBox 11">
              <a:extLst>
                <a:ext uri="{FF2B5EF4-FFF2-40B4-BE49-F238E27FC236}">
                  <a16:creationId xmlns:a16="http://schemas.microsoft.com/office/drawing/2014/main" id="{E280EFF7-DB09-D033-5B9B-EA352E50D34C}"/>
                </a:ext>
              </a:extLst>
            </p:cNvPr>
            <p:cNvSpPr txBox="1"/>
            <p:nvPr/>
          </p:nvSpPr>
          <p:spPr>
            <a:xfrm>
              <a:off x="3088675" y="4427573"/>
              <a:ext cx="622702"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000" b="0" i="0" u="none" strike="noStrike" kern="1200" cap="none" spc="0" normalizeH="0" baseline="0" noProof="0">
                  <a:ln>
                    <a:noFill/>
                  </a:ln>
                  <a:solidFill>
                    <a:prstClr val="black"/>
                  </a:solidFill>
                  <a:effectLst/>
                  <a:uLnTx/>
                  <a:uFillTx/>
                  <a:latin typeface="Calibri"/>
                  <a:ea typeface="+mn-ea"/>
                  <a:cs typeface="+mn-cs"/>
                </a:rPr>
                <a:t>3 proc.</a:t>
              </a:r>
            </a:p>
          </p:txBody>
        </p:sp>
        <p:sp>
          <p:nvSpPr>
            <p:cNvPr id="13" name="TextBox 12">
              <a:extLst>
                <a:ext uri="{FF2B5EF4-FFF2-40B4-BE49-F238E27FC236}">
                  <a16:creationId xmlns:a16="http://schemas.microsoft.com/office/drawing/2014/main" id="{88CD144A-D8A7-3E33-99C0-ED3FBC7A1AD2}"/>
                </a:ext>
              </a:extLst>
            </p:cNvPr>
            <p:cNvSpPr txBox="1"/>
            <p:nvPr/>
          </p:nvSpPr>
          <p:spPr>
            <a:xfrm>
              <a:off x="3979870" y="4427573"/>
              <a:ext cx="622702"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000" b="0" i="0" u="none" strike="noStrike" kern="1200" cap="none" spc="0" normalizeH="0" baseline="0" noProof="0">
                  <a:ln>
                    <a:noFill/>
                  </a:ln>
                  <a:solidFill>
                    <a:prstClr val="black"/>
                  </a:solidFill>
                  <a:effectLst/>
                  <a:uLnTx/>
                  <a:uFillTx/>
                  <a:latin typeface="Calibri"/>
                  <a:ea typeface="+mn-ea"/>
                  <a:cs typeface="+mn-cs"/>
                </a:rPr>
                <a:t>4 proc.</a:t>
              </a:r>
            </a:p>
          </p:txBody>
        </p:sp>
        <p:sp>
          <p:nvSpPr>
            <p:cNvPr id="14" name="TextBox 13">
              <a:extLst>
                <a:ext uri="{FF2B5EF4-FFF2-40B4-BE49-F238E27FC236}">
                  <a16:creationId xmlns:a16="http://schemas.microsoft.com/office/drawing/2014/main" id="{69921710-BC19-C62E-C13D-2D7B4FA7B563}"/>
                </a:ext>
              </a:extLst>
            </p:cNvPr>
            <p:cNvSpPr txBox="1"/>
            <p:nvPr/>
          </p:nvSpPr>
          <p:spPr>
            <a:xfrm>
              <a:off x="4871065" y="4441371"/>
              <a:ext cx="622702"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000" b="0" i="0" u="none" strike="noStrike" kern="1200" cap="none" spc="0" normalizeH="0" baseline="0" noProof="0">
                  <a:ln>
                    <a:noFill/>
                  </a:ln>
                  <a:solidFill>
                    <a:prstClr val="black"/>
                  </a:solidFill>
                  <a:effectLst/>
                  <a:uLnTx/>
                  <a:uFillTx/>
                  <a:latin typeface="Calibri"/>
                  <a:ea typeface="+mn-ea"/>
                  <a:cs typeface="+mn-cs"/>
                </a:rPr>
                <a:t>5 proc.</a:t>
              </a:r>
            </a:p>
          </p:txBody>
        </p:sp>
        <p:sp>
          <p:nvSpPr>
            <p:cNvPr id="15" name="TextBox 14">
              <a:extLst>
                <a:ext uri="{FF2B5EF4-FFF2-40B4-BE49-F238E27FC236}">
                  <a16:creationId xmlns:a16="http://schemas.microsoft.com/office/drawing/2014/main" id="{1B03733A-5B45-90A3-F18A-DAEAB1590C60}"/>
                </a:ext>
              </a:extLst>
            </p:cNvPr>
            <p:cNvSpPr txBox="1"/>
            <p:nvPr/>
          </p:nvSpPr>
          <p:spPr>
            <a:xfrm>
              <a:off x="5773730" y="4441371"/>
              <a:ext cx="622702"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000" b="0" i="0" u="none" strike="noStrike" kern="1200" cap="none" spc="0" normalizeH="0" baseline="0" noProof="0">
                  <a:ln>
                    <a:noFill/>
                  </a:ln>
                  <a:solidFill>
                    <a:prstClr val="black"/>
                  </a:solidFill>
                  <a:effectLst/>
                  <a:uLnTx/>
                  <a:uFillTx/>
                  <a:latin typeface="Calibri"/>
                  <a:ea typeface="+mn-ea"/>
                  <a:cs typeface="+mn-cs"/>
                </a:rPr>
                <a:t>6 proc.</a:t>
              </a:r>
            </a:p>
          </p:txBody>
        </p:sp>
        <p:sp>
          <p:nvSpPr>
            <p:cNvPr id="16" name="TextBox 15">
              <a:extLst>
                <a:ext uri="{FF2B5EF4-FFF2-40B4-BE49-F238E27FC236}">
                  <a16:creationId xmlns:a16="http://schemas.microsoft.com/office/drawing/2014/main" id="{CDFF57DD-771E-9D29-59F8-AA62A048A3DC}"/>
                </a:ext>
              </a:extLst>
            </p:cNvPr>
            <p:cNvSpPr txBox="1"/>
            <p:nvPr/>
          </p:nvSpPr>
          <p:spPr>
            <a:xfrm>
              <a:off x="6676395" y="4440219"/>
              <a:ext cx="622702"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000" b="0" i="0" u="none" strike="noStrike" kern="1200" cap="none" spc="0" normalizeH="0" baseline="0" noProof="0">
                  <a:ln>
                    <a:noFill/>
                  </a:ln>
                  <a:solidFill>
                    <a:prstClr val="black"/>
                  </a:solidFill>
                  <a:effectLst/>
                  <a:uLnTx/>
                  <a:uFillTx/>
                  <a:latin typeface="Calibri"/>
                  <a:ea typeface="+mn-ea"/>
                  <a:cs typeface="+mn-cs"/>
                </a:rPr>
                <a:t>7 proc.</a:t>
              </a:r>
            </a:p>
          </p:txBody>
        </p:sp>
      </p:grpSp>
      <p:sp>
        <p:nvSpPr>
          <p:cNvPr id="17" name="Rodyklė: dešinėn 16">
            <a:extLst>
              <a:ext uri="{FF2B5EF4-FFF2-40B4-BE49-F238E27FC236}">
                <a16:creationId xmlns:a16="http://schemas.microsoft.com/office/drawing/2014/main" id="{81AE7F98-43DF-0BFA-853F-1C0270EB401C}"/>
              </a:ext>
            </a:extLst>
          </p:cNvPr>
          <p:cNvSpPr/>
          <p:nvPr/>
        </p:nvSpPr>
        <p:spPr>
          <a:xfrm>
            <a:off x="7114903" y="2562557"/>
            <a:ext cx="580608" cy="707886"/>
          </a:xfrm>
          <a:prstGeom prst="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t-LT"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TextBox 17">
            <a:extLst>
              <a:ext uri="{FF2B5EF4-FFF2-40B4-BE49-F238E27FC236}">
                <a16:creationId xmlns:a16="http://schemas.microsoft.com/office/drawing/2014/main" id="{7CC6EEE5-B0BA-8BB1-83AE-163820924A4A}"/>
              </a:ext>
            </a:extLst>
          </p:cNvPr>
          <p:cNvSpPr txBox="1"/>
          <p:nvPr/>
        </p:nvSpPr>
        <p:spPr>
          <a:xfrm>
            <a:off x="7776755" y="2571750"/>
            <a:ext cx="128886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600" b="1" i="0" u="none" strike="noStrike" kern="1200" cap="none" spc="0" normalizeH="0" baseline="0" noProof="0">
                <a:ln>
                  <a:noFill/>
                </a:ln>
                <a:solidFill>
                  <a:srgbClr val="126A3A"/>
                </a:solidFill>
                <a:effectLst/>
                <a:uLnTx/>
                <a:uFillTx/>
                <a:latin typeface="Calibri"/>
                <a:ea typeface="+mn-ea"/>
                <a:cs typeface="+mn-cs"/>
              </a:rPr>
              <a:t>Gamybinės </a:t>
            </a:r>
            <a:r>
              <a:rPr kumimoji="0" lang="lt-LT" sz="1600" b="1" i="0" u="none" strike="noStrike" kern="1200" cap="none" spc="0" normalizeH="0" baseline="0" noProof="0" err="1">
                <a:ln>
                  <a:noFill/>
                </a:ln>
                <a:solidFill>
                  <a:srgbClr val="126A3A"/>
                </a:solidFill>
                <a:effectLst/>
                <a:uLnTx/>
                <a:uFillTx/>
                <a:latin typeface="Calibri"/>
                <a:ea typeface="+mn-ea"/>
                <a:cs typeface="+mn-cs"/>
              </a:rPr>
              <a:t>ekoschemos</a:t>
            </a:r>
            <a:endParaRPr kumimoji="0" lang="lt-LT" sz="1600" b="1" i="0" u="none" strike="noStrike" kern="1200" cap="none" spc="0" normalizeH="0" baseline="0" noProof="0">
              <a:ln>
                <a:noFill/>
              </a:ln>
              <a:solidFill>
                <a:srgbClr val="126A3A"/>
              </a:solidFill>
              <a:effectLst/>
              <a:uLnTx/>
              <a:uFillTx/>
              <a:latin typeface="Calibri"/>
              <a:ea typeface="+mn-ea"/>
              <a:cs typeface="+mn-cs"/>
            </a:endParaRPr>
          </a:p>
        </p:txBody>
      </p:sp>
      <p:sp>
        <p:nvSpPr>
          <p:cNvPr id="21" name="TextBox 20">
            <a:extLst>
              <a:ext uri="{FF2B5EF4-FFF2-40B4-BE49-F238E27FC236}">
                <a16:creationId xmlns:a16="http://schemas.microsoft.com/office/drawing/2014/main" id="{3C1F5561-C1BC-4414-E8B7-D78F02614ABA}"/>
              </a:ext>
            </a:extLst>
          </p:cNvPr>
          <p:cNvSpPr txBox="1"/>
          <p:nvPr/>
        </p:nvSpPr>
        <p:spPr>
          <a:xfrm>
            <a:off x="156560" y="4376346"/>
            <a:ext cx="8830880"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000" b="0" i="0" u="none" strike="noStrike" kern="1200" cap="none" spc="0" normalizeH="0" baseline="0" noProof="0" dirty="0">
                <a:ln>
                  <a:noFill/>
                </a:ln>
                <a:solidFill>
                  <a:prstClr val="black"/>
                </a:solidFill>
                <a:effectLst/>
                <a:uLnTx/>
                <a:uFillTx/>
                <a:latin typeface="Calibri"/>
                <a:ea typeface="+mn-ea"/>
                <a:cs typeface="Times New Roman"/>
              </a:rPr>
              <a:t>* Tik „Kraštovaizdžio </a:t>
            </a:r>
            <a:r>
              <a:rPr kumimoji="0" lang="lt-LT" sz="1000" b="0" i="0" u="none" strike="noStrike" kern="1200" cap="none" spc="0" normalizeH="0" baseline="0" noProof="0" dirty="0" err="1">
                <a:ln>
                  <a:noFill/>
                </a:ln>
                <a:solidFill>
                  <a:prstClr val="black"/>
                </a:solidFill>
                <a:effectLst/>
                <a:uLnTx/>
                <a:uFillTx/>
                <a:latin typeface="Calibri"/>
                <a:ea typeface="+mn-ea"/>
                <a:cs typeface="Times New Roman"/>
              </a:rPr>
              <a:t>element</a:t>
            </a:r>
            <a:r>
              <a:rPr kumimoji="0" lang="en-US" sz="1000" b="0" i="0" u="none" strike="noStrike" kern="1200" cap="none" spc="0" normalizeH="0" baseline="0" noProof="0" dirty="0">
                <a:ln>
                  <a:noFill/>
                </a:ln>
                <a:solidFill>
                  <a:prstClr val="black"/>
                </a:solidFill>
                <a:effectLst/>
                <a:uLnTx/>
                <a:uFillTx/>
                <a:latin typeface="Calibri"/>
                <a:ea typeface="+mn-ea"/>
                <a:cs typeface="Times New Roman"/>
              </a:rPr>
              <a:t>ai</a:t>
            </a:r>
            <a:r>
              <a:rPr kumimoji="0" lang="lt-LT" sz="1000" b="0" i="0" u="none" strike="noStrike" kern="1200" cap="none" spc="0" normalizeH="0" baseline="0" noProof="0" dirty="0">
                <a:ln>
                  <a:noFill/>
                </a:ln>
                <a:solidFill>
                  <a:prstClr val="black"/>
                </a:solidFill>
                <a:effectLst/>
                <a:uLnTx/>
                <a:uFillTx/>
                <a:latin typeface="Calibri"/>
                <a:ea typeface="+mn-ea"/>
                <a:cs typeface="Times New Roman"/>
              </a:rPr>
              <a:t>“ (išskyrus </a:t>
            </a:r>
            <a:r>
              <a:rPr kumimoji="0" lang="lt-LT" sz="1000" b="0" i="1" u="none" strike="noStrike" kern="1200" cap="none" spc="0" normalizeH="0" baseline="0" noProof="0" dirty="0">
                <a:ln>
                  <a:noFill/>
                </a:ln>
                <a:solidFill>
                  <a:prstClr val="black"/>
                </a:solidFill>
                <a:effectLst/>
                <a:uLnTx/>
                <a:uFillTx/>
                <a:latin typeface="Calibri"/>
                <a:ea typeface="+mn-ea"/>
                <a:cs typeface="Times New Roman"/>
              </a:rPr>
              <a:t>ežias (ribines juostas), palaukes</a:t>
            </a:r>
            <a:r>
              <a:rPr kumimoji="0" lang="lt-LT" sz="1000" b="0" i="0" u="none" strike="noStrike" kern="1200" cap="none" spc="0" normalizeH="0" baseline="0" noProof="0" dirty="0">
                <a:ln>
                  <a:noFill/>
                </a:ln>
                <a:solidFill>
                  <a:prstClr val="black"/>
                </a:solidFill>
                <a:effectLst/>
                <a:uLnTx/>
                <a:uFillTx/>
                <a:latin typeface="Calibri"/>
                <a:ea typeface="+mn-ea"/>
                <a:cs typeface="Times New Roman"/>
              </a:rPr>
              <a:t>), be priežiūros reikalavimo</a:t>
            </a:r>
            <a:r>
              <a:rPr kumimoji="0" lang="lt-LT" sz="1000" b="0" i="1" u="none" strike="noStrike" kern="1200" cap="none" spc="0" normalizeH="0" baseline="0" noProof="0" dirty="0">
                <a:ln>
                  <a:noFill/>
                </a:ln>
                <a:solidFill>
                  <a:prstClr val="black"/>
                </a:solidFill>
                <a:effectLst/>
                <a:uLnTx/>
                <a:uFillTx/>
                <a:latin typeface="Calibri"/>
                <a:ea typeface="+mn-ea"/>
                <a:cs typeface="Times New Roman"/>
              </a:rPr>
              <a:t>; </a:t>
            </a:r>
            <a:r>
              <a:rPr kumimoji="0" lang="lt-LT" sz="1000" b="0" i="0" u="none" strike="noStrike" kern="1200" cap="none" spc="0" normalizeH="0" baseline="0" noProof="0" dirty="0">
                <a:ln>
                  <a:noFill/>
                </a:ln>
                <a:solidFill>
                  <a:prstClr val="black"/>
                </a:solidFill>
                <a:effectLst/>
                <a:uLnTx/>
                <a:uFillTx/>
                <a:latin typeface="Calibri"/>
                <a:ea typeface="+mn-ea"/>
                <a:cs typeface="Times New Roman"/>
              </a:rPr>
              <a:t>taip pat patenka KPP veikla „Melioracijos griovių šlaitų priežiūra“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000" b="0" i="0" u="none" strike="noStrike" kern="1200" cap="none" spc="0" normalizeH="0" baseline="0" noProof="0" dirty="0">
                <a:ln>
                  <a:noFill/>
                </a:ln>
                <a:solidFill>
                  <a:prstClr val="black"/>
                </a:solidFill>
                <a:effectLst/>
                <a:uLnTx/>
                <a:uFillTx/>
                <a:latin typeface="Calibri"/>
                <a:ea typeface="+mn-ea"/>
                <a:cs typeface="Times New Roman"/>
              </a:rPr>
              <a:t>** Tinkantys dalyvauti bent vienoje bet kurioje negamybinėje </a:t>
            </a:r>
            <a:r>
              <a:rPr kumimoji="0" lang="lt-LT" sz="1000" b="0" i="0" u="none" strike="noStrike" kern="1200" cap="none" spc="0" normalizeH="0" baseline="0" noProof="0" dirty="0" err="1">
                <a:ln>
                  <a:noFill/>
                </a:ln>
                <a:solidFill>
                  <a:prstClr val="black"/>
                </a:solidFill>
                <a:effectLst/>
                <a:uLnTx/>
                <a:uFillTx/>
                <a:latin typeface="Calibri"/>
                <a:ea typeface="+mn-ea"/>
                <a:cs typeface="Times New Roman"/>
              </a:rPr>
              <a:t>ekoschemoje</a:t>
            </a:r>
            <a:r>
              <a:rPr kumimoji="0" lang="lt-LT" sz="1000" b="0" i="0" u="none" strike="noStrike" kern="1200" cap="none" spc="0" normalizeH="0" baseline="0" noProof="0" dirty="0">
                <a:ln>
                  <a:noFill/>
                </a:ln>
                <a:solidFill>
                  <a:prstClr val="black"/>
                </a:solidFill>
                <a:effectLst/>
                <a:uLnTx/>
                <a:uFillTx/>
                <a:latin typeface="Calibri"/>
                <a:ea typeface="+mn-ea"/>
                <a:cs typeface="Times New Roman"/>
              </a:rPr>
              <a:t> ar KPP </a:t>
            </a:r>
            <a:r>
              <a:rPr kumimoji="0" lang="lt-LT" sz="1000" b="0" i="0" u="none" strike="noStrike" kern="1200" cap="none" spc="0" normalizeH="0" baseline="0" noProof="0" dirty="0" err="1">
                <a:ln>
                  <a:noFill/>
                </a:ln>
                <a:solidFill>
                  <a:prstClr val="black"/>
                </a:solidFill>
                <a:effectLst/>
                <a:uLnTx/>
                <a:uFillTx/>
                <a:latin typeface="Calibri"/>
                <a:ea typeface="+mn-ea"/>
                <a:cs typeface="Times New Roman"/>
              </a:rPr>
              <a:t>agroaplinkosauginėse</a:t>
            </a:r>
            <a:r>
              <a:rPr kumimoji="0" lang="lt-LT" sz="1000" b="0" i="0" u="none" strike="noStrike" kern="1200" cap="none" spc="0" normalizeH="0" baseline="0" noProof="0" dirty="0">
                <a:ln>
                  <a:noFill/>
                </a:ln>
                <a:solidFill>
                  <a:prstClr val="black"/>
                </a:solidFill>
                <a:effectLst/>
                <a:uLnTx/>
                <a:uFillTx/>
                <a:latin typeface="Calibri"/>
                <a:ea typeface="+mn-ea"/>
                <a:cs typeface="Times New Roman"/>
              </a:rPr>
              <a:t> priemonėse (veiklos „Melioracijos griovių šlaitų priežiūra“ ir „Medingųjų augalų arba daugiamečių žolių juostos ar laukai ariamoje žemėje“)</a:t>
            </a:r>
            <a:endParaRPr kumimoji="0" lang="lt-LT" sz="10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2" name="Lentelė 7">
            <a:extLst>
              <a:ext uri="{FF2B5EF4-FFF2-40B4-BE49-F238E27FC236}">
                <a16:creationId xmlns:a16="http://schemas.microsoft.com/office/drawing/2014/main" id="{EF7266A3-8527-75E8-D6DA-6CC2F0776923}"/>
              </a:ext>
            </a:extLst>
          </p:cNvPr>
          <p:cNvGraphicFramePr>
            <a:graphicFrameLocks noGrp="1"/>
          </p:cNvGraphicFramePr>
          <p:nvPr/>
        </p:nvGraphicFramePr>
        <p:xfrm>
          <a:off x="255744" y="1690798"/>
          <a:ext cx="6632572" cy="2218182"/>
        </p:xfrm>
        <a:graphic>
          <a:graphicData uri="http://schemas.openxmlformats.org/drawingml/2006/table">
            <a:tbl>
              <a:tblPr firstRow="1" bandRow="1">
                <a:tableStyleId>{0505E3EF-67EA-436B-97B2-0124C06EBD24}</a:tableStyleId>
              </a:tblPr>
              <a:tblGrid>
                <a:gridCol w="918787">
                  <a:extLst>
                    <a:ext uri="{9D8B030D-6E8A-4147-A177-3AD203B41FA5}">
                      <a16:colId xmlns:a16="http://schemas.microsoft.com/office/drawing/2014/main" val="330342323"/>
                    </a:ext>
                  </a:extLst>
                </a:gridCol>
                <a:gridCol w="843455">
                  <a:extLst>
                    <a:ext uri="{9D8B030D-6E8A-4147-A177-3AD203B41FA5}">
                      <a16:colId xmlns:a16="http://schemas.microsoft.com/office/drawing/2014/main" val="485607621"/>
                    </a:ext>
                  </a:extLst>
                </a:gridCol>
                <a:gridCol w="1554044">
                  <a:extLst>
                    <a:ext uri="{9D8B030D-6E8A-4147-A177-3AD203B41FA5}">
                      <a16:colId xmlns:a16="http://schemas.microsoft.com/office/drawing/2014/main" val="1899156851"/>
                    </a:ext>
                  </a:extLst>
                </a:gridCol>
                <a:gridCol w="829071">
                  <a:extLst>
                    <a:ext uri="{9D8B030D-6E8A-4147-A177-3AD203B41FA5}">
                      <a16:colId xmlns:a16="http://schemas.microsoft.com/office/drawing/2014/main" val="1449860504"/>
                    </a:ext>
                  </a:extLst>
                </a:gridCol>
                <a:gridCol w="829071">
                  <a:extLst>
                    <a:ext uri="{9D8B030D-6E8A-4147-A177-3AD203B41FA5}">
                      <a16:colId xmlns:a16="http://schemas.microsoft.com/office/drawing/2014/main" val="1526638161"/>
                    </a:ext>
                  </a:extLst>
                </a:gridCol>
                <a:gridCol w="1658144">
                  <a:extLst>
                    <a:ext uri="{9D8B030D-6E8A-4147-A177-3AD203B41FA5}">
                      <a16:colId xmlns:a16="http://schemas.microsoft.com/office/drawing/2014/main" val="2529554140"/>
                    </a:ext>
                  </a:extLst>
                </a:gridCol>
              </a:tblGrid>
              <a:tr h="526034">
                <a:tc>
                  <a:txBody>
                    <a:bodyPr/>
                    <a:lstStyle/>
                    <a:p>
                      <a:pPr algn="ctr"/>
                      <a:r>
                        <a:rPr lang="lt-LT" sz="1200" b="0" i="0"/>
                        <a:t>I </a:t>
                      </a:r>
                      <a:r>
                        <a:rPr lang="lt-LT" sz="1200" b="0"/>
                        <a:t>alternatyva</a:t>
                      </a:r>
                      <a:endParaRPr lang="lt-LT" sz="1200" b="0" i="0"/>
                    </a:p>
                  </a:txBody>
                  <a:tcPr>
                    <a:solidFill>
                      <a:schemeClr val="bg1"/>
                    </a:solidFill>
                  </a:tcPr>
                </a:tc>
                <a:tc gridSpan="3">
                  <a:txBody>
                    <a:bodyPr/>
                    <a:lstStyle/>
                    <a:p>
                      <a:r>
                        <a:rPr lang="lt-LT" sz="1400" b="0"/>
                        <a:t>4 proc. kraštovaizdžio elementų </a:t>
                      </a:r>
                      <a:r>
                        <a:rPr lang="lt-LT" sz="1400" b="0" i="0"/>
                        <a:t>(KE)*</a:t>
                      </a:r>
                    </a:p>
                  </a:txBody>
                  <a:tcPr anchor="ctr"/>
                </a:tc>
                <a:tc hMerge="1">
                  <a:txBody>
                    <a:bodyPr/>
                    <a:lstStyle/>
                    <a:p>
                      <a:endParaRPr lang="lt-LT"/>
                    </a:p>
                  </a:txBody>
                  <a:tcPr/>
                </a:tc>
                <a:tc hMerge="1">
                  <a:txBody>
                    <a:bodyPr/>
                    <a:lstStyle/>
                    <a:p>
                      <a:endParaRPr lang="lt-LT"/>
                    </a:p>
                  </a:txBody>
                  <a:tcPr/>
                </a:tc>
                <a:tc gridSpan="2">
                  <a:txBody>
                    <a:bodyPr/>
                    <a:lstStyle/>
                    <a:p>
                      <a:endParaRPr lang="lt-LT" sz="1600"/>
                    </a:p>
                  </a:txBody>
                  <a:tcPr anchor="ctr">
                    <a:solidFill>
                      <a:schemeClr val="bg1"/>
                    </a:solidFill>
                  </a:tcPr>
                </a:tc>
                <a:tc hMerge="1">
                  <a:txBody>
                    <a:bodyPr/>
                    <a:lstStyle/>
                    <a:p>
                      <a:endParaRPr lang="lt-LT"/>
                    </a:p>
                  </a:txBody>
                  <a:tcPr/>
                </a:tc>
                <a:extLst>
                  <a:ext uri="{0D108BD9-81ED-4DB2-BD59-A6C34878D82A}">
                    <a16:rowId xmlns:a16="http://schemas.microsoft.com/office/drawing/2014/main" val="4086868369"/>
                  </a:ext>
                </a:extLst>
              </a:tr>
              <a:tr h="526034">
                <a:tc>
                  <a:txBody>
                    <a:bodyPr/>
                    <a:lstStyle/>
                    <a:p>
                      <a:pPr algn="ctr"/>
                      <a:r>
                        <a:rPr lang="lt-LT" sz="1200" b="0"/>
                        <a:t>II alternatyva</a:t>
                      </a:r>
                    </a:p>
                  </a:txBody>
                  <a:tcPr>
                    <a:solidFill>
                      <a:schemeClr val="bg1"/>
                    </a:solidFill>
                  </a:tcPr>
                </a:tc>
                <a:tc gridSpan="2">
                  <a:txBody>
                    <a:bodyPr/>
                    <a:lstStyle/>
                    <a:p>
                      <a:r>
                        <a:rPr lang="lt-LT" sz="1400"/>
                        <a:t>3 proc. KE*</a:t>
                      </a:r>
                    </a:p>
                  </a:txBody>
                  <a:tcPr anchor="ctr"/>
                </a:tc>
                <a:tc hMerge="1">
                  <a:txBody>
                    <a:bodyPr/>
                    <a:lstStyle/>
                    <a:p>
                      <a:endParaRPr lang="lt-LT"/>
                    </a:p>
                  </a:txBody>
                  <a:tcPr/>
                </a:tc>
                <a:tc gridSpan="3">
                  <a:txBody>
                    <a:bodyPr/>
                    <a:lstStyle/>
                    <a:p>
                      <a:r>
                        <a:rPr lang="lt-LT" sz="1400"/>
                        <a:t>4 proc. II/III grupės augalai (be APP ir mineralinių trąšų)</a:t>
                      </a:r>
                    </a:p>
                  </a:txBody>
                  <a:tcPr anchor="ctr"/>
                </a:tc>
                <a:tc hMerge="1">
                  <a:txBody>
                    <a:bodyPr/>
                    <a:lstStyle/>
                    <a:p>
                      <a:endParaRPr lang="lt-LT"/>
                    </a:p>
                  </a:txBody>
                  <a:tcPr/>
                </a:tc>
                <a:tc hMerge="1">
                  <a:txBody>
                    <a:bodyPr/>
                    <a:lstStyle/>
                    <a:p>
                      <a:endParaRPr lang="lt-LT"/>
                    </a:p>
                  </a:txBody>
                  <a:tcPr/>
                </a:tc>
                <a:extLst>
                  <a:ext uri="{0D108BD9-81ED-4DB2-BD59-A6C34878D82A}">
                    <a16:rowId xmlns:a16="http://schemas.microsoft.com/office/drawing/2014/main" val="3087193456"/>
                  </a:ext>
                </a:extLst>
              </a:tr>
              <a:tr h="526034">
                <a:tc>
                  <a:txBody>
                    <a:bodyPr/>
                    <a:lstStyle/>
                    <a:p>
                      <a:pPr algn="ctr"/>
                      <a:r>
                        <a:rPr lang="lt-LT" sz="1200" b="0"/>
                        <a:t>III alternatyva</a:t>
                      </a:r>
                    </a:p>
                  </a:txBody>
                  <a:tcPr>
                    <a:solidFill>
                      <a:schemeClr val="bg1"/>
                    </a:solidFill>
                  </a:tcPr>
                </a:tc>
                <a:tc>
                  <a:txBody>
                    <a:bodyPr/>
                    <a:lstStyle/>
                    <a:p>
                      <a:r>
                        <a:rPr lang="lt-LT" sz="1200" dirty="0"/>
                        <a:t>1 proc. KE (visi)** + priežiūra</a:t>
                      </a:r>
                    </a:p>
                  </a:txBody>
                  <a:tcPr anchor="ctr"/>
                </a:tc>
                <a:tc gridSpan="2">
                  <a:txBody>
                    <a:bodyPr/>
                    <a:lstStyle/>
                    <a:p>
                      <a:r>
                        <a:rPr lang="lt-LT" sz="1400"/>
                        <a:t>3 proc. bet kokių negamybinių elementų</a:t>
                      </a:r>
                    </a:p>
                  </a:txBody>
                  <a:tcPr anchor="ctr"/>
                </a:tc>
                <a:tc hMerge="1">
                  <a:txBody>
                    <a:bodyPr/>
                    <a:lstStyle/>
                    <a:p>
                      <a:endParaRPr lang="lt-LT"/>
                    </a:p>
                  </a:txBody>
                  <a:tcPr/>
                </a:tc>
                <a:tc gridSpan="2">
                  <a:txBody>
                    <a:bodyPr/>
                    <a:lstStyle/>
                    <a:p>
                      <a:endParaRPr lang="lt-LT" sz="1600"/>
                    </a:p>
                  </a:txBody>
                  <a:tcPr anchor="ctr">
                    <a:solidFill>
                      <a:schemeClr val="bg1"/>
                    </a:solidFill>
                  </a:tcPr>
                </a:tc>
                <a:tc hMerge="1">
                  <a:txBody>
                    <a:bodyPr/>
                    <a:lstStyle/>
                    <a:p>
                      <a:endParaRPr lang="lt-LT"/>
                    </a:p>
                  </a:txBody>
                  <a:tcPr/>
                </a:tc>
                <a:extLst>
                  <a:ext uri="{0D108BD9-81ED-4DB2-BD59-A6C34878D82A}">
                    <a16:rowId xmlns:a16="http://schemas.microsoft.com/office/drawing/2014/main" val="2567026055"/>
                  </a:ext>
                </a:extLst>
              </a:tr>
              <a:tr h="526034">
                <a:tc>
                  <a:txBody>
                    <a:bodyPr/>
                    <a:lstStyle/>
                    <a:p>
                      <a:pPr algn="ctr"/>
                      <a:r>
                        <a:rPr lang="lt-LT" sz="1200" b="0"/>
                        <a:t>IV alternatyva</a:t>
                      </a:r>
                    </a:p>
                  </a:txBody>
                  <a:tcPr>
                    <a:solidFill>
                      <a:schemeClr val="bg1"/>
                    </a:solidFill>
                  </a:tcPr>
                </a:tc>
                <a:tc gridSpan="4">
                  <a:txBody>
                    <a:bodyPr/>
                    <a:lstStyle/>
                    <a:p>
                      <a:r>
                        <a:rPr lang="lt-LT" sz="1400"/>
                        <a:t>4+1 proc. negamybinių elementų (kaip yra dabar)</a:t>
                      </a:r>
                    </a:p>
                  </a:txBody>
                  <a:tcPr anchor="ctr"/>
                </a:tc>
                <a:tc hMerge="1">
                  <a:txBody>
                    <a:bodyPr/>
                    <a:lstStyle/>
                    <a:p>
                      <a:endParaRPr lang="lt-LT"/>
                    </a:p>
                  </a:txBody>
                  <a:tcPr/>
                </a:tc>
                <a:tc hMerge="1">
                  <a:txBody>
                    <a:bodyPr/>
                    <a:lstStyle/>
                    <a:p>
                      <a:endParaRPr lang="lt-LT"/>
                    </a:p>
                  </a:txBody>
                  <a:tcPr/>
                </a:tc>
                <a:tc hMerge="1">
                  <a:txBody>
                    <a:bodyPr/>
                    <a:lstStyle/>
                    <a:p>
                      <a:endParaRPr lang="lt-LT"/>
                    </a:p>
                  </a:txBody>
                  <a:tcPr/>
                </a:tc>
                <a:tc>
                  <a:txBody>
                    <a:bodyPr/>
                    <a:lstStyle/>
                    <a:p>
                      <a:endParaRPr lang="lt-LT" sz="1600" dirty="0"/>
                    </a:p>
                  </a:txBody>
                  <a:tcPr>
                    <a:lnT w="12700" cmpd="sng">
                      <a:noFill/>
                    </a:lnT>
                    <a:solidFill>
                      <a:schemeClr val="bg1"/>
                    </a:solidFill>
                  </a:tcPr>
                </a:tc>
                <a:extLst>
                  <a:ext uri="{0D108BD9-81ED-4DB2-BD59-A6C34878D82A}">
                    <a16:rowId xmlns:a16="http://schemas.microsoft.com/office/drawing/2014/main" val="3106188172"/>
                  </a:ext>
                </a:extLst>
              </a:tr>
            </a:tbl>
          </a:graphicData>
        </a:graphic>
      </p:graphicFrame>
      <p:cxnSp>
        <p:nvCxnSpPr>
          <p:cNvPr id="7" name="Tiesioji jungtis 6">
            <a:extLst>
              <a:ext uri="{FF2B5EF4-FFF2-40B4-BE49-F238E27FC236}">
                <a16:creationId xmlns:a16="http://schemas.microsoft.com/office/drawing/2014/main" id="{2D9E583E-B291-DEAE-B80F-E2ED3F3B6F1E}"/>
              </a:ext>
            </a:extLst>
          </p:cNvPr>
          <p:cNvCxnSpPr>
            <a:cxnSpLocks/>
          </p:cNvCxnSpPr>
          <p:nvPr/>
        </p:nvCxnSpPr>
        <p:spPr>
          <a:xfrm>
            <a:off x="2017059" y="1670640"/>
            <a:ext cx="0" cy="2309689"/>
          </a:xfrm>
          <a:prstGeom prst="line">
            <a:avLst/>
          </a:prstGeom>
          <a:ln>
            <a:solidFill>
              <a:schemeClr val="bg1">
                <a:lumMod val="65000"/>
              </a:schemeClr>
            </a:solidFill>
            <a:prstDash val="dash"/>
          </a:ln>
        </p:spPr>
        <p:style>
          <a:lnRef idx="1">
            <a:schemeClr val="dk1"/>
          </a:lnRef>
          <a:fillRef idx="0">
            <a:schemeClr val="dk1"/>
          </a:fillRef>
          <a:effectRef idx="0">
            <a:schemeClr val="dk1"/>
          </a:effectRef>
          <a:fontRef idx="minor">
            <a:schemeClr val="tx1"/>
          </a:fontRef>
        </p:style>
      </p:cxnSp>
      <p:cxnSp>
        <p:nvCxnSpPr>
          <p:cNvPr id="20" name="Tiesioji jungtis 19">
            <a:extLst>
              <a:ext uri="{FF2B5EF4-FFF2-40B4-BE49-F238E27FC236}">
                <a16:creationId xmlns:a16="http://schemas.microsoft.com/office/drawing/2014/main" id="{CEDC317E-4DC9-090E-AA5A-E9CE47524329}"/>
              </a:ext>
            </a:extLst>
          </p:cNvPr>
          <p:cNvCxnSpPr>
            <a:cxnSpLocks/>
          </p:cNvCxnSpPr>
          <p:nvPr/>
        </p:nvCxnSpPr>
        <p:spPr>
          <a:xfrm>
            <a:off x="2814918" y="1670640"/>
            <a:ext cx="0" cy="2309689"/>
          </a:xfrm>
          <a:prstGeom prst="line">
            <a:avLst/>
          </a:prstGeom>
          <a:ln>
            <a:solidFill>
              <a:schemeClr val="bg1">
                <a:lumMod val="65000"/>
              </a:schemeClr>
            </a:solidFill>
            <a:prstDash val="dash"/>
          </a:ln>
        </p:spPr>
        <p:style>
          <a:lnRef idx="1">
            <a:schemeClr val="dk1"/>
          </a:lnRef>
          <a:fillRef idx="0">
            <a:schemeClr val="dk1"/>
          </a:fillRef>
          <a:effectRef idx="0">
            <a:schemeClr val="dk1"/>
          </a:effectRef>
          <a:fontRef idx="minor">
            <a:schemeClr val="tx1"/>
          </a:fontRef>
        </p:style>
      </p:cxnSp>
      <p:cxnSp>
        <p:nvCxnSpPr>
          <p:cNvPr id="22" name="Tiesioji jungtis 21">
            <a:extLst>
              <a:ext uri="{FF2B5EF4-FFF2-40B4-BE49-F238E27FC236}">
                <a16:creationId xmlns:a16="http://schemas.microsoft.com/office/drawing/2014/main" id="{29624C18-F6F9-EEB9-D18E-6DCA830B0CDE}"/>
              </a:ext>
            </a:extLst>
          </p:cNvPr>
          <p:cNvCxnSpPr>
            <a:cxnSpLocks/>
          </p:cNvCxnSpPr>
          <p:nvPr/>
        </p:nvCxnSpPr>
        <p:spPr>
          <a:xfrm>
            <a:off x="3567953" y="1676015"/>
            <a:ext cx="0" cy="2309689"/>
          </a:xfrm>
          <a:prstGeom prst="line">
            <a:avLst/>
          </a:prstGeom>
          <a:ln>
            <a:solidFill>
              <a:schemeClr val="bg1">
                <a:lumMod val="65000"/>
              </a:schemeClr>
            </a:solidFill>
            <a:prstDash val="dash"/>
          </a:ln>
        </p:spPr>
        <p:style>
          <a:lnRef idx="1">
            <a:schemeClr val="dk1"/>
          </a:lnRef>
          <a:fillRef idx="0">
            <a:schemeClr val="dk1"/>
          </a:fillRef>
          <a:effectRef idx="0">
            <a:schemeClr val="dk1"/>
          </a:effectRef>
          <a:fontRef idx="minor">
            <a:schemeClr val="tx1"/>
          </a:fontRef>
        </p:style>
      </p:cxnSp>
      <p:cxnSp>
        <p:nvCxnSpPr>
          <p:cNvPr id="23" name="Tiesioji jungtis 22">
            <a:extLst>
              <a:ext uri="{FF2B5EF4-FFF2-40B4-BE49-F238E27FC236}">
                <a16:creationId xmlns:a16="http://schemas.microsoft.com/office/drawing/2014/main" id="{5AFD4B66-BEBA-5656-80B1-CD042F72040A}"/>
              </a:ext>
            </a:extLst>
          </p:cNvPr>
          <p:cNvCxnSpPr>
            <a:cxnSpLocks/>
          </p:cNvCxnSpPr>
          <p:nvPr/>
        </p:nvCxnSpPr>
        <p:spPr>
          <a:xfrm>
            <a:off x="4401671" y="1670640"/>
            <a:ext cx="0" cy="2309689"/>
          </a:xfrm>
          <a:prstGeom prst="line">
            <a:avLst/>
          </a:prstGeom>
          <a:ln>
            <a:solidFill>
              <a:schemeClr val="bg1">
                <a:lumMod val="65000"/>
              </a:schemeClr>
            </a:solidFill>
            <a:prstDash val="dash"/>
          </a:ln>
        </p:spPr>
        <p:style>
          <a:lnRef idx="1">
            <a:schemeClr val="dk1"/>
          </a:lnRef>
          <a:fillRef idx="0">
            <a:schemeClr val="dk1"/>
          </a:fillRef>
          <a:effectRef idx="0">
            <a:schemeClr val="dk1"/>
          </a:effectRef>
          <a:fontRef idx="minor">
            <a:schemeClr val="tx1"/>
          </a:fontRef>
        </p:style>
      </p:cxnSp>
      <p:cxnSp>
        <p:nvCxnSpPr>
          <p:cNvPr id="24" name="Tiesioji jungtis 23">
            <a:extLst>
              <a:ext uri="{FF2B5EF4-FFF2-40B4-BE49-F238E27FC236}">
                <a16:creationId xmlns:a16="http://schemas.microsoft.com/office/drawing/2014/main" id="{50A97BEC-7E02-3661-7B18-8C2AEB2FD6BA}"/>
              </a:ext>
            </a:extLst>
          </p:cNvPr>
          <p:cNvCxnSpPr>
            <a:cxnSpLocks/>
          </p:cNvCxnSpPr>
          <p:nvPr/>
        </p:nvCxnSpPr>
        <p:spPr>
          <a:xfrm>
            <a:off x="5221942" y="1670640"/>
            <a:ext cx="0" cy="2309689"/>
          </a:xfrm>
          <a:prstGeom prst="line">
            <a:avLst/>
          </a:prstGeom>
          <a:ln>
            <a:solidFill>
              <a:schemeClr val="bg1">
                <a:lumMod val="65000"/>
              </a:schemeClr>
            </a:solidFill>
            <a:prstDash val="dash"/>
          </a:ln>
        </p:spPr>
        <p:style>
          <a:lnRef idx="1">
            <a:schemeClr val="dk1"/>
          </a:lnRef>
          <a:fillRef idx="0">
            <a:schemeClr val="dk1"/>
          </a:fillRef>
          <a:effectRef idx="0">
            <a:schemeClr val="dk1"/>
          </a:effectRef>
          <a:fontRef idx="minor">
            <a:schemeClr val="tx1"/>
          </a:fontRef>
        </p:style>
      </p:cxnSp>
      <p:cxnSp>
        <p:nvCxnSpPr>
          <p:cNvPr id="25" name="Tiesioji jungtis 24">
            <a:extLst>
              <a:ext uri="{FF2B5EF4-FFF2-40B4-BE49-F238E27FC236}">
                <a16:creationId xmlns:a16="http://schemas.microsoft.com/office/drawing/2014/main" id="{F50D2237-3548-A8D1-26A1-61F221A067C2}"/>
              </a:ext>
            </a:extLst>
          </p:cNvPr>
          <p:cNvCxnSpPr>
            <a:cxnSpLocks/>
          </p:cNvCxnSpPr>
          <p:nvPr/>
        </p:nvCxnSpPr>
        <p:spPr>
          <a:xfrm>
            <a:off x="6075830" y="1663916"/>
            <a:ext cx="0" cy="2309689"/>
          </a:xfrm>
          <a:prstGeom prst="line">
            <a:avLst/>
          </a:prstGeom>
          <a:ln>
            <a:solidFill>
              <a:schemeClr val="bg1">
                <a:lumMod val="65000"/>
              </a:schemeClr>
            </a:solidFill>
            <a:prstDash val="dash"/>
          </a:ln>
        </p:spPr>
        <p:style>
          <a:lnRef idx="1">
            <a:schemeClr val="dk1"/>
          </a:lnRef>
          <a:fillRef idx="0">
            <a:schemeClr val="dk1"/>
          </a:fillRef>
          <a:effectRef idx="0">
            <a:schemeClr val="dk1"/>
          </a:effectRef>
          <a:fontRef idx="minor">
            <a:schemeClr val="tx1"/>
          </a:fontRef>
        </p:style>
      </p:cxnSp>
      <p:cxnSp>
        <p:nvCxnSpPr>
          <p:cNvPr id="26" name="Tiesioji jungtis 25">
            <a:extLst>
              <a:ext uri="{FF2B5EF4-FFF2-40B4-BE49-F238E27FC236}">
                <a16:creationId xmlns:a16="http://schemas.microsoft.com/office/drawing/2014/main" id="{0F2C8360-6694-495E-0219-FF473E822B7F}"/>
              </a:ext>
            </a:extLst>
          </p:cNvPr>
          <p:cNvCxnSpPr>
            <a:cxnSpLocks/>
          </p:cNvCxnSpPr>
          <p:nvPr/>
        </p:nvCxnSpPr>
        <p:spPr>
          <a:xfrm>
            <a:off x="6888316" y="1663916"/>
            <a:ext cx="0" cy="2309689"/>
          </a:xfrm>
          <a:prstGeom prst="line">
            <a:avLst/>
          </a:prstGeom>
          <a:ln>
            <a:solidFill>
              <a:schemeClr val="bg1">
                <a:lumMod val="65000"/>
              </a:schemeClr>
            </a:solidFill>
            <a:prstDash val="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584408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646331"/>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1800" b="1" i="0" strike="noStrike" kern="1200" cap="none" spc="0" normalizeH="0" baseline="0" noProof="0" dirty="0">
                <a:ln>
                  <a:noFill/>
                </a:ln>
                <a:solidFill>
                  <a:srgbClr val="8EC543"/>
                </a:solidFill>
                <a:effectLst/>
                <a:uLnTx/>
                <a:uFillTx/>
                <a:latin typeface="Arial" panose="020B0604020202020204" pitchFamily="34" charset="0"/>
                <a:ea typeface="+mn-ea"/>
                <a:cs typeface="Arial" panose="020B0604020202020204" pitchFamily="34" charset="0"/>
              </a:rPr>
              <a:t>Kompleksinės ekologinės sistemos </a:t>
            </a:r>
            <a:r>
              <a:rPr kumimoji="0" lang="lt-LT" sz="1800" b="1" i="0" u="none" strike="noStrike" kern="1200" cap="none" spc="0" normalizeH="0" baseline="0" noProof="0" dirty="0">
                <a:ln>
                  <a:noFill/>
                </a:ln>
                <a:solidFill>
                  <a:srgbClr val="8EC543"/>
                </a:solidFill>
                <a:effectLst/>
                <a:uLnTx/>
                <a:uFillTx/>
                <a:latin typeface="Arial" panose="020B0604020202020204" pitchFamily="34" charset="0"/>
                <a:ea typeface="+mn-ea"/>
                <a:cs typeface="Arial" panose="020B0604020202020204" pitchFamily="34" charset="0"/>
              </a:rPr>
              <a:t>“Veiklos ariamojoje</a:t>
            </a:r>
            <a:r>
              <a:rPr lang="lt-LT" b="1" dirty="0">
                <a:solidFill>
                  <a:srgbClr val="8EC543"/>
                </a:solidFill>
                <a:latin typeface="Arial" panose="020B0604020202020204" pitchFamily="34" charset="0"/>
                <a:cs typeface="Arial" panose="020B0604020202020204" pitchFamily="34" charset="0"/>
              </a:rPr>
              <a:t> žemėje“ </a:t>
            </a:r>
            <a:r>
              <a:rPr kumimoji="0" lang="lt-LT" sz="1800" b="1" i="0" u="none" strike="noStrike" kern="1200" cap="none" spc="0" normalizeH="0" baseline="0" noProof="0" dirty="0">
                <a:ln>
                  <a:noFill/>
                </a:ln>
                <a:solidFill>
                  <a:srgbClr val="8EC543"/>
                </a:solidFill>
                <a:effectLst/>
                <a:uLnTx/>
                <a:uFillTx/>
                <a:latin typeface="Arial" panose="020B0604020202020204" pitchFamily="34" charset="0"/>
                <a:ea typeface="+mn-ea"/>
                <a:cs typeface="Arial" panose="020B0604020202020204" pitchFamily="34" charset="0"/>
              </a:rPr>
              <a:t>gamybinių veiklų rėmimo koregavimas</a:t>
            </a:r>
          </a:p>
        </p:txBody>
      </p:sp>
      <p:sp>
        <p:nvSpPr>
          <p:cNvPr id="2" name="TextBox 1">
            <a:extLst>
              <a:ext uri="{FF2B5EF4-FFF2-40B4-BE49-F238E27FC236}">
                <a16:creationId xmlns:a16="http://schemas.microsoft.com/office/drawing/2014/main" id="{E8CEE357-53F7-EC8C-8275-70FE7631F63D}"/>
              </a:ext>
            </a:extLst>
          </p:cNvPr>
          <p:cNvSpPr txBox="1"/>
          <p:nvPr/>
        </p:nvSpPr>
        <p:spPr>
          <a:xfrm>
            <a:off x="954875" y="1588208"/>
            <a:ext cx="7019365" cy="3031599"/>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600" b="1" i="0" u="none" strike="noStrike" kern="1200" cap="none" spc="0" normalizeH="0" baseline="0" noProof="0" dirty="0">
                <a:ln>
                  <a:noFill/>
                </a:ln>
                <a:solidFill>
                  <a:srgbClr val="126A3A"/>
                </a:solidFill>
                <a:effectLst/>
                <a:uLnTx/>
                <a:uFillTx/>
                <a:latin typeface="Arial"/>
                <a:ea typeface="+mn-ea"/>
                <a:cs typeface="Arial"/>
              </a:rPr>
              <a:t>Sprendimo būdai (siūlymas)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9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1200" b="0" i="0" u="none" strike="noStrike" kern="1200" cap="none" spc="0" normalizeH="0" baseline="0" noProof="0" dirty="0">
              <a:ln>
                <a:noFill/>
              </a:ln>
              <a:solidFill>
                <a:srgbClr val="000000"/>
              </a:solidFill>
              <a:effectLst/>
              <a:uLnTx/>
              <a:uFillTx/>
              <a:latin typeface="Calibri"/>
              <a:ea typeface="Times New Roman" panose="02020603050405020304" pitchFamily="18" charset="0"/>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2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Nuo 2024 m. </a:t>
            </a:r>
            <a:r>
              <a:rPr kumimoji="0" lang="lt-LT" sz="1200" b="1"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Neariminės tausojamosios žemdirbystės technologijų </a:t>
            </a:r>
            <a:r>
              <a:rPr kumimoji="0" lang="lt-LT" sz="12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rPr>
              <a:t>veikloje taikyti 2 atskiras išmokas: vieną už tiesioginę sėją (įsipareigojimų laikotarpis 2 metai) ir kitą už skutimą (įsipareigojimo laikotarpis – 1 metai)</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12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5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200" b="0" i="0" u="none" strike="noStrike" kern="1200" cap="none" spc="0" normalizeH="0" baseline="0" noProof="0" dirty="0">
                <a:ln>
                  <a:noFill/>
                </a:ln>
                <a:solidFill>
                  <a:prstClr val="black"/>
                </a:solidFill>
                <a:effectLst/>
                <a:uLnTx/>
                <a:uFillTx/>
                <a:latin typeface="Calibri"/>
                <a:ea typeface="+mn-ea"/>
                <a:cs typeface="Times New Roman"/>
              </a:rPr>
              <a:t>Nuo 2024 m. </a:t>
            </a:r>
            <a:r>
              <a:rPr kumimoji="0" lang="lt-LT" sz="1200" b="1" i="0" u="none" strike="noStrike" kern="1200" cap="none" spc="0" normalizeH="0" baseline="0" noProof="0" dirty="0">
                <a:ln>
                  <a:noFill/>
                </a:ln>
                <a:solidFill>
                  <a:prstClr val="black"/>
                </a:solidFill>
                <a:effectLst/>
                <a:uLnTx/>
                <a:uFillTx/>
                <a:latin typeface="Calibri"/>
                <a:ea typeface="+mn-ea"/>
                <a:cs typeface="Times New Roman"/>
              </a:rPr>
              <a:t>Tarpinių pasėlių </a:t>
            </a:r>
            <a:r>
              <a:rPr kumimoji="0" lang="lt-LT" sz="1200" b="0" i="0" u="none" strike="noStrike" kern="1200" cap="none" spc="0" normalizeH="0" baseline="0" noProof="0" dirty="0">
                <a:ln>
                  <a:noFill/>
                </a:ln>
                <a:solidFill>
                  <a:prstClr val="black"/>
                </a:solidFill>
                <a:effectLst/>
                <a:uLnTx/>
                <a:uFillTx/>
                <a:latin typeface="Calibri"/>
                <a:ea typeface="+mn-ea"/>
                <a:cs typeface="Times New Roman"/>
              </a:rPr>
              <a:t>veikloje taip pat nustatyti du išmokos dydžius. </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200" b="0" i="0" u="none" strike="noStrike" kern="1200" cap="none" spc="0" normalizeH="0" baseline="0" noProof="0" dirty="0">
                <a:ln>
                  <a:noFill/>
                </a:ln>
                <a:solidFill>
                  <a:prstClr val="black"/>
                </a:solidFill>
                <a:effectLst/>
                <a:uLnTx/>
                <a:uFillTx/>
                <a:latin typeface="Calibri"/>
                <a:ea typeface="+mn-ea"/>
                <a:cs typeface="Times New Roman"/>
              </a:rPr>
              <a:t>Įsėlis, </a:t>
            </a:r>
            <a:r>
              <a:rPr kumimoji="0" lang="lt-LT" sz="1200" b="0" i="0" u="none" strike="noStrike" kern="1200" cap="none" spc="0" normalizeH="0" baseline="0" noProof="0" dirty="0" err="1">
                <a:ln>
                  <a:noFill/>
                </a:ln>
                <a:solidFill>
                  <a:prstClr val="black"/>
                </a:solidFill>
                <a:effectLst/>
                <a:uLnTx/>
                <a:uFillTx/>
                <a:latin typeface="Calibri"/>
                <a:ea typeface="+mn-ea"/>
                <a:cs typeface="Times New Roman"/>
              </a:rPr>
              <a:t>posėlis</a:t>
            </a:r>
            <a:r>
              <a:rPr kumimoji="0" lang="lt-LT" sz="1200" b="0" i="0" u="none" strike="noStrike" kern="1200" cap="none" spc="0" normalizeH="0" baseline="0" noProof="0" dirty="0">
                <a:ln>
                  <a:noFill/>
                </a:ln>
                <a:solidFill>
                  <a:prstClr val="black"/>
                </a:solidFill>
                <a:effectLst/>
                <a:uLnTx/>
                <a:uFillTx/>
                <a:latin typeface="Calibri"/>
                <a:ea typeface="+mn-ea"/>
                <a:cs typeface="Times New Roman"/>
              </a:rPr>
              <a:t> – vienas išmokos dydis ir tarpiniai pasėliai per žiemą – kitas. </a:t>
            </a:r>
            <a:endParaRPr kumimoji="0" lang="lt-LT" sz="1200" b="0" i="0" u="none" strike="noStrike" kern="1200" cap="none" spc="0" normalizeH="0" baseline="0" noProof="0" dirty="0">
              <a:ln>
                <a:noFill/>
              </a:ln>
              <a:solidFill>
                <a:prstClr val="black"/>
              </a:solidFill>
              <a:effectLst/>
              <a:uLnTx/>
              <a:uFillTx/>
              <a:latin typeface="Calibri"/>
              <a:ea typeface="Calibri"/>
              <a:cs typeface="Times New Roman"/>
            </a:endParaRP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200" b="0" i="0" u="none" strike="noStrike" kern="1200" cap="none" spc="0" normalizeH="0" baseline="0" noProof="0" dirty="0">
                <a:ln>
                  <a:noFill/>
                </a:ln>
                <a:solidFill>
                  <a:prstClr val="black"/>
                </a:solidFill>
                <a:effectLst/>
                <a:uLnTx/>
                <a:uFillTx/>
                <a:latin typeface="Calibri"/>
                <a:ea typeface="+mn-ea"/>
                <a:cs typeface="Times New Roman"/>
              </a:rPr>
              <a:t>Atitinkamai koreguojamas finansavimas nuo 2024 m.</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1200" b="0" i="0" u="none" strike="noStrike" kern="1200" cap="none" spc="0" normalizeH="0" baseline="0" noProof="0" dirty="0">
              <a:ln>
                <a:noFill/>
              </a:ln>
              <a:solidFill>
                <a:prstClr val="black"/>
              </a:solidFill>
              <a:effectLst/>
              <a:uLnTx/>
              <a:uFillTx/>
              <a:latin typeface="Calibri"/>
              <a:ea typeface="+mn-ea"/>
              <a:cs typeface="Times New Roman"/>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lt-LT" sz="500" b="0" i="0" u="none" strike="noStrike" kern="1200" cap="none" spc="0" normalizeH="0" baseline="0" noProof="0" dirty="0">
              <a:ln>
                <a:noFill/>
              </a:ln>
              <a:solidFill>
                <a:prstClr val="black"/>
              </a:solidFill>
              <a:effectLst/>
              <a:uLnTx/>
              <a:uFillTx/>
              <a:latin typeface="Calibri" panose="020F0502020204030204" pitchFamily="34" charset="0"/>
              <a:ea typeface="+mn-ea"/>
              <a:cs typeface="Times New Roman" panose="02020603050405020304" pitchFamily="18"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200" b="0" i="0" u="none" strike="noStrike" kern="1200" cap="none" spc="0" normalizeH="0" baseline="0" noProof="0" dirty="0">
                <a:ln>
                  <a:noFill/>
                </a:ln>
                <a:solidFill>
                  <a:prstClr val="black"/>
                </a:solidFill>
                <a:effectLst/>
                <a:uLnTx/>
                <a:uFillTx/>
                <a:latin typeface="Calibri"/>
                <a:ea typeface="+mn-ea"/>
                <a:cs typeface="Times New Roman"/>
              </a:rPr>
              <a:t>Koreguoti finansavimą </a:t>
            </a:r>
            <a:r>
              <a:rPr kumimoji="0" lang="lt-LT" sz="1200" b="1" i="0" u="none" strike="noStrike" kern="1200" cap="none" spc="0" normalizeH="0" baseline="0" noProof="0" dirty="0">
                <a:ln>
                  <a:noFill/>
                </a:ln>
                <a:solidFill>
                  <a:prstClr val="black"/>
                </a:solidFill>
                <a:effectLst/>
                <a:uLnTx/>
                <a:uFillTx/>
                <a:latin typeface="Calibri"/>
                <a:ea typeface="+mn-ea"/>
                <a:cs typeface="Times New Roman"/>
              </a:rPr>
              <a:t>Augalų kaitos</a:t>
            </a:r>
            <a:r>
              <a:rPr kumimoji="0" lang="lt-LT" sz="1200" b="0" i="0" u="none" strike="noStrike" kern="1200" cap="none" spc="0" normalizeH="0" baseline="0" noProof="0" dirty="0">
                <a:ln>
                  <a:noFill/>
                </a:ln>
                <a:solidFill>
                  <a:prstClr val="black"/>
                </a:solidFill>
                <a:effectLst/>
                <a:uLnTx/>
                <a:uFillTx/>
                <a:latin typeface="Calibri"/>
                <a:ea typeface="+mn-ea"/>
                <a:cs typeface="Times New Roman"/>
              </a:rPr>
              <a:t> veiklai, kad išmokų dydžiai ne taip žymiai svyruotų. O naujiems pareiškėjams ir naujiems plotams nuo 2025 m. tobulinti Augalų kaitos veiklos sąlygas:</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lt-LT" sz="1200" b="0" i="0" u="none" strike="noStrike" kern="1200" cap="none" spc="0" normalizeH="0" baseline="0" noProof="0" dirty="0">
                <a:ln>
                  <a:noFill/>
                </a:ln>
                <a:solidFill>
                  <a:prstClr val="black"/>
                </a:solidFill>
                <a:effectLst/>
                <a:uLnTx/>
                <a:uFillTx/>
                <a:latin typeface="Calibri"/>
                <a:ea typeface="Calibri"/>
                <a:cs typeface="Times New Roman"/>
              </a:rPr>
              <a:t>pagrindiniam nariui – ne daugiau kaip 50 proc. ir azotą kaupiantiems – ne mažiau kaip 10 proc. ploto.</a:t>
            </a:r>
            <a:endParaRPr kumimoji="0" lang="lt-LT" sz="1400" b="0" i="0" u="none" strike="noStrike" kern="1200" cap="none" spc="0" normalizeH="0" baseline="0" noProof="0" dirty="0">
              <a:ln>
                <a:noFill/>
              </a:ln>
              <a:solidFill>
                <a:srgbClr val="333333"/>
              </a:solidFill>
              <a:effectLst/>
              <a:uLnTx/>
              <a:uFillTx/>
              <a:latin typeface="Arial" panose="020B0604020202020204" pitchFamily="34" charset="0"/>
              <a:ea typeface="Calibri"/>
              <a:cs typeface="Arial" panose="020B0604020202020204" pitchFamily="34" charset="0"/>
            </a:endParaRP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47414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36933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1800" b="1" i="0" u="none" strike="noStrike" kern="1200" cap="none" spc="0" normalizeH="0" baseline="0" noProof="0">
                <a:ln>
                  <a:noFill/>
                </a:ln>
                <a:solidFill>
                  <a:srgbClr val="8EC543"/>
                </a:solidFill>
                <a:effectLst/>
                <a:uLnTx/>
                <a:uFillTx/>
                <a:latin typeface="Arial" panose="020B0604020202020204" pitchFamily="34" charset="0"/>
                <a:ea typeface="+mn-ea"/>
                <a:cs typeface="Arial" panose="020B0604020202020204" pitchFamily="34" charset="0"/>
              </a:rPr>
              <a:t>Kompleksinės ekologinės sistemos gamybinių veiklų rėmimo koregavimas</a:t>
            </a:r>
          </a:p>
        </p:txBody>
      </p:sp>
      <p:sp>
        <p:nvSpPr>
          <p:cNvPr id="3" name="TextBox 2">
            <a:extLst>
              <a:ext uri="{FF2B5EF4-FFF2-40B4-BE49-F238E27FC236}">
                <a16:creationId xmlns:a16="http://schemas.microsoft.com/office/drawing/2014/main" id="{3AB58D3F-8172-661B-1A97-9A27CB8A0FE8}"/>
              </a:ext>
            </a:extLst>
          </p:cNvPr>
          <p:cNvSpPr txBox="1"/>
          <p:nvPr/>
        </p:nvSpPr>
        <p:spPr>
          <a:xfrm>
            <a:off x="3313706" y="1404286"/>
            <a:ext cx="2605242" cy="2254463"/>
          </a:xfrm>
          <a:prstGeom prst="rect">
            <a:avLst/>
          </a:prstGeom>
          <a:ln>
            <a:solidFill>
              <a:srgbClr val="8EC543"/>
            </a:solidFill>
          </a:ln>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600" b="1" i="0" u="none" strike="noStrike" kern="1200" cap="none" spc="0" normalizeH="0" baseline="0" noProof="0">
                <a:ln>
                  <a:noFill/>
                </a:ln>
                <a:solidFill>
                  <a:srgbClr val="333333"/>
                </a:solidFill>
                <a:effectLst/>
                <a:uLnTx/>
                <a:uFillTx/>
                <a:latin typeface="Arial"/>
                <a:ea typeface="+mn-ea"/>
                <a:cs typeface="Arial"/>
              </a:rPr>
              <a:t>Tarpiniai pasėliai</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900" b="1" i="0" u="none" strike="noStrike" kern="1200" cap="none" spc="0" normalizeH="0" baseline="0" noProof="0">
              <a:ln>
                <a:noFill/>
              </a:ln>
              <a:solidFill>
                <a:srgbClr val="333333"/>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200" b="1" i="0" u="none" strike="noStrike" kern="1200" cap="none" spc="0" normalizeH="0" baseline="0" noProof="0">
                <a:ln>
                  <a:noFill/>
                </a:ln>
                <a:solidFill>
                  <a:srgbClr val="8EC543"/>
                </a:solidFill>
                <a:effectLst/>
                <a:uLnTx/>
                <a:uFillTx/>
                <a:latin typeface="Arial"/>
                <a:ea typeface="+mn-ea"/>
                <a:cs typeface="Arial"/>
              </a:rPr>
              <a:t>Finansavimas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600" b="1" i="0" u="none" strike="noStrike" kern="1200" cap="none" spc="0" normalizeH="0" baseline="0" noProof="0">
              <a:ln>
                <a:noFill/>
              </a:ln>
              <a:solidFill>
                <a:srgbClr val="333333"/>
              </a:solidFill>
              <a:effectLst/>
              <a:uLnTx/>
              <a:uFillTx/>
              <a:latin typeface="Arial" panose="020B0604020202020204" pitchFamily="34" charset="0"/>
              <a:ea typeface="+mn-ea"/>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050" b="0" i="0" u="none" strike="noStrike" kern="1200" cap="none" spc="0" normalizeH="0" baseline="0" noProof="0">
                <a:ln>
                  <a:noFill/>
                </a:ln>
                <a:solidFill>
                  <a:prstClr val="black"/>
                </a:solidFill>
                <a:effectLst/>
                <a:uLnTx/>
                <a:uFillTx/>
                <a:latin typeface="Arial"/>
                <a:ea typeface="+mn-ea"/>
                <a:cs typeface="Arial"/>
              </a:rPr>
              <a:t>134,2 </a:t>
            </a:r>
            <a:r>
              <a:rPr kumimoji="0" lang="lt-LT" sz="1050" b="0" i="0" u="none" strike="noStrike" kern="1200" cap="none" spc="0" normalizeH="0" baseline="0" noProof="0" dirty="0">
                <a:ln>
                  <a:noFill/>
                </a:ln>
                <a:solidFill>
                  <a:prstClr val="black"/>
                </a:solidFill>
                <a:effectLst/>
                <a:uLnTx/>
                <a:uFillTx/>
                <a:latin typeface="Arial"/>
                <a:ea typeface="+mn-ea"/>
                <a:cs typeface="Arial"/>
              </a:rPr>
              <a:t>mln. Eur </a:t>
            </a:r>
            <a:r>
              <a:rPr kumimoji="0" lang="en-US" sz="1050" b="0" i="0" u="none" strike="noStrike" kern="1200" cap="none" spc="0" normalizeH="0" baseline="0" noProof="0">
                <a:ln>
                  <a:noFill/>
                </a:ln>
                <a:solidFill>
                  <a:prstClr val="black"/>
                </a:solidFill>
                <a:effectLst/>
                <a:uLnTx/>
                <a:uFillTx/>
                <a:latin typeface="Arial"/>
                <a:ea typeface="+mn-ea"/>
                <a:cs typeface="Arial"/>
              </a:rPr>
              <a:t>per 2024-2027 m. </a:t>
            </a:r>
            <a:r>
              <a:rPr kumimoji="0" lang="lt-LT" sz="1050" b="0" i="0" u="none" strike="noStrike" kern="1200" cap="none" spc="0" normalizeH="0" baseline="0" noProof="0">
                <a:ln>
                  <a:noFill/>
                </a:ln>
                <a:solidFill>
                  <a:prstClr val="black"/>
                </a:solidFill>
                <a:effectLst/>
                <a:uLnTx/>
                <a:uFillTx/>
                <a:latin typeface="Arial"/>
                <a:ea typeface="+mn-ea"/>
                <a:cs typeface="Arial"/>
              </a:rPr>
              <a:t>laikotarpį</a:t>
            </a:r>
            <a:endParaRPr kumimoji="0" lang="en-US" sz="1050" b="0" i="0" u="none" strike="noStrike" kern="1200" cap="none" spc="0" normalizeH="0" baseline="0" noProof="0">
              <a:ln>
                <a:noFill/>
              </a:ln>
              <a:solidFill>
                <a:prstClr val="black"/>
              </a:solidFill>
              <a:effectLst/>
              <a:uLnTx/>
              <a:uFillTx/>
              <a:latin typeface="Arial"/>
              <a:ea typeface="+mn-ea"/>
              <a:cs typeface="Arial"/>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lt-LT" sz="1050" b="0" i="0" u="none" strike="noStrike" kern="1200" cap="none" spc="0" normalizeH="0" baseline="0" noProof="0">
              <a:ln>
                <a:noFill/>
              </a:ln>
              <a:solidFill>
                <a:srgbClr val="333333"/>
              </a:solidFill>
              <a:effectLst/>
              <a:uLnTx/>
              <a:uFillTx/>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200" b="1" i="0" u="none" strike="noStrike" kern="1200" cap="none" spc="0" normalizeH="0" baseline="0" noProof="0">
                <a:ln>
                  <a:noFill/>
                </a:ln>
                <a:solidFill>
                  <a:srgbClr val="8EC543"/>
                </a:solidFill>
                <a:effectLst/>
                <a:uLnTx/>
                <a:uFillTx/>
                <a:latin typeface="Arial"/>
                <a:ea typeface="+mn-ea"/>
                <a:cs typeface="Arial"/>
              </a:rPr>
              <a:t>Du išmokos dydžiai</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600" b="1" i="0" u="none" strike="noStrike" kern="1200" cap="none" spc="0" normalizeH="0" baseline="0" noProof="0">
              <a:ln>
                <a:noFill/>
              </a:ln>
              <a:solidFill>
                <a:srgbClr val="9BBB59"/>
              </a:solidFill>
              <a:effectLst/>
              <a:uLnTx/>
              <a:uFillTx/>
              <a:latin typeface="Arial"/>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050" b="0" i="0" u="none" strike="noStrike" kern="1200" cap="none" spc="0" normalizeH="0" baseline="0" noProof="0">
                <a:ln>
                  <a:noFill/>
                </a:ln>
                <a:solidFill>
                  <a:prstClr val="black"/>
                </a:solidFill>
                <a:effectLst/>
                <a:uLnTx/>
                <a:uFillTx/>
                <a:latin typeface="Arial"/>
                <a:ea typeface="+mn-ea"/>
                <a:cs typeface="Arial"/>
              </a:rPr>
              <a:t>už tarpinius pasėlius per žiemą – 139 Eur/ha</a:t>
            </a:r>
            <a:endParaRPr kumimoji="0" lang="en-US" sz="1050" b="0" i="0" u="none" strike="noStrike" kern="1200" cap="none" spc="0" normalizeH="0" baseline="0" noProof="0">
              <a:ln>
                <a:noFill/>
              </a:ln>
              <a:solidFill>
                <a:prstClr val="black"/>
              </a:solidFill>
              <a:effectLst/>
              <a:uLnTx/>
              <a:uFillTx/>
              <a:latin typeface="Arial"/>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050" b="0" i="0" u="none" strike="noStrike" kern="1200" cap="none" spc="0" normalizeH="0" baseline="0" noProof="0">
              <a:ln>
                <a:noFill/>
              </a:ln>
              <a:solidFill>
                <a:prstClr val="black"/>
              </a:solidFill>
              <a:effectLst/>
              <a:uLnTx/>
              <a:uFillTx/>
              <a:latin typeface="Arial"/>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lt-LT" sz="600" b="0" i="0" u="none" strike="noStrike" kern="1200" cap="none" spc="0" normalizeH="0" baseline="0" noProof="0">
              <a:ln>
                <a:noFill/>
              </a:ln>
              <a:solidFill>
                <a:prstClr val="black"/>
              </a:solidFill>
              <a:effectLst/>
              <a:uLnTx/>
              <a:uFillTx/>
              <a:latin typeface="Arial"/>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050" b="0" i="0" u="none" strike="noStrike" kern="1200" cap="none" spc="0" normalizeH="0" baseline="0" noProof="0">
                <a:ln>
                  <a:noFill/>
                </a:ln>
                <a:solidFill>
                  <a:prstClr val="black"/>
                </a:solidFill>
                <a:effectLst/>
                <a:uLnTx/>
                <a:uFillTx/>
                <a:latin typeface="Arial"/>
                <a:ea typeface="+mn-ea"/>
                <a:cs typeface="Arial"/>
              </a:rPr>
              <a:t>už įsėlį ar </a:t>
            </a:r>
            <a:r>
              <a:rPr kumimoji="0" lang="lt-LT" sz="1050" b="0" i="0" u="none" strike="noStrike" kern="1200" cap="none" spc="0" normalizeH="0" baseline="0" noProof="0" err="1">
                <a:ln>
                  <a:noFill/>
                </a:ln>
                <a:solidFill>
                  <a:prstClr val="black"/>
                </a:solidFill>
                <a:effectLst/>
                <a:uLnTx/>
                <a:uFillTx/>
                <a:latin typeface="Arial"/>
                <a:ea typeface="+mn-ea"/>
                <a:cs typeface="Arial"/>
              </a:rPr>
              <a:t>posėlį</a:t>
            </a:r>
            <a:r>
              <a:rPr kumimoji="0" lang="lt-LT" sz="1050" b="0" i="0" u="none" strike="noStrike" kern="1200" cap="none" spc="0" normalizeH="0" baseline="0" noProof="0">
                <a:ln>
                  <a:noFill/>
                </a:ln>
                <a:solidFill>
                  <a:prstClr val="black"/>
                </a:solidFill>
                <a:effectLst/>
                <a:uLnTx/>
                <a:uFillTx/>
                <a:latin typeface="Arial"/>
                <a:ea typeface="+mn-ea"/>
                <a:cs typeface="Arial"/>
              </a:rPr>
              <a:t> – 50 Eur/ha</a:t>
            </a: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7A6B36B9-10D3-9CE6-A618-2549C1E01FA7}"/>
              </a:ext>
            </a:extLst>
          </p:cNvPr>
          <p:cNvSpPr txBox="1"/>
          <p:nvPr/>
        </p:nvSpPr>
        <p:spPr>
          <a:xfrm>
            <a:off x="414871" y="1404286"/>
            <a:ext cx="2605243" cy="2246769"/>
          </a:xfrm>
          <a:prstGeom prst="rect">
            <a:avLst/>
          </a:prstGeom>
          <a:ln>
            <a:solidFill>
              <a:srgbClr val="8EC543"/>
            </a:solidFill>
          </a:ln>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600" b="1" i="0" u="none" strike="noStrike" kern="1200" cap="none" spc="0" normalizeH="0" baseline="0" noProof="0" dirty="0">
                <a:ln>
                  <a:noFill/>
                </a:ln>
                <a:solidFill>
                  <a:srgbClr val="333333"/>
                </a:solidFill>
                <a:effectLst/>
                <a:uLnTx/>
                <a:uFillTx/>
                <a:latin typeface="Arial"/>
                <a:ea typeface="+mn-ea"/>
                <a:cs typeface="Arial"/>
              </a:rPr>
              <a:t>Augalų kaita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lt-LT" sz="900" b="1" i="0" u="none" strike="noStrike" kern="1200" cap="none" spc="0" normalizeH="0" baseline="0" noProof="0" dirty="0">
              <a:ln>
                <a:noFill/>
              </a:ln>
              <a:solidFill>
                <a:srgbClr val="9BBB59"/>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200" b="1" i="0" u="none" strike="noStrike" kern="1200" cap="none" spc="0" normalizeH="0" baseline="0" noProof="0" dirty="0">
                <a:ln>
                  <a:noFill/>
                </a:ln>
                <a:solidFill>
                  <a:srgbClr val="8EC543"/>
                </a:solidFill>
                <a:effectLst/>
                <a:uLnTx/>
                <a:uFillTx/>
                <a:latin typeface="Arial"/>
                <a:ea typeface="+mn-ea"/>
                <a:cs typeface="Arial"/>
              </a:rPr>
              <a:t>Finansavimas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lt-LT" sz="1200" b="1" i="0" u="none" strike="noStrike" kern="1200" cap="none" spc="0" normalizeH="0" baseline="0" noProof="0" dirty="0">
              <a:ln>
                <a:noFill/>
              </a:ln>
              <a:solidFill>
                <a:srgbClr val="8EC543"/>
              </a:solidFill>
              <a:effectLst/>
              <a:uLnTx/>
              <a:uFillTx/>
              <a:latin typeface="Arial" panose="020B0604020202020204" pitchFamily="34" charset="0"/>
              <a:ea typeface="+mn-ea"/>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050" b="0" i="0" u="none" strike="noStrike" kern="1200" cap="none" spc="0" normalizeH="0" baseline="0" noProof="0" dirty="0">
                <a:ln>
                  <a:noFill/>
                </a:ln>
                <a:solidFill>
                  <a:prstClr val="black"/>
                </a:solidFill>
                <a:effectLst/>
                <a:uLnTx/>
                <a:uFillTx/>
                <a:latin typeface="Arial"/>
                <a:ea typeface="+mn-ea"/>
                <a:cs typeface="Arial"/>
              </a:rPr>
              <a:t>125,5 mln. Eur per 2024-2027 m. laikotarpį</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050" b="0" i="0" u="none" strike="noStrike" kern="1200" cap="none" spc="0" normalizeH="0" baseline="0" noProof="0" dirty="0">
                <a:ln>
                  <a:noFill/>
                </a:ln>
                <a:solidFill>
                  <a:prstClr val="black"/>
                </a:solidFill>
                <a:effectLst/>
                <a:uLnTx/>
                <a:uFillTx/>
                <a:latin typeface="Arial"/>
                <a:ea typeface="+mn-ea"/>
                <a:cs typeface="Arial"/>
              </a:rPr>
              <a:t>Apie 57 Eur/ha</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600" b="0" i="0" u="none" strike="noStrike" kern="1200" cap="none" spc="0" normalizeH="0" baseline="0" noProof="0" dirty="0">
              <a:ln>
                <a:noFill/>
              </a:ln>
              <a:solidFill>
                <a:prstClr val="black"/>
              </a:solidFill>
              <a:effectLst/>
              <a:uLnTx/>
              <a:uFillTx/>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200" b="1" i="0" u="none" strike="noStrike" kern="1200" cap="none" spc="0" normalizeH="0" baseline="0" noProof="0" dirty="0">
                <a:ln>
                  <a:noFill/>
                </a:ln>
                <a:solidFill>
                  <a:srgbClr val="8EC543"/>
                </a:solidFill>
                <a:effectLst/>
                <a:uLnTx/>
                <a:uFillTx/>
                <a:latin typeface="Arial"/>
                <a:ea typeface="+mn-ea"/>
                <a:cs typeface="Arial"/>
              </a:rPr>
              <a:t>Plotas</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lt-LT" sz="1050" b="0" i="0" u="none" strike="noStrike" kern="1200" cap="none" spc="0" normalizeH="0" baseline="0" noProof="0" dirty="0">
              <a:ln>
                <a:noFill/>
              </a:ln>
              <a:solidFill>
                <a:prstClr val="black"/>
              </a:solidFill>
              <a:effectLst/>
              <a:uLnTx/>
              <a:uFillTx/>
              <a:latin typeface="Arial"/>
              <a:ea typeface="+mn-ea"/>
              <a:cs typeface="Arial"/>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050" b="0" i="0" u="none" strike="noStrike" kern="1200" cap="none" spc="0" normalizeH="0" baseline="0" noProof="0" dirty="0">
                <a:ln>
                  <a:noFill/>
                </a:ln>
                <a:solidFill>
                  <a:prstClr val="black"/>
                </a:solidFill>
                <a:effectLst/>
                <a:uLnTx/>
                <a:uFillTx/>
                <a:latin typeface="Arial"/>
                <a:ea typeface="+mn-ea"/>
                <a:cs typeface="Arial"/>
              </a:rPr>
              <a:t>Planuojami paremti plotai siektų 540 tūkst. ha</a:t>
            </a:r>
            <a:endParaRPr kumimoji="0" lang="lt-LT" sz="1050" b="0" i="0" u="none" strike="noStrike" kern="1200" cap="none" spc="0" normalizeH="0" baseline="0" noProof="0" dirty="0">
              <a:ln>
                <a:noFill/>
              </a:ln>
              <a:solidFill>
                <a:srgbClr val="333333"/>
              </a:solidFill>
              <a:effectLst/>
              <a:uLnTx/>
              <a:uFillTx/>
              <a:latin typeface="Arial"/>
              <a:ea typeface="+mn-ea"/>
              <a:cs typeface="Arial"/>
            </a:endParaRPr>
          </a:p>
        </p:txBody>
      </p:sp>
      <p:sp>
        <p:nvSpPr>
          <p:cNvPr id="7" name="TextBox 6">
            <a:extLst>
              <a:ext uri="{FF2B5EF4-FFF2-40B4-BE49-F238E27FC236}">
                <a16:creationId xmlns:a16="http://schemas.microsoft.com/office/drawing/2014/main" id="{70CC6B86-A2D0-9450-46C8-CDA50C327252}"/>
              </a:ext>
            </a:extLst>
          </p:cNvPr>
          <p:cNvSpPr txBox="1"/>
          <p:nvPr/>
        </p:nvSpPr>
        <p:spPr>
          <a:xfrm>
            <a:off x="6212540" y="1407837"/>
            <a:ext cx="2605242" cy="2254463"/>
          </a:xfrm>
          <a:prstGeom prst="rect">
            <a:avLst/>
          </a:prstGeom>
          <a:ln>
            <a:solidFill>
              <a:srgbClr val="8EC543"/>
            </a:solidFill>
          </a:ln>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600" b="1" i="0" u="none" strike="noStrike" kern="1200" cap="none" spc="0" normalizeH="0" baseline="0" noProof="0">
                <a:ln>
                  <a:noFill/>
                </a:ln>
                <a:solidFill>
                  <a:srgbClr val="333333"/>
                </a:solidFill>
                <a:effectLst/>
                <a:uLnTx/>
                <a:uFillTx/>
                <a:latin typeface="Arial"/>
                <a:ea typeface="+mn-ea"/>
                <a:cs typeface="Arial"/>
              </a:rPr>
              <a:t>Neariminė žemdirbystė</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900" b="1" i="0" u="none" strike="noStrike" kern="1200" cap="none" spc="0" normalizeH="0" baseline="0" noProof="0">
              <a:ln>
                <a:noFill/>
              </a:ln>
              <a:solidFill>
                <a:srgbClr val="333333"/>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200" b="1" i="0" u="none" strike="noStrike" kern="1200" cap="none" spc="0" normalizeH="0" baseline="0" noProof="0">
                <a:ln>
                  <a:noFill/>
                </a:ln>
                <a:solidFill>
                  <a:srgbClr val="8EC543"/>
                </a:solidFill>
                <a:effectLst/>
                <a:uLnTx/>
                <a:uFillTx/>
                <a:latin typeface="Arial"/>
                <a:ea typeface="+mn-ea"/>
                <a:cs typeface="Arial"/>
              </a:rPr>
              <a:t>Du išmokos dydžiai</a:t>
            </a:r>
            <a:endParaRPr kumimoji="0" lang="en-US" sz="1200" b="1" i="0" u="none" strike="noStrike" kern="1200" cap="none" spc="0" normalizeH="0" baseline="0" noProof="0">
              <a:ln>
                <a:noFill/>
              </a:ln>
              <a:solidFill>
                <a:srgbClr val="8EC543"/>
              </a:solidFill>
              <a:effectLst/>
              <a:uLnTx/>
              <a:uFillTx/>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200" b="1" i="0" u="none" strike="noStrike" kern="1200" cap="none" spc="0" normalizeH="0" baseline="0" noProof="0">
              <a:ln>
                <a:noFill/>
              </a:ln>
              <a:solidFill>
                <a:srgbClr val="8EC543"/>
              </a:solidFill>
              <a:effectLst/>
              <a:uLnTx/>
              <a:uFillTx/>
              <a:latin typeface="Arial"/>
              <a:ea typeface="+mn-ea"/>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600" b="1" i="0" u="none" strike="noStrike" kern="1200" cap="none" spc="0" normalizeH="0" baseline="0" noProof="0">
              <a:ln>
                <a:noFill/>
              </a:ln>
              <a:solidFill>
                <a:srgbClr val="9BBB59"/>
              </a:solidFill>
              <a:effectLst/>
              <a:uLnTx/>
              <a:uFillTx/>
              <a:latin typeface="Arial"/>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050" b="0" i="0" u="none" strike="noStrike" kern="1200" cap="none" spc="0" normalizeH="0" baseline="0" noProof="0">
                <a:ln>
                  <a:noFill/>
                </a:ln>
                <a:solidFill>
                  <a:prstClr val="black"/>
                </a:solidFill>
                <a:effectLst/>
                <a:uLnTx/>
                <a:uFillTx/>
                <a:latin typeface="Arial"/>
                <a:ea typeface="+mn-ea"/>
                <a:cs typeface="Arial"/>
              </a:rPr>
              <a:t>už tiesioginę sėją – 66 Eur/ha</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lt-LT" sz="1050" b="0" i="0" u="none" strike="noStrike" kern="1200" cap="none" spc="0" normalizeH="0" baseline="0" noProof="0">
              <a:ln>
                <a:noFill/>
              </a:ln>
              <a:solidFill>
                <a:prstClr val="black"/>
              </a:solidFill>
              <a:effectLst/>
              <a:uLnTx/>
              <a:uFillTx/>
              <a:latin typeface="Arial"/>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lt-LT" sz="600" b="0" i="0" u="none" strike="noStrike" kern="1200" cap="none" spc="0" normalizeH="0" baseline="0" noProof="0">
              <a:ln>
                <a:noFill/>
              </a:ln>
              <a:solidFill>
                <a:prstClr val="black"/>
              </a:solidFill>
              <a:effectLst/>
              <a:uLnTx/>
              <a:uFillTx/>
              <a:latin typeface="Arial"/>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lt-LT" sz="600" b="0" i="0" u="none" strike="noStrike" kern="1200" cap="none" spc="0" normalizeH="0" baseline="0" noProof="0">
              <a:ln>
                <a:noFill/>
              </a:ln>
              <a:solidFill>
                <a:prstClr val="black"/>
              </a:solidFill>
              <a:effectLst/>
              <a:uLnTx/>
              <a:uFillTx/>
              <a:latin typeface="Arial"/>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050" b="0" i="0" u="none" strike="noStrike" kern="1200" cap="none" spc="0" normalizeH="0" baseline="0" noProof="0">
                <a:ln>
                  <a:noFill/>
                </a:ln>
                <a:solidFill>
                  <a:prstClr val="black"/>
                </a:solidFill>
                <a:effectLst/>
                <a:uLnTx/>
                <a:uFillTx/>
                <a:latin typeface="Arial"/>
                <a:ea typeface="+mn-ea"/>
                <a:cs typeface="Arial"/>
              </a:rPr>
              <a:t>už skutimą – 20 Eur/ha</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Arial"/>
              <a:ea typeface="+mn-ea"/>
              <a:cs typeface="Arial"/>
            </a:endParaRP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333333"/>
              </a:solidFill>
              <a:effectLst/>
              <a:uLnTx/>
              <a:uFillTx/>
              <a:latin typeface="Arial"/>
              <a:ea typeface="+mn-ea"/>
              <a:cs typeface="Arial"/>
            </a:endParaRP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333333"/>
              </a:solidFill>
              <a:effectLst/>
              <a:uLnTx/>
              <a:uFillTx/>
              <a:latin typeface="Arial"/>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lt-LT" sz="1050" b="0" i="0" u="none" strike="noStrike" kern="1200" cap="none" spc="0" normalizeH="0" baseline="0" noProof="0">
              <a:ln>
                <a:noFill/>
              </a:ln>
              <a:solidFill>
                <a:srgbClr val="333333"/>
              </a:solidFill>
              <a:effectLst/>
              <a:uLnTx/>
              <a:uFillTx/>
              <a:latin typeface="Arial"/>
              <a:ea typeface="+mn-ea"/>
              <a:cs typeface="Arial"/>
            </a:endParaRPr>
          </a:p>
        </p:txBody>
      </p:sp>
    </p:spTree>
    <p:extLst>
      <p:ext uri="{BB962C8B-B14F-4D97-AF65-F5344CB8AC3E}">
        <p14:creationId xmlns:p14="http://schemas.microsoft.com/office/powerpoint/2010/main" val="2094794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647622" cy="369332"/>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1800" b="1" i="0" u="none" strike="noStrike" kern="1200" cap="none" spc="0" normalizeH="0" baseline="0" noProof="0">
                <a:ln>
                  <a:noFill/>
                </a:ln>
                <a:solidFill>
                  <a:srgbClr val="8EC543"/>
                </a:solidFill>
                <a:effectLst/>
                <a:uLnTx/>
                <a:uFillTx/>
                <a:latin typeface="Arial"/>
                <a:ea typeface="+mn-ea"/>
                <a:cs typeface="Arial"/>
              </a:rPr>
              <a:t>Socialinės paramos sąlygos (nuo 2025 m.) </a:t>
            </a:r>
          </a:p>
        </p:txBody>
      </p:sp>
      <p:sp>
        <p:nvSpPr>
          <p:cNvPr id="3" name="TextBox 2">
            <a:extLst>
              <a:ext uri="{FF2B5EF4-FFF2-40B4-BE49-F238E27FC236}">
                <a16:creationId xmlns:a16="http://schemas.microsoft.com/office/drawing/2014/main" id="{3AB58D3F-8172-661B-1A97-9A27CB8A0FE8}"/>
              </a:ext>
            </a:extLst>
          </p:cNvPr>
          <p:cNvSpPr txBox="1"/>
          <p:nvPr/>
        </p:nvSpPr>
        <p:spPr>
          <a:xfrm>
            <a:off x="968440" y="1518480"/>
            <a:ext cx="7481166" cy="249299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000" b="1" i="0" u="none" strike="noStrike" kern="1200" cap="none" spc="0" normalizeH="0" baseline="0" noProof="0" dirty="0">
                <a:ln>
                  <a:noFill/>
                </a:ln>
                <a:solidFill>
                  <a:srgbClr val="333333"/>
                </a:solidFill>
                <a:effectLst/>
                <a:uLnTx/>
                <a:uFillTx/>
                <a:latin typeface="Arial"/>
                <a:ea typeface="+mn-ea"/>
                <a:cs typeface="Arial"/>
              </a:rPr>
              <a:t> </a:t>
            </a:r>
            <a:r>
              <a:rPr kumimoji="0" lang="lt-LT" sz="1200" b="0" i="0" u="none" strike="noStrike" kern="1200" cap="none" spc="0" normalizeH="0" baseline="0" noProof="0" dirty="0">
                <a:ln>
                  <a:noFill/>
                </a:ln>
                <a:solidFill>
                  <a:srgbClr val="333333"/>
                </a:solidFill>
                <a:effectLst/>
                <a:uLnTx/>
                <a:uFillTx/>
                <a:latin typeface="Calibri"/>
                <a:ea typeface="+mn-ea"/>
                <a:cs typeface="Arial"/>
              </a:rPr>
              <a:t>Strateginių planų reglamento 14 str. nustato: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200" b="0" i="0" u="none" strike="noStrike" kern="1200" cap="none" spc="0" normalizeH="0" baseline="0" noProof="0" dirty="0">
                <a:ln>
                  <a:noFill/>
                </a:ln>
                <a:solidFill>
                  <a:srgbClr val="333333"/>
                </a:solidFill>
                <a:effectLst/>
                <a:uLnTx/>
                <a:uFillTx/>
                <a:latin typeface="Calibri"/>
                <a:ea typeface="+mn-ea"/>
                <a:cs typeface="Arial"/>
              </a:rPr>
              <a:t>„Valstybės narės į savo BŽŪP strateginius planus įtraukia nuostatą, kad ne vėliau kaip </a:t>
            </a:r>
            <a:r>
              <a:rPr kumimoji="0" lang="lt-LT" sz="1200" b="1" i="0" u="none" strike="noStrike" kern="1200" cap="none" spc="0" normalizeH="0" baseline="0" noProof="0" dirty="0">
                <a:ln>
                  <a:noFill/>
                </a:ln>
                <a:solidFill>
                  <a:srgbClr val="333333"/>
                </a:solidFill>
                <a:effectLst/>
                <a:uLnTx/>
                <a:uFillTx/>
                <a:latin typeface="Calibri"/>
                <a:ea typeface="+mn-ea"/>
                <a:cs typeface="Arial"/>
              </a:rPr>
              <a:t>nuo 2025 m. </a:t>
            </a:r>
            <a:r>
              <a:rPr kumimoji="0" lang="lt-LT" sz="1200" b="0" i="0" u="none" strike="noStrike" kern="1200" cap="none" spc="0" normalizeH="0" baseline="0" noProof="0" dirty="0">
                <a:ln>
                  <a:noFill/>
                </a:ln>
                <a:solidFill>
                  <a:srgbClr val="333333"/>
                </a:solidFill>
                <a:effectLst/>
                <a:uLnTx/>
                <a:uFillTx/>
                <a:latin typeface="Calibri"/>
                <a:ea typeface="+mn-ea"/>
                <a:cs typeface="Arial"/>
              </a:rPr>
              <a:t>sausio 1 d. ūkininkams ir kitiems paramos gavėjams, gaunantiems tiesiogines išmokas arba metines išmokas pagal 70, 71 ir 72 straipsnius, turi būti skiriama </a:t>
            </a:r>
            <a:r>
              <a:rPr kumimoji="0" lang="lt-LT" sz="1200" b="1" i="0" u="none" strike="noStrike" kern="1200" cap="none" spc="0" normalizeH="0" baseline="0" noProof="0" dirty="0">
                <a:ln>
                  <a:noFill/>
                </a:ln>
                <a:solidFill>
                  <a:srgbClr val="333333"/>
                </a:solidFill>
                <a:effectLst/>
                <a:uLnTx/>
                <a:uFillTx/>
                <a:latin typeface="Calibri"/>
                <a:ea typeface="+mn-ea"/>
                <a:cs typeface="Arial"/>
              </a:rPr>
              <a:t>administracinė nuobauda, jei jie nesilaiko reikalavimų, susijusių su taikytinomis darbo ir įdarbinimo sąlygomis arba darbdavių pareigomis</a:t>
            </a:r>
            <a:r>
              <a:rPr kumimoji="0" lang="lt-LT" sz="1200" b="0" i="0" u="none" strike="noStrike" kern="1200" cap="none" spc="0" normalizeH="0" baseline="0" noProof="0" dirty="0">
                <a:ln>
                  <a:noFill/>
                </a:ln>
                <a:solidFill>
                  <a:srgbClr val="333333"/>
                </a:solidFill>
                <a:effectLst/>
                <a:uLnTx/>
                <a:uFillTx/>
                <a:latin typeface="Calibri"/>
                <a:ea typeface="+mn-ea"/>
                <a:cs typeface="Arial"/>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200" b="0" i="0" u="none" strike="noStrike" kern="1200" cap="none" spc="0" normalizeH="0" baseline="0" noProof="0" dirty="0">
              <a:ln>
                <a:noFill/>
              </a:ln>
              <a:solidFill>
                <a:srgbClr val="333333"/>
              </a:solidFill>
              <a:effectLst/>
              <a:uLnTx/>
              <a:uFillTx/>
              <a:latin typeface="Calibri"/>
              <a:ea typeface="+mn-ea"/>
              <a:cs typeface="Arial"/>
            </a:endParaRP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200" b="0" i="0" u="none" strike="noStrike" kern="1200" cap="none" spc="0" normalizeH="0" baseline="0" noProof="0" dirty="0">
                <a:ln>
                  <a:noFill/>
                </a:ln>
                <a:solidFill>
                  <a:srgbClr val="333333"/>
                </a:solidFill>
                <a:effectLst/>
                <a:uLnTx/>
                <a:uFillTx/>
                <a:latin typeface="Calibri"/>
                <a:ea typeface="+mn-ea"/>
                <a:cs typeface="Arial"/>
              </a:rPr>
              <a:t>Sankcijos bus taikomos už </a:t>
            </a:r>
            <a:r>
              <a:rPr kumimoji="0" lang="lt-LT" sz="1200" b="1" i="0" u="none" strike="noStrike" kern="1200" cap="none" spc="0" normalizeH="0" baseline="0" noProof="0" dirty="0">
                <a:ln>
                  <a:noFill/>
                </a:ln>
                <a:solidFill>
                  <a:srgbClr val="333333"/>
                </a:solidFill>
                <a:effectLst/>
                <a:uLnTx/>
                <a:uFillTx/>
                <a:latin typeface="Calibri"/>
                <a:ea typeface="+mn-ea"/>
                <a:cs typeface="Arial"/>
              </a:rPr>
              <a:t>nelegalų darbą, darbo užmokesčio skaičiavimo ir mokėjimo tvarkos, darbo laiko apskaičiavimo, komercinės ir ūkinės veiklos pažeidimus, susijusius su neįvertintomis rizikomis </a:t>
            </a:r>
            <a:r>
              <a:rPr kumimoji="0" lang="lt-LT" sz="1200" b="0" i="0" u="none" strike="noStrike" kern="1200" cap="none" spc="0" normalizeH="0" baseline="0" noProof="0" dirty="0">
                <a:ln>
                  <a:noFill/>
                </a:ln>
                <a:solidFill>
                  <a:srgbClr val="333333"/>
                </a:solidFill>
                <a:effectLst/>
                <a:uLnTx/>
                <a:uFillTx/>
                <a:latin typeface="Calibri"/>
                <a:ea typeface="+mn-ea"/>
                <a:cs typeface="Arial"/>
              </a:rPr>
              <a:t>darbuotojų saugai ir sveikatai.</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200" b="0" i="0" u="none" strike="noStrike" kern="1200" cap="none" spc="0" normalizeH="0" baseline="0" noProof="0" dirty="0">
                <a:ln>
                  <a:noFill/>
                </a:ln>
                <a:solidFill>
                  <a:srgbClr val="333333"/>
                </a:solidFill>
                <a:effectLst/>
                <a:uLnTx/>
                <a:uFillTx/>
                <a:latin typeface="Calibri"/>
                <a:ea typeface="+mn-ea"/>
                <a:cs typeface="Arial"/>
              </a:rPr>
              <a:t>Sankcijos bus taikomos vadovaujantis </a:t>
            </a:r>
            <a:r>
              <a:rPr kumimoji="0" lang="lt-LT" sz="1200" b="1" i="0" u="none" strike="noStrike" kern="1200" cap="none" spc="0" normalizeH="0" baseline="0" noProof="0" dirty="0">
                <a:ln>
                  <a:noFill/>
                </a:ln>
                <a:solidFill>
                  <a:srgbClr val="333333"/>
                </a:solidFill>
                <a:effectLst/>
                <a:uLnTx/>
                <a:uFillTx/>
                <a:latin typeface="Calibri"/>
                <a:ea typeface="+mn-ea"/>
                <a:cs typeface="Arial"/>
              </a:rPr>
              <a:t>Valstybinės darbo inspekcijos ir</a:t>
            </a:r>
            <a:r>
              <a:rPr kumimoji="0" lang="lt-LT" sz="1200" b="0" i="0" u="none" strike="noStrike" kern="1200" cap="none" spc="0" normalizeH="0" baseline="0" noProof="0" dirty="0">
                <a:ln>
                  <a:noFill/>
                </a:ln>
                <a:solidFill>
                  <a:srgbClr val="333333"/>
                </a:solidFill>
                <a:effectLst/>
                <a:uLnTx/>
                <a:uFillTx/>
                <a:latin typeface="Calibri"/>
                <a:ea typeface="+mn-ea"/>
                <a:cs typeface="Arial"/>
              </a:rPr>
              <a:t> </a:t>
            </a:r>
            <a:r>
              <a:rPr kumimoji="0" lang="lt-LT" sz="1200" b="1" i="0" u="none" strike="noStrike" kern="1200" cap="none" spc="0" normalizeH="0" baseline="0" noProof="0" dirty="0">
                <a:ln>
                  <a:noFill/>
                </a:ln>
                <a:solidFill>
                  <a:srgbClr val="333333"/>
                </a:solidFill>
                <a:effectLst/>
                <a:uLnTx/>
                <a:uFillTx/>
                <a:latin typeface="Calibri"/>
                <a:ea typeface="+mn-ea"/>
                <a:cs typeface="Arial"/>
              </a:rPr>
              <a:t>kitų</a:t>
            </a:r>
            <a:r>
              <a:rPr kumimoji="0" lang="lt-LT" sz="1200" b="0" i="0" u="none" strike="noStrike" kern="1200" cap="none" spc="0" normalizeH="0" baseline="0" noProof="0" dirty="0">
                <a:ln>
                  <a:noFill/>
                </a:ln>
                <a:solidFill>
                  <a:srgbClr val="333333"/>
                </a:solidFill>
                <a:effectLst/>
                <a:uLnTx/>
                <a:uFillTx/>
                <a:latin typeface="Calibri"/>
                <a:ea typeface="+mn-ea"/>
                <a:cs typeface="Arial"/>
              </a:rPr>
              <a:t> kompetentingų institucijų </a:t>
            </a:r>
            <a:r>
              <a:rPr kumimoji="0" lang="lt-LT" sz="1200" b="1" i="0" u="none" strike="noStrike" kern="1200" cap="none" spc="0" normalizeH="0" baseline="0" noProof="0" dirty="0">
                <a:ln>
                  <a:noFill/>
                </a:ln>
                <a:solidFill>
                  <a:srgbClr val="333333"/>
                </a:solidFill>
                <a:effectLst/>
                <a:uLnTx/>
                <a:uFillTx/>
                <a:latin typeface="Calibri"/>
                <a:ea typeface="+mn-ea"/>
                <a:cs typeface="Arial"/>
              </a:rPr>
              <a:t>sprendimais</a:t>
            </a:r>
            <a:r>
              <a:rPr kumimoji="0" lang="lt-LT" sz="1200" b="0" i="0" u="none" strike="noStrike" kern="1200" cap="none" spc="0" normalizeH="0" baseline="0" noProof="0" dirty="0">
                <a:ln>
                  <a:noFill/>
                </a:ln>
                <a:solidFill>
                  <a:srgbClr val="333333"/>
                </a:solidFill>
                <a:effectLst/>
                <a:uLnTx/>
                <a:uFillTx/>
                <a:latin typeface="Calibri"/>
                <a:ea typeface="+mn-ea"/>
                <a:cs typeface="Arial"/>
              </a:rPr>
              <a:t> dėl pažeidimų.</a:t>
            </a:r>
          </a:p>
          <a:p>
            <a:pPr marL="171450" marR="0" lvl="0" indent="-17145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lt-LT" sz="1200" b="0" i="0" u="none" strike="noStrike" kern="1200" cap="none" spc="0" normalizeH="0" baseline="0" noProof="0" dirty="0">
                <a:ln>
                  <a:noFill/>
                </a:ln>
                <a:solidFill>
                  <a:srgbClr val="333333"/>
                </a:solidFill>
                <a:effectLst/>
                <a:uLnTx/>
                <a:uFillTx/>
                <a:latin typeface="Calibri"/>
                <a:ea typeface="+mn-ea"/>
                <a:cs typeface="Arial"/>
              </a:rPr>
              <a:t>Sankcijos </a:t>
            </a:r>
            <a:r>
              <a:rPr kumimoji="0" lang="lt-LT" sz="1200" b="1" i="0" u="none" strike="noStrike" kern="1200" cap="none" spc="0" normalizeH="0" baseline="0" noProof="0" dirty="0">
                <a:ln>
                  <a:noFill/>
                </a:ln>
                <a:solidFill>
                  <a:srgbClr val="333333"/>
                </a:solidFill>
                <a:effectLst/>
                <a:uLnTx/>
                <a:uFillTx/>
                <a:latin typeface="Calibri"/>
                <a:ea typeface="+mn-ea"/>
                <a:cs typeface="Arial"/>
              </a:rPr>
              <a:t>nebus taikomos</a:t>
            </a:r>
            <a:r>
              <a:rPr kumimoji="0" lang="lt-LT" sz="1200" b="0" i="0" u="none" strike="noStrike" kern="1200" cap="none" spc="0" normalizeH="0" baseline="0" noProof="0" dirty="0">
                <a:ln>
                  <a:noFill/>
                </a:ln>
                <a:solidFill>
                  <a:srgbClr val="333333"/>
                </a:solidFill>
                <a:effectLst/>
                <a:uLnTx/>
                <a:uFillTx/>
                <a:latin typeface="Calibri"/>
                <a:ea typeface="+mn-ea"/>
                <a:cs typeface="Arial"/>
              </a:rPr>
              <a:t>, kai reikalavimų nesilaikoma dėl  </a:t>
            </a:r>
            <a:r>
              <a:rPr kumimoji="0" lang="lt-LT" sz="1200" b="1" i="0" u="none" strike="noStrike" kern="1200" cap="none" spc="0" normalizeH="0" baseline="0" noProof="0" dirty="0">
                <a:ln>
                  <a:noFill/>
                </a:ln>
                <a:solidFill>
                  <a:srgbClr val="333333"/>
                </a:solidFill>
                <a:effectLst/>
                <a:uLnTx/>
                <a:uFillTx/>
                <a:latin typeface="Calibri"/>
                <a:ea typeface="+mn-ea"/>
                <a:cs typeface="Arial"/>
              </a:rPr>
              <a:t>nenugalimos jėgos ar kitų išimtinių aplinkybių</a:t>
            </a:r>
            <a:r>
              <a:rPr kumimoji="0" lang="lt-LT" sz="1200" b="0" i="0" u="none" strike="noStrike" kern="1200" cap="none" spc="0" normalizeH="0" baseline="0" noProof="0" dirty="0">
                <a:ln>
                  <a:noFill/>
                </a:ln>
                <a:solidFill>
                  <a:srgbClr val="333333"/>
                </a:solidFill>
                <a:effectLst/>
                <a:uLnTx/>
                <a:uFillTx/>
                <a:latin typeface="Calibri"/>
                <a:ea typeface="+mn-ea"/>
                <a:cs typeface="Arial"/>
              </a:rPr>
              <a:t>, taip pat, kai sankcija </a:t>
            </a:r>
            <a:r>
              <a:rPr kumimoji="0" lang="lt-LT" sz="1200" b="1" i="0" u="none" strike="noStrike" kern="1200" cap="none" spc="0" normalizeH="0" baseline="0" noProof="0" dirty="0">
                <a:ln>
                  <a:noFill/>
                </a:ln>
                <a:solidFill>
                  <a:srgbClr val="333333"/>
                </a:solidFill>
                <a:effectLst/>
                <a:uLnTx/>
                <a:uFillTx/>
                <a:latin typeface="Calibri"/>
                <a:ea typeface="+mn-ea"/>
                <a:cs typeface="Arial"/>
              </a:rPr>
              <a:t>neviršija 100 Eur </a:t>
            </a:r>
            <a:r>
              <a:rPr kumimoji="0" lang="lt-LT" sz="1200" b="0" i="0" u="none" strike="noStrike" kern="1200" cap="none" spc="0" normalizeH="0" baseline="0" noProof="0" dirty="0">
                <a:ln>
                  <a:noFill/>
                </a:ln>
                <a:solidFill>
                  <a:srgbClr val="333333"/>
                </a:solidFill>
                <a:effectLst/>
                <a:uLnTx/>
                <a:uFillTx/>
                <a:latin typeface="Calibri"/>
                <a:ea typeface="+mn-ea"/>
                <a:cs typeface="Arial"/>
              </a:rPr>
              <a:t>per metus. </a:t>
            </a:r>
            <a:endParaRPr kumimoji="0" lang="lt-LT" sz="900" b="0" i="0" u="none" strike="noStrike" kern="1200" cap="none" spc="0" normalizeH="0" baseline="0" noProof="0" dirty="0">
              <a:ln>
                <a:noFill/>
              </a:ln>
              <a:solidFill>
                <a:srgbClr val="333333"/>
              </a:solidFill>
              <a:effectLst/>
              <a:uLnTx/>
              <a:uFillTx/>
              <a:latin typeface="Arial"/>
              <a:ea typeface="+mn-ea"/>
              <a:cs typeface="Arial"/>
            </a:endParaRP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855347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55744" y="962754"/>
            <a:ext cx="8417629" cy="46166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lt-LT" sz="2400" b="1" i="0" u="none" strike="noStrike" kern="1200" cap="none" spc="0" normalizeH="0" baseline="0" noProof="0">
                <a:ln>
                  <a:noFill/>
                </a:ln>
                <a:solidFill>
                  <a:srgbClr val="8EC543"/>
                </a:solidFill>
                <a:effectLst/>
                <a:uLnTx/>
                <a:uFillTx/>
                <a:latin typeface="Calibri"/>
                <a:ea typeface="+mn-lt"/>
                <a:cs typeface="Calibri"/>
              </a:rPr>
              <a:t>Nauji GAAB srities pakeitimo pasiūlymai</a:t>
            </a:r>
            <a:endParaRPr kumimoji="0" lang="en-US" sz="2400" b="1" i="0" u="none" strike="noStrike" kern="1200" cap="none" spc="0" normalizeH="0" baseline="0" noProof="0">
              <a:ln>
                <a:noFill/>
              </a:ln>
              <a:solidFill>
                <a:srgbClr val="8EC543"/>
              </a:solidFill>
              <a:effectLst/>
              <a:uLnTx/>
              <a:uFillTx/>
              <a:latin typeface="Calibri"/>
              <a:ea typeface="Calibri"/>
              <a:cs typeface="Calibri"/>
            </a:endParaRPr>
          </a:p>
        </p:txBody>
      </p:sp>
      <p:sp>
        <p:nvSpPr>
          <p:cNvPr id="6" name="Skaidrės numerio vietos rezervavimo ženklas 5">
            <a:extLst>
              <a:ext uri="{FF2B5EF4-FFF2-40B4-BE49-F238E27FC236}">
                <a16:creationId xmlns:a16="http://schemas.microsoft.com/office/drawing/2014/main" id="{D815787B-A646-8FCD-CA44-276B001B115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TextBox 1">
            <a:extLst>
              <a:ext uri="{FF2B5EF4-FFF2-40B4-BE49-F238E27FC236}">
                <a16:creationId xmlns:a16="http://schemas.microsoft.com/office/drawing/2014/main" id="{40BFC0E0-50EF-29AD-EEAC-2660FE51D32C}"/>
              </a:ext>
            </a:extLst>
          </p:cNvPr>
          <p:cNvSpPr txBox="1"/>
          <p:nvPr/>
        </p:nvSpPr>
        <p:spPr>
          <a:xfrm>
            <a:off x="740535" y="1527353"/>
            <a:ext cx="7445598" cy="32624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400" b="1" i="0" u="none" strike="noStrike" kern="1200" cap="none" spc="0" normalizeH="0" baseline="0" noProof="0" dirty="0">
                <a:ln>
                  <a:noFill/>
                </a:ln>
                <a:solidFill>
                  <a:srgbClr val="000000"/>
                </a:solidFill>
                <a:effectLst/>
                <a:uLnTx/>
                <a:uFillTx/>
                <a:latin typeface="Calibri"/>
                <a:ea typeface="+mn-lt"/>
                <a:cs typeface="Calibri"/>
              </a:rPr>
              <a:t>GAAB 2 „Šlapynių ir durpžemių apsauga“</a:t>
            </a:r>
            <a:endParaRPr kumimoji="0" lang="en-US" sz="1400" b="1" i="0" u="none" strike="noStrike" kern="1200" cap="none" spc="0" normalizeH="0" baseline="0" noProof="0" dirty="0">
              <a:ln>
                <a:noFill/>
              </a:ln>
              <a:solidFill>
                <a:prstClr val="black"/>
              </a:solidFill>
              <a:effectLst/>
              <a:uLnTx/>
              <a:uFillTx/>
              <a:latin typeface="Calibri"/>
              <a:ea typeface="Calibri"/>
              <a:cs typeface="Calibri"/>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400" b="0" i="0" u="none" strike="noStrike" kern="1200" cap="none" spc="0" normalizeH="0" baseline="0" noProof="0" dirty="0">
                <a:ln>
                  <a:noFill/>
                </a:ln>
                <a:solidFill>
                  <a:srgbClr val="000000"/>
                </a:solidFill>
                <a:effectLst/>
                <a:uLnTx/>
                <a:uFillTx/>
                <a:latin typeface="Calibri"/>
                <a:ea typeface="+mn-lt"/>
                <a:cs typeface="Calibri"/>
              </a:rPr>
              <a:t>Siūloma nukelti GAAB 2 reikalavimo įsigaliojimo datą iki 2025 m.</a:t>
            </a:r>
            <a:endParaRPr kumimoji="0" lang="lt-LT" sz="1400" b="0" i="0" u="none" strike="noStrike" kern="1200" cap="none" spc="0" normalizeH="0" baseline="0" noProof="0" dirty="0">
              <a:ln>
                <a:noFill/>
              </a:ln>
              <a:solidFill>
                <a:prstClr val="black"/>
              </a:solidFill>
              <a:effectLst/>
              <a:uLnTx/>
              <a:uFillTx/>
              <a:latin typeface="Calibri"/>
              <a:ea typeface="+mn-lt"/>
              <a:cs typeface="Calibri"/>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2000" b="0" i="0" u="none" strike="noStrike" kern="1200" cap="none" spc="0" normalizeH="0" baseline="0" noProof="0" dirty="0">
              <a:ln>
                <a:noFill/>
              </a:ln>
              <a:solidFill>
                <a:prstClr val="black"/>
              </a:solidFill>
              <a:effectLst/>
              <a:uLnTx/>
              <a:uFillTx/>
              <a:latin typeface="Calibri"/>
              <a:ea typeface="Calibri"/>
              <a:cs typeface="Calibri"/>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400" b="1" i="0" u="none" strike="noStrike" kern="1200" cap="none" spc="0" normalizeH="0" baseline="0" noProof="0" dirty="0">
                <a:ln>
                  <a:noFill/>
                </a:ln>
                <a:solidFill>
                  <a:srgbClr val="000000"/>
                </a:solidFill>
                <a:effectLst/>
                <a:uLnTx/>
                <a:uFillTx/>
                <a:latin typeface="Calibri"/>
                <a:ea typeface="+mn-lt"/>
                <a:cs typeface="Calibri"/>
              </a:rPr>
              <a:t>GAAB 7 „Augalų kaita“</a:t>
            </a:r>
            <a:endParaRPr kumimoji="0" lang="lt-LT" sz="1400" b="1" i="0" u="none" strike="noStrike" kern="1200" cap="none" spc="0" normalizeH="0" baseline="0" noProof="0" dirty="0">
              <a:ln>
                <a:noFill/>
              </a:ln>
              <a:solidFill>
                <a:prstClr val="black"/>
              </a:solidFill>
              <a:effectLst/>
              <a:uLnTx/>
              <a:uFillTx/>
              <a:latin typeface="Calibri"/>
              <a:ea typeface="+mn-lt"/>
              <a:cs typeface="Calibri"/>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400" b="0" i="0" u="none" strike="noStrike" kern="1200" cap="none" spc="0" normalizeH="0" baseline="0" noProof="0" dirty="0">
                <a:ln>
                  <a:noFill/>
                </a:ln>
                <a:solidFill>
                  <a:srgbClr val="000000"/>
                </a:solidFill>
                <a:effectLst/>
                <a:uLnTx/>
                <a:uFillTx/>
                <a:latin typeface="Calibri"/>
                <a:ea typeface="+mn-lt"/>
                <a:cs typeface="Calibri"/>
              </a:rPr>
              <a:t>Teikiamas atnaujintas GAAB 7 pasiūlymas, įtraukiant atsėliavimo galimybę (du metus iš eilės auginamas tas pats pasėlis toje pačioje vietoje) ne didesnėje nei 35 proc. ariamosios žemės ploto teritorijoje. Pirminiame, EK atmestame pasiūlyme, buvo numatyta 60 proc. ploto atsėliavimo galimybė.</a:t>
            </a:r>
            <a:endParaRPr kumimoji="0" lang="lt-LT" sz="1400" b="0" i="0" u="none" strike="noStrike" kern="1200" cap="none" spc="0" normalizeH="0" baseline="0" noProof="0" dirty="0">
              <a:ln>
                <a:noFill/>
              </a:ln>
              <a:solidFill>
                <a:prstClr val="black"/>
              </a:solidFill>
              <a:effectLst/>
              <a:uLnTx/>
              <a:uFillTx/>
              <a:latin typeface="Calibri"/>
              <a:ea typeface="+mn-lt"/>
              <a:cs typeface="Calibri"/>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2000" b="0" i="0" u="none" strike="noStrike" kern="1200" cap="none" spc="0" normalizeH="0" baseline="0" noProof="0" dirty="0">
              <a:ln>
                <a:noFill/>
              </a:ln>
              <a:solidFill>
                <a:prstClr val="black"/>
              </a:solidFill>
              <a:effectLst/>
              <a:uLnTx/>
              <a:uFillTx/>
              <a:latin typeface="Calibri"/>
              <a:ea typeface="Calibri"/>
              <a:cs typeface="Calibri"/>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400" b="1" i="0" u="none" strike="noStrike" kern="1200" cap="none" spc="0" normalizeH="0" baseline="0" noProof="0">
                <a:ln>
                  <a:noFill/>
                </a:ln>
                <a:solidFill>
                  <a:srgbClr val="000000"/>
                </a:solidFill>
                <a:effectLst/>
                <a:uLnTx/>
                <a:uFillTx/>
                <a:latin typeface="Calibri"/>
                <a:ea typeface="+mn-lt"/>
                <a:cs typeface="Calibri"/>
              </a:rPr>
              <a:t>GAAB 8 „Biologinė įvairovė ir kraštovaizdis“</a:t>
            </a:r>
            <a:endParaRPr kumimoji="0" lang="en-US" sz="1400" b="1" i="0" u="none" strike="noStrike" kern="1200" cap="none" spc="0" normalizeH="0" baseline="0" noProof="0" dirty="0">
              <a:ln>
                <a:noFill/>
              </a:ln>
              <a:solidFill>
                <a:prstClr val="black"/>
              </a:solidFill>
              <a:effectLst/>
              <a:uLnTx/>
              <a:uFillTx/>
              <a:latin typeface="Calibri"/>
              <a:ea typeface="Calibri"/>
              <a:cs typeface="Calibri"/>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lt-LT" sz="1400" b="0" i="0" u="none" strike="noStrike" kern="1200" cap="none" spc="0" normalizeH="0" baseline="0" noProof="0" dirty="0">
                <a:ln>
                  <a:noFill/>
                </a:ln>
                <a:solidFill>
                  <a:srgbClr val="000000"/>
                </a:solidFill>
                <a:effectLst/>
                <a:uLnTx/>
                <a:uFillTx/>
                <a:latin typeface="Calibri"/>
                <a:ea typeface="+mn-lt"/>
                <a:cs typeface="Calibri"/>
              </a:rPr>
              <a:t>Įvertinus 2023 m. pasėlių deklaravimo rezultatus, kuomet negamybinėje veikloje „Kraštovaizdžio elementų priežiūra“ sudalyvavo tik 6,9 proc. suplanuoto ploto, siūloma didinti kraštovaizdžio elementų koeficientų dydžius.</a:t>
            </a:r>
            <a:endParaRPr kumimoji="0" lang="en-US" sz="1400" b="0" i="0" u="none" strike="noStrike" kern="1200" cap="none" spc="0" normalizeH="0" baseline="0" noProof="0" dirty="0">
              <a:ln>
                <a:noFill/>
              </a:ln>
              <a:solidFill>
                <a:prstClr val="black"/>
              </a:solidFill>
              <a:effectLst/>
              <a:uLnTx/>
              <a:uFillTx/>
              <a:latin typeface="Calibri"/>
              <a:ea typeface="+mn-lt"/>
              <a:cs typeface="Calibri"/>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lt-LT" sz="1200" b="1" i="0" u="none" strike="sngStrike" kern="1200" cap="none" spc="0" normalizeH="0" baseline="0" noProof="0" dirty="0">
              <a:ln>
                <a:noFill/>
              </a:ln>
              <a:solidFill>
                <a:prstClr val="black"/>
              </a:solidFill>
              <a:effectLst/>
              <a:uLnTx/>
              <a:uFillTx/>
              <a:latin typeface="Arial"/>
              <a:ea typeface="Calibri"/>
              <a:cs typeface="Arial"/>
            </a:endParaRPr>
          </a:p>
        </p:txBody>
      </p:sp>
    </p:spTree>
    <p:extLst>
      <p:ext uri="{BB962C8B-B14F-4D97-AF65-F5344CB8AC3E}">
        <p14:creationId xmlns:p14="http://schemas.microsoft.com/office/powerpoint/2010/main" val="15713147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720" y="2214560"/>
            <a:ext cx="2857520" cy="523220"/>
          </a:xfrm>
          <a:prstGeom prst="rect">
            <a:avLst/>
          </a:prstGeom>
          <a:noFill/>
        </p:spPr>
        <p:txBody>
          <a:bodyPr wrap="square" rtlCol="0">
            <a:spAutoFit/>
          </a:bodyPr>
          <a:lstStyle/>
          <a:p>
            <a:r>
              <a:rPr lang="lt-LT" sz="2800" b="1">
                <a:solidFill>
                  <a:srgbClr val="8EC543"/>
                </a:solidFill>
                <a:latin typeface="Arial" pitchFamily="34" charset="0"/>
                <a:cs typeface="Arial" pitchFamily="34" charset="0"/>
              </a:rPr>
              <a:t>Ačiū už dėmesį</a:t>
            </a:r>
            <a:endParaRPr lang="en-GB" sz="2800" b="1">
              <a:solidFill>
                <a:srgbClr val="8EC543"/>
              </a:solidFill>
              <a:latin typeface="Arial" pitchFamily="34" charset="0"/>
              <a:cs typeface="Arial" pitchFamily="34" charset="0"/>
            </a:endParaRPr>
          </a:p>
        </p:txBody>
      </p:sp>
      <p:sp>
        <p:nvSpPr>
          <p:cNvPr id="7" name="TextBox 6"/>
          <p:cNvSpPr txBox="1"/>
          <p:nvPr/>
        </p:nvSpPr>
        <p:spPr>
          <a:xfrm>
            <a:off x="285720" y="4421373"/>
            <a:ext cx="1646605" cy="507831"/>
          </a:xfrm>
          <a:prstGeom prst="rect">
            <a:avLst/>
          </a:prstGeom>
          <a:noFill/>
        </p:spPr>
        <p:txBody>
          <a:bodyPr wrap="none" rtlCol="0">
            <a:spAutoFit/>
          </a:bodyPr>
          <a:lstStyle/>
          <a:p>
            <a:r>
              <a:rPr lang="lt-LT" sz="900">
                <a:latin typeface="Arial" pitchFamily="34" charset="0"/>
                <a:cs typeface="Arial" pitchFamily="34" charset="0"/>
              </a:rPr>
              <a:t>LIETUVOS RESPUBLIKOS </a:t>
            </a:r>
          </a:p>
          <a:p>
            <a:r>
              <a:rPr lang="lt-LT" sz="900">
                <a:latin typeface="Arial" pitchFamily="34" charset="0"/>
                <a:cs typeface="Arial" pitchFamily="34" charset="0"/>
              </a:rPr>
              <a:t>ŽEMĖS ŪKIO MINISTERIJA</a:t>
            </a:r>
          </a:p>
          <a:p>
            <a:r>
              <a:rPr lang="lt-LT" sz="900">
                <a:latin typeface="Arial" pitchFamily="34" charset="0"/>
                <a:cs typeface="Arial" pitchFamily="34" charset="0"/>
              </a:rPr>
              <a:t>PVM kodas LT886751917</a:t>
            </a:r>
            <a:endParaRPr lang="en-GB" sz="900">
              <a:latin typeface="Arial" pitchFamily="34" charset="0"/>
              <a:cs typeface="Arial" pitchFamily="34" charset="0"/>
            </a:endParaRPr>
          </a:p>
        </p:txBody>
      </p:sp>
      <p:sp>
        <p:nvSpPr>
          <p:cNvPr id="8" name="TextBox 7"/>
          <p:cNvSpPr txBox="1"/>
          <p:nvPr/>
        </p:nvSpPr>
        <p:spPr>
          <a:xfrm>
            <a:off x="2214546" y="4421373"/>
            <a:ext cx="1088760" cy="507831"/>
          </a:xfrm>
          <a:prstGeom prst="rect">
            <a:avLst/>
          </a:prstGeom>
          <a:noFill/>
        </p:spPr>
        <p:txBody>
          <a:bodyPr wrap="none" rtlCol="0">
            <a:spAutoFit/>
          </a:bodyPr>
          <a:lstStyle/>
          <a:p>
            <a:r>
              <a:rPr lang="lt-LT" sz="900">
                <a:latin typeface="Arial" pitchFamily="34" charset="0"/>
                <a:cs typeface="Arial" pitchFamily="34" charset="0"/>
              </a:rPr>
              <a:t>Biudžetinė įstaiga</a:t>
            </a:r>
          </a:p>
          <a:p>
            <a:r>
              <a:rPr lang="lt-LT" sz="900">
                <a:latin typeface="Arial" pitchFamily="34" charset="0"/>
                <a:cs typeface="Arial" pitchFamily="34" charset="0"/>
              </a:rPr>
              <a:t>Gedimino pr. 19, </a:t>
            </a:r>
          </a:p>
          <a:p>
            <a:r>
              <a:rPr lang="lt-LT" sz="900">
                <a:latin typeface="Arial" pitchFamily="34" charset="0"/>
                <a:cs typeface="Arial" pitchFamily="34" charset="0"/>
              </a:rPr>
              <a:t>LT-01103 Vilnius</a:t>
            </a:r>
            <a:endParaRPr lang="en-GB" sz="900">
              <a:latin typeface="Arial" pitchFamily="34" charset="0"/>
              <a:cs typeface="Arial" pitchFamily="34" charset="0"/>
            </a:endParaRPr>
          </a:p>
        </p:txBody>
      </p:sp>
      <p:sp>
        <p:nvSpPr>
          <p:cNvPr id="10" name="TextBox 9"/>
          <p:cNvSpPr txBox="1"/>
          <p:nvPr/>
        </p:nvSpPr>
        <p:spPr>
          <a:xfrm>
            <a:off x="3591220" y="4421373"/>
            <a:ext cx="1117614" cy="507831"/>
          </a:xfrm>
          <a:prstGeom prst="rect">
            <a:avLst/>
          </a:prstGeom>
          <a:noFill/>
        </p:spPr>
        <p:txBody>
          <a:bodyPr wrap="none" rtlCol="0">
            <a:spAutoFit/>
          </a:bodyPr>
          <a:lstStyle/>
          <a:p>
            <a:r>
              <a:rPr lang="lt-LT" sz="900">
                <a:latin typeface="Arial" pitchFamily="34" charset="0"/>
                <a:cs typeface="Arial" pitchFamily="34" charset="0"/>
              </a:rPr>
              <a:t>+370 5 239 11 11 </a:t>
            </a:r>
          </a:p>
          <a:p>
            <a:r>
              <a:rPr lang="lt-LT" sz="900" err="1">
                <a:latin typeface="Arial" pitchFamily="34" charset="0"/>
                <a:cs typeface="Arial" pitchFamily="34" charset="0"/>
              </a:rPr>
              <a:t>zum@zum.lt</a:t>
            </a:r>
            <a:endParaRPr lang="lt-LT" sz="900">
              <a:latin typeface="Arial" pitchFamily="34" charset="0"/>
              <a:cs typeface="Arial" pitchFamily="34" charset="0"/>
            </a:endParaRPr>
          </a:p>
          <a:p>
            <a:r>
              <a:rPr lang="lt-LT" sz="900" err="1">
                <a:latin typeface="Arial" pitchFamily="34" charset="0"/>
                <a:cs typeface="Arial" pitchFamily="34" charset="0"/>
              </a:rPr>
              <a:t>zum.lrv.lt</a:t>
            </a:r>
            <a:endParaRPr lang="en-GB" sz="900" err="1">
              <a:latin typeface="Arial" pitchFamily="34" charset="0"/>
              <a:cs typeface="Arial" pitchFamily="34" charset="0"/>
            </a:endParaRPr>
          </a:p>
        </p:txBody>
      </p:sp>
      <p:sp>
        <p:nvSpPr>
          <p:cNvPr id="3" name="Skaidrės numerio vietos rezervavimo ženklas 2">
            <a:extLst>
              <a:ext uri="{FF2B5EF4-FFF2-40B4-BE49-F238E27FC236}">
                <a16:creationId xmlns:a16="http://schemas.microsoft.com/office/drawing/2014/main" id="{9663B752-3F80-03E5-CDC9-3C2832D207EA}"/>
              </a:ext>
            </a:extLst>
          </p:cNvPr>
          <p:cNvSpPr>
            <a:spLocks noGrp="1"/>
          </p:cNvSpPr>
          <p:nvPr>
            <p:ph type="sldNum" sz="quarter" idx="12"/>
          </p:nvPr>
        </p:nvSpPr>
        <p:spPr/>
        <p:txBody>
          <a:bodyPr/>
          <a:lstStyle/>
          <a:p>
            <a:fld id="{DA9B7F88-8E2D-499B-BAD8-FA2927D3DC0E}" type="slidenum">
              <a:rPr lang="en-GB" smtClean="0"/>
              <a:pPr/>
              <a:t>29</a:t>
            </a:fld>
            <a:endParaRPr lang="en-GB"/>
          </a:p>
        </p:txBody>
      </p:sp>
    </p:spTree>
    <p:extLst>
      <p:ext uri="{BB962C8B-B14F-4D97-AF65-F5344CB8AC3E}">
        <p14:creationId xmlns:p14="http://schemas.microsoft.com/office/powerpoint/2010/main" val="3899435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C88F0388-FD16-3BB9-33F7-8C96166568E7}"/>
              </a:ext>
            </a:extLst>
          </p:cNvPr>
          <p:cNvSpPr txBox="1"/>
          <p:nvPr/>
        </p:nvSpPr>
        <p:spPr>
          <a:xfrm>
            <a:off x="3609475" y="364304"/>
            <a:ext cx="4572000" cy="400110"/>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mj-lt"/>
                <a:ea typeface="+mn-ea"/>
                <a:cs typeface="+mn-cs"/>
              </a:rPr>
              <a:t>BENDROJI DEKLARAVIMO STATISTIKA</a:t>
            </a:r>
          </a:p>
        </p:txBody>
      </p:sp>
      <p:sp>
        <p:nvSpPr>
          <p:cNvPr id="8" name="TextBox 7">
            <a:extLst>
              <a:ext uri="{FF2B5EF4-FFF2-40B4-BE49-F238E27FC236}">
                <a16:creationId xmlns:a16="http://schemas.microsoft.com/office/drawing/2014/main" id="{4CC48438-DBC7-25BB-9A9F-D6FBB4272AA1}"/>
              </a:ext>
            </a:extLst>
          </p:cNvPr>
          <p:cNvSpPr txBox="1"/>
          <p:nvPr/>
        </p:nvSpPr>
        <p:spPr>
          <a:xfrm>
            <a:off x="376202" y="1231483"/>
            <a:ext cx="8310598" cy="1169551"/>
          </a:xfrm>
          <a:prstGeom prst="rect">
            <a:avLst/>
          </a:prstGeom>
          <a:noFill/>
        </p:spPr>
        <p:txBody>
          <a:bodyPr wrap="square">
            <a:spAutoFit/>
          </a:bodyPr>
          <a:lstStyle/>
          <a:p>
            <a:pPr marL="257175" marR="0" lvl="0" indent="-257175" algn="l" defTabSz="6858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lt-LT" sz="1400" dirty="0">
                <a:solidFill>
                  <a:prstClr val="black"/>
                </a:solidFill>
                <a:latin typeface="Calibri" panose="020F0502020204030204" pitchFamily="34" charset="0"/>
              </a:rPr>
              <a:t>Gautos </a:t>
            </a:r>
            <a:r>
              <a:rPr lang="lt-LT" sz="1400" b="1" dirty="0">
                <a:solidFill>
                  <a:prstClr val="black"/>
                </a:solidFill>
                <a:latin typeface="Calibri" panose="020F0502020204030204" pitchFamily="34" charset="0"/>
              </a:rPr>
              <a:t>116 153 </a:t>
            </a:r>
            <a:r>
              <a:rPr kumimoji="0" lang="lt-LT" sz="14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paraiškos</a:t>
            </a:r>
            <a:r>
              <a:rPr lang="lt-LT" sz="1400" dirty="0">
                <a:solidFill>
                  <a:prstClr val="black"/>
                </a:solidFill>
                <a:latin typeface="Calibri" panose="020F0502020204030204" pitchFamily="34" charset="0"/>
              </a:rPr>
              <a:t>, deklaruotas plotas – </a:t>
            </a:r>
            <a:r>
              <a:rPr lang="lt-LT" sz="1400" b="1" dirty="0">
                <a:solidFill>
                  <a:prstClr val="black"/>
                </a:solidFill>
                <a:latin typeface="Calibri" panose="020F0502020204030204" pitchFamily="34" charset="0"/>
              </a:rPr>
              <a:t>2 904 075,29 ha</a:t>
            </a:r>
            <a:r>
              <a:rPr lang="en-US" sz="1400" b="1" dirty="0">
                <a:solidFill>
                  <a:prstClr val="black"/>
                </a:solidFill>
                <a:latin typeface="Calibri" panose="020F0502020204030204" pitchFamily="34" charset="0"/>
              </a:rPr>
              <a:t>, </a:t>
            </a:r>
            <a:r>
              <a:rPr lang="lt-LT" sz="1400" dirty="0">
                <a:solidFill>
                  <a:prstClr val="black"/>
                </a:solidFill>
                <a:latin typeface="Calibri" panose="020F0502020204030204" pitchFamily="34" charset="0"/>
              </a:rPr>
              <a:t>įbraižytų laukų sk. – </a:t>
            </a:r>
            <a:r>
              <a:rPr lang="lt-LT" sz="1400" b="1" dirty="0">
                <a:solidFill>
                  <a:prstClr val="black"/>
                </a:solidFill>
                <a:latin typeface="Calibri" panose="020F0502020204030204" pitchFamily="34" charset="0"/>
              </a:rPr>
              <a:t>1136706 </a:t>
            </a:r>
            <a:r>
              <a:rPr lang="lt-LT" sz="1400" dirty="0">
                <a:solidFill>
                  <a:prstClr val="black"/>
                </a:solidFill>
                <a:latin typeface="Calibri" panose="020F0502020204030204" pitchFamily="34" charset="0"/>
              </a:rPr>
              <a:t>vnt.</a:t>
            </a:r>
          </a:p>
          <a:p>
            <a:pPr marR="0" lvl="0" algn="l" defTabSz="685800" rtl="0" eaLnBrk="1" fontAlgn="auto" latinLnBrk="0" hangingPunct="1">
              <a:lnSpc>
                <a:spcPct val="100000"/>
              </a:lnSpc>
              <a:spcBef>
                <a:spcPts val="0"/>
              </a:spcBef>
              <a:spcAft>
                <a:spcPts val="0"/>
              </a:spcAft>
              <a:buClrTx/>
              <a:buSzTx/>
              <a:tabLst/>
              <a:defRPr/>
            </a:pPr>
            <a:r>
              <a:rPr lang="lt-LT" sz="1400" dirty="0">
                <a:solidFill>
                  <a:prstClr val="black"/>
                </a:solidFill>
                <a:latin typeface="Calibri" panose="020F0502020204030204" pitchFamily="34" charset="0"/>
              </a:rPr>
              <a:t> </a:t>
            </a:r>
            <a:endParaRPr lang="lt-LT" sz="1400" b="1" dirty="0">
              <a:solidFill>
                <a:prstClr val="black"/>
              </a:solidFill>
              <a:latin typeface="Calibri" panose="020F0502020204030204" pitchFamily="34" charset="0"/>
            </a:endParaRPr>
          </a:p>
          <a:p>
            <a:pPr marL="257175" marR="0" lvl="0" indent="-257175" algn="l" defTabSz="6858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lt-LT" sz="1400" i="0" u="none" strike="noStrike" kern="1200" cap="none" spc="0" normalizeH="0" baseline="0" noProof="0" dirty="0">
                <a:ln>
                  <a:noFill/>
                </a:ln>
                <a:solidFill>
                  <a:prstClr val="black"/>
                </a:solidFill>
                <a:effectLst/>
                <a:uLnTx/>
                <a:uFillTx/>
                <a:ea typeface="+mn-ea"/>
                <a:cs typeface="+mn-cs"/>
              </a:rPr>
              <a:t>Savarankiškai deklaravo </a:t>
            </a:r>
            <a:r>
              <a:rPr kumimoji="0" lang="lt-LT" sz="1400" b="1" i="0" u="none" strike="noStrike" kern="1200" cap="none" spc="0" normalizeH="0" baseline="0" noProof="0" dirty="0">
                <a:ln>
                  <a:noFill/>
                </a:ln>
                <a:solidFill>
                  <a:prstClr val="black"/>
                </a:solidFill>
                <a:effectLst/>
                <a:uLnTx/>
                <a:uFillTx/>
                <a:ea typeface="+mn-ea"/>
                <a:cs typeface="+mn-cs"/>
              </a:rPr>
              <a:t>5733 </a:t>
            </a:r>
            <a:r>
              <a:rPr kumimoji="0" lang="lt-LT" sz="1400" i="0" u="none" strike="noStrike" kern="1200" cap="none" spc="0" normalizeH="0" baseline="0" noProof="0" dirty="0">
                <a:ln>
                  <a:noFill/>
                </a:ln>
                <a:solidFill>
                  <a:prstClr val="black"/>
                </a:solidFill>
                <a:effectLst/>
                <a:uLnTx/>
                <a:uFillTx/>
                <a:ea typeface="+mn-ea"/>
                <a:cs typeface="+mn-cs"/>
              </a:rPr>
              <a:t>pareiškėjai (4,9 </a:t>
            </a:r>
            <a:r>
              <a:rPr kumimoji="0" lang="en-US" sz="1400" i="0" u="none" strike="noStrike" kern="1200" cap="none" spc="0" normalizeH="0" baseline="0" noProof="0" dirty="0">
                <a:ln>
                  <a:noFill/>
                </a:ln>
                <a:solidFill>
                  <a:prstClr val="black"/>
                </a:solidFill>
                <a:effectLst/>
                <a:uLnTx/>
                <a:uFillTx/>
                <a:ea typeface="+mn-ea"/>
                <a:cs typeface="+mn-cs"/>
              </a:rPr>
              <a:t>%)</a:t>
            </a:r>
            <a:r>
              <a:rPr kumimoji="0" lang="lt-LT" sz="1400" i="0" u="none" strike="noStrike" kern="1200" cap="none" spc="0" normalizeH="0" baseline="0" noProof="0" dirty="0">
                <a:ln>
                  <a:noFill/>
                </a:ln>
                <a:solidFill>
                  <a:prstClr val="black"/>
                </a:solidFill>
                <a:effectLst/>
                <a:uLnTx/>
                <a:uFillTx/>
                <a:ea typeface="+mn-ea"/>
                <a:cs typeface="+mn-cs"/>
              </a:rPr>
              <a:t>,  plotas </a:t>
            </a:r>
            <a:r>
              <a:rPr kumimoji="0" lang="lt-LT" sz="1400" b="1" i="0" u="none" strike="noStrike" kern="1200" cap="none" spc="0" normalizeH="0" baseline="0" noProof="0" dirty="0">
                <a:ln>
                  <a:noFill/>
                </a:ln>
                <a:solidFill>
                  <a:prstClr val="black"/>
                </a:solidFill>
                <a:effectLst/>
                <a:uLnTx/>
                <a:uFillTx/>
                <a:ea typeface="+mn-ea"/>
                <a:cs typeface="+mn-cs"/>
              </a:rPr>
              <a:t>- </a:t>
            </a:r>
            <a:r>
              <a:rPr lang="en-US" sz="1400" b="1" i="0" u="none" strike="noStrike" dirty="0">
                <a:solidFill>
                  <a:srgbClr val="000000"/>
                </a:solidFill>
                <a:effectLst/>
              </a:rPr>
              <a:t>285332</a:t>
            </a:r>
            <a:r>
              <a:rPr lang="lt-LT" sz="1400" b="1" i="0" u="none" strike="noStrike" dirty="0">
                <a:solidFill>
                  <a:srgbClr val="000000"/>
                </a:solidFill>
                <a:effectLst/>
              </a:rPr>
              <a:t>,</a:t>
            </a:r>
            <a:r>
              <a:rPr lang="en-US" sz="1400" b="1" i="0" u="none" strike="noStrike" dirty="0">
                <a:solidFill>
                  <a:srgbClr val="000000"/>
                </a:solidFill>
                <a:effectLst/>
              </a:rPr>
              <a:t>04</a:t>
            </a:r>
            <a:r>
              <a:rPr lang="en-US" sz="1400" dirty="0"/>
              <a:t> </a:t>
            </a:r>
            <a:r>
              <a:rPr lang="lt-LT" sz="1400" b="1" dirty="0"/>
              <a:t>ha </a:t>
            </a:r>
            <a:r>
              <a:rPr lang="lt-LT" sz="1400" dirty="0"/>
              <a:t>(9,8</a:t>
            </a:r>
            <a:r>
              <a:rPr lang="en-US" sz="1400" dirty="0"/>
              <a:t>%)</a:t>
            </a:r>
            <a:r>
              <a:rPr lang="lt-LT" sz="1400" dirty="0"/>
              <a:t>,</a:t>
            </a:r>
            <a:r>
              <a:rPr lang="lt-LT" sz="1400" b="1" dirty="0"/>
              <a:t> </a:t>
            </a:r>
            <a:r>
              <a:rPr lang="lt-LT" sz="1400" dirty="0"/>
              <a:t>įbraižytų laukų sk. – </a:t>
            </a:r>
            <a:r>
              <a:rPr lang="lt-LT" sz="1400" b="1" dirty="0"/>
              <a:t>83952 </a:t>
            </a:r>
            <a:r>
              <a:rPr lang="lt-LT" sz="1400" dirty="0"/>
              <a:t>vnt.</a:t>
            </a:r>
            <a:r>
              <a:rPr lang="en-US" sz="1400" dirty="0"/>
              <a:t> (7,4%).</a:t>
            </a:r>
            <a:endParaRPr lang="lt-LT" sz="1400" dirty="0"/>
          </a:p>
          <a:p>
            <a:pPr marR="0" lvl="0" algn="l" defTabSz="685800" rtl="0" eaLnBrk="1" fontAlgn="auto" latinLnBrk="0" hangingPunct="1">
              <a:lnSpc>
                <a:spcPct val="100000"/>
              </a:lnSpc>
              <a:spcBef>
                <a:spcPts val="0"/>
              </a:spcBef>
              <a:spcAft>
                <a:spcPts val="0"/>
              </a:spcAft>
              <a:buClrTx/>
              <a:buSzTx/>
              <a:tabLst/>
              <a:defRPr/>
            </a:pPr>
            <a:r>
              <a:rPr lang="lt-LT" sz="1400" dirty="0"/>
              <a:t> </a:t>
            </a:r>
            <a:endParaRPr kumimoji="0" lang="lt-LT" sz="1400" i="0" u="none" strike="noStrike" kern="1200" cap="none" spc="0" normalizeH="0" baseline="0" noProof="0" dirty="0">
              <a:ln>
                <a:noFill/>
              </a:ln>
              <a:solidFill>
                <a:prstClr val="black"/>
              </a:solidFill>
              <a:effectLst/>
              <a:uLnTx/>
              <a:uFillTx/>
              <a:ea typeface="+mn-ea"/>
              <a:cs typeface="+mn-cs"/>
            </a:endParaRPr>
          </a:p>
        </p:txBody>
      </p:sp>
      <p:graphicFrame>
        <p:nvGraphicFramePr>
          <p:cNvPr id="11" name="Table 10">
            <a:extLst>
              <a:ext uri="{FF2B5EF4-FFF2-40B4-BE49-F238E27FC236}">
                <a16:creationId xmlns:a16="http://schemas.microsoft.com/office/drawing/2014/main" id="{E6E1C6F5-DF98-F8C4-6409-1C4DA814A359}"/>
              </a:ext>
            </a:extLst>
          </p:cNvPr>
          <p:cNvGraphicFramePr>
            <a:graphicFrameLocks noGrp="1"/>
          </p:cNvGraphicFramePr>
          <p:nvPr>
            <p:extLst>
              <p:ext uri="{D42A27DB-BD31-4B8C-83A1-F6EECF244321}">
                <p14:modId xmlns:p14="http://schemas.microsoft.com/office/powerpoint/2010/main" val="3140352506"/>
              </p:ext>
            </p:extLst>
          </p:nvPr>
        </p:nvGraphicFramePr>
        <p:xfrm>
          <a:off x="376202" y="2385645"/>
          <a:ext cx="8310599" cy="1371286"/>
        </p:xfrm>
        <a:graphic>
          <a:graphicData uri="http://schemas.openxmlformats.org/drawingml/2006/table">
            <a:tbl>
              <a:tblPr firstRow="1" firstCol="1" bandRow="1"/>
              <a:tblGrid>
                <a:gridCol w="1404467">
                  <a:extLst>
                    <a:ext uri="{9D8B030D-6E8A-4147-A177-3AD203B41FA5}">
                      <a16:colId xmlns:a16="http://schemas.microsoft.com/office/drawing/2014/main" val="2882072567"/>
                    </a:ext>
                  </a:extLst>
                </a:gridCol>
                <a:gridCol w="1169289">
                  <a:extLst>
                    <a:ext uri="{9D8B030D-6E8A-4147-A177-3AD203B41FA5}">
                      <a16:colId xmlns:a16="http://schemas.microsoft.com/office/drawing/2014/main" val="1408600423"/>
                    </a:ext>
                  </a:extLst>
                </a:gridCol>
                <a:gridCol w="1134183">
                  <a:extLst>
                    <a:ext uri="{9D8B030D-6E8A-4147-A177-3AD203B41FA5}">
                      <a16:colId xmlns:a16="http://schemas.microsoft.com/office/drawing/2014/main" val="371863688"/>
                    </a:ext>
                  </a:extLst>
                </a:gridCol>
                <a:gridCol w="1205218">
                  <a:extLst>
                    <a:ext uri="{9D8B030D-6E8A-4147-A177-3AD203B41FA5}">
                      <a16:colId xmlns:a16="http://schemas.microsoft.com/office/drawing/2014/main" val="2680847667"/>
                    </a:ext>
                  </a:extLst>
                </a:gridCol>
                <a:gridCol w="1170112">
                  <a:extLst>
                    <a:ext uri="{9D8B030D-6E8A-4147-A177-3AD203B41FA5}">
                      <a16:colId xmlns:a16="http://schemas.microsoft.com/office/drawing/2014/main" val="1597854224"/>
                    </a:ext>
                  </a:extLst>
                </a:gridCol>
                <a:gridCol w="1169289">
                  <a:extLst>
                    <a:ext uri="{9D8B030D-6E8A-4147-A177-3AD203B41FA5}">
                      <a16:colId xmlns:a16="http://schemas.microsoft.com/office/drawing/2014/main" val="3480982730"/>
                    </a:ext>
                  </a:extLst>
                </a:gridCol>
                <a:gridCol w="1058041">
                  <a:extLst>
                    <a:ext uri="{9D8B030D-6E8A-4147-A177-3AD203B41FA5}">
                      <a16:colId xmlns:a16="http://schemas.microsoft.com/office/drawing/2014/main" val="3317480047"/>
                    </a:ext>
                  </a:extLst>
                </a:gridCol>
              </a:tblGrid>
              <a:tr h="649672">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fontAlgn="auto" hangingPunct="1">
                        <a:lnSpc>
                          <a:spcPct val="115000"/>
                        </a:lnSpc>
                      </a:pPr>
                      <a:r>
                        <a:rPr lang="lt-LT" sz="1100" spc="10" dirty="0">
                          <a:effectLst/>
                        </a:rPr>
                        <a:t> </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fontAlgn="auto" hangingPunct="1">
                        <a:lnSpc>
                          <a:spcPct val="115000"/>
                        </a:lnSpc>
                      </a:pPr>
                      <a:r>
                        <a:rPr lang="en-US" sz="1100" spc="10" dirty="0">
                          <a:effectLst/>
                        </a:rPr>
                        <a:t>2018 m.</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fontAlgn="auto" hangingPunct="1">
                        <a:lnSpc>
                          <a:spcPct val="115000"/>
                        </a:lnSpc>
                      </a:pPr>
                      <a:r>
                        <a:rPr lang="lt-LT" sz="1100" spc="10" dirty="0">
                          <a:effectLst/>
                        </a:rPr>
                        <a:t>2019 m.</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fontAlgn="auto" hangingPunct="1">
                        <a:lnSpc>
                          <a:spcPct val="115000"/>
                        </a:lnSpc>
                      </a:pPr>
                      <a:r>
                        <a:rPr lang="lt-LT" sz="1100" spc="10" dirty="0">
                          <a:effectLst/>
                        </a:rPr>
                        <a:t>2020 m.</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fontAlgn="auto" hangingPunct="1">
                        <a:lnSpc>
                          <a:spcPct val="115000"/>
                        </a:lnSpc>
                      </a:pPr>
                      <a:r>
                        <a:rPr lang="lt-LT" sz="1100" spc="10" dirty="0">
                          <a:effectLst/>
                        </a:rPr>
                        <a:t>2021 m.</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fontAlgn="auto" hangingPunct="1">
                        <a:lnSpc>
                          <a:spcPct val="115000"/>
                        </a:lnSpc>
                      </a:pPr>
                      <a:r>
                        <a:rPr lang="lt-LT" sz="1100" spc="10" dirty="0">
                          <a:effectLst/>
                        </a:rPr>
                        <a:t>2022 m.</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algn="l" defTabSz="914400" rtl="0" eaLnBrk="1" fontAlgn="auto" latinLnBrk="0" hangingPunct="1">
                        <a:lnSpc>
                          <a:spcPct val="115000"/>
                        </a:lnSpc>
                      </a:pPr>
                      <a:r>
                        <a:rPr lang="lt-LT" sz="1100" b="1" kern="1200" spc="10" dirty="0">
                          <a:solidFill>
                            <a:schemeClr val="lt1"/>
                          </a:solidFill>
                          <a:effectLst/>
                          <a:latin typeface="+mn-lt"/>
                          <a:ea typeface="+mn-ea"/>
                          <a:cs typeface="+mn-cs"/>
                        </a:rPr>
                        <a:t>2023 m. </a:t>
                      </a: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947541960"/>
                  </a:ext>
                </a:extLst>
              </a:tr>
              <a:tr h="335331">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just" fontAlgn="auto" hangingPunct="1">
                        <a:lnSpc>
                          <a:spcPct val="115000"/>
                        </a:lnSpc>
                      </a:pPr>
                      <a:r>
                        <a:rPr lang="lt-LT" sz="1100" spc="10">
                          <a:effectLst/>
                        </a:rPr>
                        <a:t>Deklaruotas plotas, ha</a:t>
                      </a:r>
                      <a:endParaRPr lang="lt-LT"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lnSpc>
                          <a:spcPct val="115000"/>
                        </a:lnSpc>
                      </a:pPr>
                      <a:r>
                        <a:rPr lang="lt-LT" sz="1100" spc="10" dirty="0">
                          <a:effectLst/>
                        </a:rPr>
                        <a:t>2 910 282,01</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lnSpc>
                          <a:spcPct val="115000"/>
                        </a:lnSpc>
                      </a:pPr>
                      <a:r>
                        <a:rPr lang="lt-LT" sz="1100" spc="10" dirty="0">
                          <a:effectLst/>
                        </a:rPr>
                        <a:t>2 926 751,25</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lnSpc>
                          <a:spcPct val="115000"/>
                        </a:lnSpc>
                      </a:pPr>
                      <a:r>
                        <a:rPr lang="lt-LT" sz="1100" spc="10" dirty="0">
                          <a:effectLst/>
                        </a:rPr>
                        <a:t>2 937 302,7</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lnSpc>
                          <a:spcPct val="115000"/>
                        </a:lnSpc>
                      </a:pPr>
                      <a:r>
                        <a:rPr lang="lt-LT" sz="1100" spc="10" dirty="0">
                          <a:effectLst/>
                        </a:rPr>
                        <a:t>2 925 691,04</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914400" rtl="0" eaLnBrk="1" fontAlgn="auto" latinLnBrk="0" hangingPunct="1">
                        <a:lnSpc>
                          <a:spcPct val="115000"/>
                        </a:lnSpc>
                      </a:pPr>
                      <a:r>
                        <a:rPr lang="en-GB" sz="1100" kern="1200" spc="10" dirty="0">
                          <a:solidFill>
                            <a:schemeClr val="dk1"/>
                          </a:solidFill>
                          <a:effectLst/>
                          <a:latin typeface="+mn-lt"/>
                          <a:ea typeface="+mn-ea"/>
                          <a:cs typeface="+mn-cs"/>
                        </a:rPr>
                        <a:t>2 900 068,47</a:t>
                      </a:r>
                      <a:endParaRPr lang="lt-LT" sz="1100" kern="1200" spc="10" dirty="0">
                        <a:solidFill>
                          <a:schemeClr val="dk1"/>
                        </a:solidFill>
                        <a:effectLst/>
                        <a:latin typeface="+mn-lt"/>
                        <a:ea typeface="+mn-ea"/>
                        <a:cs typeface="+mn-cs"/>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algn="ctr" defTabSz="914400" rtl="0" eaLnBrk="1" fontAlgn="auto" latinLnBrk="0" hangingPunct="1">
                        <a:lnSpc>
                          <a:spcPct val="115000"/>
                        </a:lnSpc>
                      </a:pPr>
                      <a:r>
                        <a:rPr lang="lt-LT" sz="1100" kern="1200" spc="10" dirty="0">
                          <a:solidFill>
                            <a:schemeClr val="dk1"/>
                          </a:solidFill>
                          <a:effectLst/>
                          <a:latin typeface="+mn-lt"/>
                          <a:ea typeface="+mn-ea"/>
                          <a:cs typeface="+mn-cs"/>
                        </a:rPr>
                        <a:t>2 904 075,29</a:t>
                      </a: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C000">
                        <a:lumMod val="40000"/>
                        <a:lumOff val="60000"/>
                      </a:srgbClr>
                    </a:solidFill>
                  </a:tcPr>
                </a:tc>
                <a:extLst>
                  <a:ext uri="{0D108BD9-81ED-4DB2-BD59-A6C34878D82A}">
                    <a16:rowId xmlns:a16="http://schemas.microsoft.com/office/drawing/2014/main" val="308575475"/>
                  </a:ext>
                </a:extLst>
              </a:tr>
              <a:tr h="31274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just" fontAlgn="auto" hangingPunct="1">
                        <a:lnSpc>
                          <a:spcPct val="115000"/>
                        </a:lnSpc>
                      </a:pPr>
                      <a:r>
                        <a:rPr lang="lt-LT" sz="1100" spc="10">
                          <a:effectLst/>
                        </a:rPr>
                        <a:t>Paraiškų sk.</a:t>
                      </a:r>
                      <a:endParaRPr lang="lt-LT"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lnSpc>
                          <a:spcPct val="115000"/>
                        </a:lnSpc>
                      </a:pPr>
                      <a:r>
                        <a:rPr lang="lt-LT" sz="1100" spc="10">
                          <a:effectLst/>
                        </a:rPr>
                        <a:t>128 136</a:t>
                      </a:r>
                      <a:endParaRPr lang="lt-LT"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lnSpc>
                          <a:spcPct val="115000"/>
                        </a:lnSpc>
                      </a:pPr>
                      <a:r>
                        <a:rPr lang="lt-LT" sz="1100" spc="10">
                          <a:effectLst/>
                        </a:rPr>
                        <a:t>126 057</a:t>
                      </a:r>
                      <a:endParaRPr lang="lt-LT"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lnSpc>
                          <a:spcPct val="115000"/>
                        </a:lnSpc>
                      </a:pPr>
                      <a:r>
                        <a:rPr lang="lt-LT" sz="1100" spc="10">
                          <a:effectLst/>
                        </a:rPr>
                        <a:t>124 885</a:t>
                      </a:r>
                      <a:endParaRPr lang="lt-LT"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lnSpc>
                          <a:spcPct val="115000"/>
                        </a:lnSpc>
                      </a:pPr>
                      <a:r>
                        <a:rPr lang="lt-LT" sz="1100" spc="10">
                          <a:effectLst/>
                        </a:rPr>
                        <a:t>121 336</a:t>
                      </a:r>
                      <a:endParaRPr lang="lt-LT"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r>
                        <a:rPr lang="en-GB" sz="1100">
                          <a:effectLst/>
                        </a:rPr>
                        <a:t>118 740</a:t>
                      </a:r>
                      <a:endParaRPr lang="lt-LT" sz="1200">
                        <a:effectLst/>
                      </a:endParaRPr>
                    </a:p>
                    <a:p>
                      <a:pPr algn="ctr" fontAlgn="auto" hangingPunct="1">
                        <a:lnSpc>
                          <a:spcPct val="115000"/>
                        </a:lnSpc>
                      </a:pPr>
                      <a:r>
                        <a:rPr lang="lt-LT" sz="1100" spc="10">
                          <a:effectLst/>
                        </a:rPr>
                        <a:t> </a:t>
                      </a:r>
                      <a:endParaRPr lang="lt-LT"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auto" hangingPunct="1">
                        <a:lnSpc>
                          <a:spcPct val="115000"/>
                        </a:lnSpc>
                      </a:pPr>
                      <a:r>
                        <a:rPr lang="lt-LT" sz="1100" spc="10" dirty="0">
                          <a:effectLst/>
                        </a:rPr>
                        <a:t>116 153</a:t>
                      </a:r>
                      <a:endParaRPr lang="lt-LT"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FC000">
                        <a:lumMod val="40000"/>
                        <a:lumOff val="60000"/>
                      </a:srgbClr>
                    </a:solidFill>
                  </a:tcPr>
                </a:tc>
                <a:extLst>
                  <a:ext uri="{0D108BD9-81ED-4DB2-BD59-A6C34878D82A}">
                    <a16:rowId xmlns:a16="http://schemas.microsoft.com/office/drawing/2014/main" val="1920283797"/>
                  </a:ext>
                </a:extLst>
              </a:tr>
            </a:tbl>
          </a:graphicData>
        </a:graphic>
      </p:graphicFrame>
      <p:sp>
        <p:nvSpPr>
          <p:cNvPr id="13" name="TextBox 12">
            <a:extLst>
              <a:ext uri="{FF2B5EF4-FFF2-40B4-BE49-F238E27FC236}">
                <a16:creationId xmlns:a16="http://schemas.microsoft.com/office/drawing/2014/main" id="{078138EF-1BDD-200E-833C-D50760728377}"/>
              </a:ext>
            </a:extLst>
          </p:cNvPr>
          <p:cNvSpPr txBox="1"/>
          <p:nvPr/>
        </p:nvSpPr>
        <p:spPr>
          <a:xfrm>
            <a:off x="376202" y="4159867"/>
            <a:ext cx="8568060" cy="738664"/>
          </a:xfrm>
          <a:prstGeom prst="rect">
            <a:avLst/>
          </a:prstGeom>
          <a:noFill/>
        </p:spPr>
        <p:txBody>
          <a:bodyPr wrap="square">
            <a:spAutoFit/>
          </a:bodyPr>
          <a:lstStyle/>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lt-LT" sz="140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Plotas tinkantis bazinėms išmokoms, t. y. I-VI ir IX klasifikatoriaus grupės (neadministruotos paraiškos) – </a:t>
            </a:r>
            <a:r>
              <a:rPr kumimoji="0" lang="lt-LT" sz="1400" b="1" i="0" u="none" strike="noStrike" kern="1200" cap="none" spc="0" normalizeH="0" baseline="0" noProof="0" dirty="0">
                <a:ln>
                  <a:noFill/>
                </a:ln>
                <a:solidFill>
                  <a:srgbClr val="92D050"/>
                </a:solidFill>
                <a:effectLst/>
                <a:uLnTx/>
                <a:uFillTx/>
                <a:latin typeface="Calibri" panose="020F0502020204030204" pitchFamily="34" charset="0"/>
                <a:ea typeface="Times New Roman" panose="02020603050405020304" pitchFamily="18" charset="0"/>
                <a:cs typeface="+mn-cs"/>
              </a:rPr>
              <a:t>2,</a:t>
            </a:r>
            <a:r>
              <a:rPr kumimoji="0" lang="en-US" sz="1400" b="1" i="0" u="none" strike="noStrike" kern="1200" cap="none" spc="0" normalizeH="0" baseline="0" noProof="0" dirty="0">
                <a:ln>
                  <a:noFill/>
                </a:ln>
                <a:solidFill>
                  <a:srgbClr val="92D050"/>
                </a:solidFill>
                <a:effectLst/>
                <a:uLnTx/>
                <a:uFillTx/>
                <a:latin typeface="Calibri" panose="020F0502020204030204" pitchFamily="34" charset="0"/>
                <a:ea typeface="Times New Roman" panose="02020603050405020304" pitchFamily="18" charset="0"/>
                <a:cs typeface="+mn-cs"/>
              </a:rPr>
              <a:t>86</a:t>
            </a:r>
            <a:r>
              <a:rPr kumimoji="0" lang="lt-LT" sz="1400" b="1" i="0" u="none" strike="noStrike" kern="1200" cap="none" spc="0" normalizeH="0" baseline="0" noProof="0" dirty="0">
                <a:ln>
                  <a:noFill/>
                </a:ln>
                <a:solidFill>
                  <a:srgbClr val="92D050"/>
                </a:solidFill>
                <a:effectLst/>
                <a:uLnTx/>
                <a:uFillTx/>
                <a:latin typeface="Calibri" panose="020F0502020204030204" pitchFamily="34" charset="0"/>
                <a:ea typeface="Times New Roman" panose="02020603050405020304" pitchFamily="18" charset="0"/>
                <a:cs typeface="+mn-cs"/>
              </a:rPr>
              <a:t> mln. ha </a:t>
            </a:r>
            <a:r>
              <a:rPr kumimoji="0" lang="lt-LT" sz="140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(SP planuota – </a:t>
            </a:r>
            <a:r>
              <a:rPr kumimoji="0" lang="lt-LT" sz="14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2,73 mln. ha</a:t>
            </a:r>
            <a:r>
              <a:rPr kumimoji="0" lang="lt-LT" sz="140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a:t>
            </a:r>
            <a:r>
              <a:rPr kumimoji="0" lang="en-US" sz="140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mn-cs"/>
              </a:rPr>
              <a:t>.</a:t>
            </a:r>
          </a:p>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lt-LT"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Dažniausia tinkami paramai plotai sumažėja iki 1-1,5 proc. po visų patikrų</a:t>
            </a: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rPr>
              <a:t>.</a:t>
            </a:r>
            <a:endParaRPr kumimoji="0" lang="lt-LT"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spTree>
    <p:extLst>
      <p:ext uri="{BB962C8B-B14F-4D97-AF65-F5344CB8AC3E}">
        <p14:creationId xmlns:p14="http://schemas.microsoft.com/office/powerpoint/2010/main" val="2158464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extBox 4">
            <a:extLst>
              <a:ext uri="{FF2B5EF4-FFF2-40B4-BE49-F238E27FC236}">
                <a16:creationId xmlns:a16="http://schemas.microsoft.com/office/drawing/2014/main" id="{C2E26AD3-3721-1CBA-F778-BCE57892C7EB}"/>
              </a:ext>
            </a:extLst>
          </p:cNvPr>
          <p:cNvSpPr txBox="1"/>
          <p:nvPr/>
        </p:nvSpPr>
        <p:spPr>
          <a:xfrm>
            <a:off x="401053" y="1162598"/>
            <a:ext cx="8125326" cy="923330"/>
          </a:xfrm>
          <a:prstGeom prst="rect">
            <a:avLst/>
          </a:prstGeom>
          <a:noFill/>
        </p:spPr>
        <p:txBody>
          <a:bodyPr wrap="square">
            <a:spAutoFit/>
          </a:bodyPr>
          <a:lstStyle/>
          <a:p>
            <a:pPr marL="257175" marR="0" lvl="0" indent="-257175" algn="l" defTabSz="6858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Jaunųjų ūkininkų tiesioginės išmokos:</a:t>
            </a: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Pareiškėjų 3621</a:t>
            </a:r>
            <a:endParaRPr kumimoji="0" lang="lt-LT" sz="1350" b="0" i="0" u="none" strike="noStrike" kern="1200" cap="none" spc="0" normalizeH="0" baseline="0" noProof="0" dirty="0">
              <a:ln>
                <a:noFill/>
              </a:ln>
              <a:solidFill>
                <a:srgbClr val="FF0000"/>
              </a:solidFill>
              <a:effectLst/>
              <a:uLnTx/>
              <a:uFillTx/>
              <a:latin typeface="Calibri" panose="020F0502020204030204" pitchFamily="34" charset="0"/>
              <a:ea typeface="+mn-ea"/>
              <a:cs typeface="+mn-cs"/>
            </a:endParaRP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Plotas 94</a:t>
            </a:r>
            <a:r>
              <a:rPr kumimoji="0" lang="en-US"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617,7 ha (</a:t>
            </a:r>
            <a:r>
              <a:rPr kumimoji="0" lang="lt-LT" sz="1350" b="0" i="0" u="none" strike="noStrike" kern="1200" cap="none" spc="0" normalizeH="0" baseline="0" noProof="0" dirty="0">
                <a:ln>
                  <a:noFill/>
                </a:ln>
                <a:effectLst/>
                <a:uLnTx/>
                <a:uFillTx/>
                <a:latin typeface="Calibri" panose="020F0502020204030204" pitchFamily="34" charset="0"/>
                <a:ea typeface="+mn-ea"/>
                <a:cs typeface="+mn-cs"/>
              </a:rPr>
              <a:t>9</a:t>
            </a:r>
            <a:r>
              <a:rPr kumimoji="0" lang="en-US" sz="1350" b="0" i="0" u="none" strike="noStrike" kern="1200" cap="none" spc="0" normalizeH="0" baseline="0" noProof="0" dirty="0">
                <a:ln>
                  <a:noFill/>
                </a:ln>
                <a:effectLst/>
                <a:uLnTx/>
                <a:uFillTx/>
                <a:latin typeface="Calibri" panose="020F0502020204030204" pitchFamily="34" charset="0"/>
                <a:ea typeface="+mn-ea"/>
                <a:cs typeface="+mn-cs"/>
              </a:rPr>
              <a:t>9,8</a:t>
            </a:r>
            <a:r>
              <a:rPr kumimoji="0" lang="lt-LT" sz="1350" b="0" i="0" u="none" strike="noStrike" kern="1200" cap="none" spc="0" normalizeH="0" baseline="0" noProof="0" dirty="0">
                <a:ln>
                  <a:noFill/>
                </a:ln>
                <a:effectLst/>
                <a:uLnTx/>
                <a:uFillTx/>
                <a:latin typeface="Calibri" panose="020F0502020204030204" pitchFamily="34" charset="0"/>
                <a:ea typeface="+mn-ea"/>
                <a:cs typeface="+mn-cs"/>
              </a:rPr>
              <a:t> proc. </a:t>
            </a: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nuo SP planuoto)</a:t>
            </a: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Vidutinis dydis – 25,9 ha</a:t>
            </a:r>
          </a:p>
        </p:txBody>
      </p:sp>
      <p:sp>
        <p:nvSpPr>
          <p:cNvPr id="8" name="TextBox 7">
            <a:extLst>
              <a:ext uri="{FF2B5EF4-FFF2-40B4-BE49-F238E27FC236}">
                <a16:creationId xmlns:a16="http://schemas.microsoft.com/office/drawing/2014/main" id="{41B94FFC-0D30-23F0-B1F1-DC861E77A44A}"/>
              </a:ext>
            </a:extLst>
          </p:cNvPr>
          <p:cNvSpPr txBox="1"/>
          <p:nvPr/>
        </p:nvSpPr>
        <p:spPr>
          <a:xfrm>
            <a:off x="288758" y="2346481"/>
            <a:ext cx="8398042" cy="2169825"/>
          </a:xfrm>
          <a:prstGeom prst="rect">
            <a:avLst/>
          </a:prstGeom>
          <a:noFill/>
        </p:spPr>
        <p:txBody>
          <a:bodyPr wrap="square">
            <a:spAutoFit/>
          </a:bodyPr>
          <a:lstStyle/>
          <a:p>
            <a:pPr marL="257175" marR="0" lvl="0" indent="-257175" algn="l" defTabSz="6858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Perskirstymo išmoka:</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i="0" u="none" strike="noStrike" kern="1200" cap="none" spc="0" normalizeH="0" baseline="0" noProof="0" dirty="0">
                <a:ln>
                  <a:noFill/>
                </a:ln>
                <a:effectLst/>
                <a:uLnTx/>
                <a:uFillTx/>
                <a:latin typeface="Calibri" panose="020F0502020204030204" pitchFamily="34" charset="0"/>
                <a:ea typeface="+mn-ea"/>
                <a:cs typeface="+mn-cs"/>
              </a:rPr>
              <a:t>Pareiškėjų iki 50 ha – 102,8 tūkst. (88,5 proc. visų pareiškėjų)</a:t>
            </a: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effectLst/>
                <a:uLnTx/>
                <a:uFillTx/>
                <a:latin typeface="Calibri" panose="020F0502020204030204" pitchFamily="34" charset="0"/>
                <a:ea typeface="+mn-ea"/>
                <a:cs typeface="+mn-cs"/>
              </a:rPr>
              <a:t>Plotas 842,8 tūkst. ha (30 proc. nuo viso Lietuvoje tinkamo paramai ploto)</a:t>
            </a: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effectLst/>
                <a:uLnTx/>
                <a:uFillTx/>
                <a:latin typeface="Calibri" panose="020F0502020204030204" pitchFamily="34" charset="0"/>
                <a:ea typeface="+mn-ea"/>
                <a:cs typeface="+mn-cs"/>
              </a:rPr>
              <a:t>Pareiškėjų nuo 50 iki 500 ha – 11,1 tūkst.  (9,5 proc. visų pareiškėjų)</a:t>
            </a: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effectLst/>
                <a:uLnTx/>
                <a:uFillTx/>
                <a:latin typeface="Calibri" panose="020F0502020204030204" pitchFamily="34" charset="0"/>
                <a:ea typeface="+mn-ea"/>
                <a:cs typeface="+mn-cs"/>
              </a:rPr>
              <a:t>Jų bendras deklaruotas plotas 1516,6 tūkst. ha (perskirstymo išmokos plotas – 554 tūkst. ha arba 19,5 proc. nuo viso Lietuvoje tinkamo paramai ploto)</a:t>
            </a: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lt-LT" sz="1350" b="0" i="0" u="none" strike="noStrike" kern="1200" cap="none" spc="0" normalizeH="0" baseline="0" noProof="0" dirty="0">
              <a:ln>
                <a:noFill/>
              </a:ln>
              <a:effectLst/>
              <a:uLnTx/>
              <a:uFillTx/>
              <a:latin typeface="Calibri" panose="020F0502020204030204" pitchFamily="34" charset="0"/>
              <a:ea typeface="+mn-ea"/>
              <a:cs typeface="+mn-cs"/>
            </a:endParaRP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Viso pareiškėjų, kuriems bus mokama perskirstymo išmoka, skaičius – 113,9 tūkst. (98 proc. visų)</a:t>
            </a:r>
          </a:p>
          <a:p>
            <a:pPr marL="600075" marR="0" lvl="1" indent="-257175"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Viso deklaruoto perskirstymo išmokai plotas – 1396,7 tūkst. ha (</a:t>
            </a:r>
            <a:r>
              <a:rPr kumimoji="0" lang="lt-LT" sz="1350" b="0" i="0" u="none" strike="noStrike" kern="1200" cap="none" spc="0" normalizeH="0" baseline="0" noProof="0" dirty="0">
                <a:ln>
                  <a:noFill/>
                </a:ln>
                <a:effectLst/>
                <a:uLnTx/>
                <a:uFillTx/>
                <a:latin typeface="Calibri" panose="020F0502020204030204" pitchFamily="34" charset="0"/>
                <a:ea typeface="+mn-ea"/>
                <a:cs typeface="+mn-cs"/>
              </a:rPr>
              <a:t>100,3 proc. </a:t>
            </a:r>
            <a:r>
              <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nuo SP planuoto)</a:t>
            </a:r>
            <a:endParaRPr kumimoji="0" lang="lt-LT" sz="135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sp>
        <p:nvSpPr>
          <p:cNvPr id="10" name="TextBox 9">
            <a:extLst>
              <a:ext uri="{FF2B5EF4-FFF2-40B4-BE49-F238E27FC236}">
                <a16:creationId xmlns:a16="http://schemas.microsoft.com/office/drawing/2014/main" id="{2C6CF118-F61C-215D-7777-D73B3D7BAEF0}"/>
              </a:ext>
            </a:extLst>
          </p:cNvPr>
          <p:cNvSpPr txBox="1"/>
          <p:nvPr/>
        </p:nvSpPr>
        <p:spPr>
          <a:xfrm>
            <a:off x="3489158" y="257862"/>
            <a:ext cx="5197642" cy="707886"/>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mj-lt"/>
                <a:cs typeface="Calibri" panose="020F0502020204030204" pitchFamily="34" charset="0"/>
              </a:rPr>
              <a:t>JAUNŲJŲ ŪKININKŲ  IR PERSKIRSTYMO IŠMOKŲ STATISTIKA</a:t>
            </a:r>
          </a:p>
        </p:txBody>
      </p:sp>
    </p:spTree>
    <p:extLst>
      <p:ext uri="{BB962C8B-B14F-4D97-AF65-F5344CB8AC3E}">
        <p14:creationId xmlns:p14="http://schemas.microsoft.com/office/powerpoint/2010/main" val="1188949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TextBox 7">
            <a:extLst>
              <a:ext uri="{FF2B5EF4-FFF2-40B4-BE49-F238E27FC236}">
                <a16:creationId xmlns:a16="http://schemas.microsoft.com/office/drawing/2014/main" id="{87BA6B2F-3319-1CF2-D6EC-86824DD56136}"/>
              </a:ext>
            </a:extLst>
          </p:cNvPr>
          <p:cNvSpPr txBox="1"/>
          <p:nvPr/>
        </p:nvSpPr>
        <p:spPr>
          <a:xfrm>
            <a:off x="4106779" y="486871"/>
            <a:ext cx="4732422" cy="400110"/>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mj-lt"/>
                <a:ea typeface="+mn-ea"/>
                <a:cs typeface="+mn-cs"/>
              </a:rPr>
              <a:t>SUSIETOSIOS PARAMOS STATISTIKA</a:t>
            </a:r>
          </a:p>
        </p:txBody>
      </p:sp>
      <p:graphicFrame>
        <p:nvGraphicFramePr>
          <p:cNvPr id="2" name="Table 1">
            <a:extLst>
              <a:ext uri="{FF2B5EF4-FFF2-40B4-BE49-F238E27FC236}">
                <a16:creationId xmlns:a16="http://schemas.microsoft.com/office/drawing/2014/main" id="{F0052495-94DD-63BE-1026-A20A58A6829F}"/>
              </a:ext>
            </a:extLst>
          </p:cNvPr>
          <p:cNvGraphicFramePr>
            <a:graphicFrameLocks noGrp="1"/>
          </p:cNvGraphicFramePr>
          <p:nvPr>
            <p:extLst>
              <p:ext uri="{D42A27DB-BD31-4B8C-83A1-F6EECF244321}">
                <p14:modId xmlns:p14="http://schemas.microsoft.com/office/powerpoint/2010/main" val="471475270"/>
              </p:ext>
            </p:extLst>
          </p:nvPr>
        </p:nvGraphicFramePr>
        <p:xfrm>
          <a:off x="449179" y="1494182"/>
          <a:ext cx="8237620" cy="2577728"/>
        </p:xfrm>
        <a:graphic>
          <a:graphicData uri="http://schemas.openxmlformats.org/drawingml/2006/table">
            <a:tbl>
              <a:tblPr firstRow="1" firstCol="1" bandRow="1"/>
              <a:tblGrid>
                <a:gridCol w="4106779">
                  <a:extLst>
                    <a:ext uri="{9D8B030D-6E8A-4147-A177-3AD203B41FA5}">
                      <a16:colId xmlns:a16="http://schemas.microsoft.com/office/drawing/2014/main" val="588884879"/>
                    </a:ext>
                  </a:extLst>
                </a:gridCol>
                <a:gridCol w="938463">
                  <a:extLst>
                    <a:ext uri="{9D8B030D-6E8A-4147-A177-3AD203B41FA5}">
                      <a16:colId xmlns:a16="http://schemas.microsoft.com/office/drawing/2014/main" val="3463238655"/>
                    </a:ext>
                  </a:extLst>
                </a:gridCol>
                <a:gridCol w="906379">
                  <a:extLst>
                    <a:ext uri="{9D8B030D-6E8A-4147-A177-3AD203B41FA5}">
                      <a16:colId xmlns:a16="http://schemas.microsoft.com/office/drawing/2014/main" val="960311035"/>
                    </a:ext>
                  </a:extLst>
                </a:gridCol>
                <a:gridCol w="1010653">
                  <a:extLst>
                    <a:ext uri="{9D8B030D-6E8A-4147-A177-3AD203B41FA5}">
                      <a16:colId xmlns:a16="http://schemas.microsoft.com/office/drawing/2014/main" val="1433463204"/>
                    </a:ext>
                  </a:extLst>
                </a:gridCol>
                <a:gridCol w="1275346">
                  <a:extLst>
                    <a:ext uri="{9D8B030D-6E8A-4147-A177-3AD203B41FA5}">
                      <a16:colId xmlns:a16="http://schemas.microsoft.com/office/drawing/2014/main" val="940325693"/>
                    </a:ext>
                  </a:extLst>
                </a:gridCol>
              </a:tblGrid>
              <a:tr h="891807">
                <a:tc>
                  <a:txBody>
                    <a:bodyPr/>
                    <a:lstStyle/>
                    <a:p>
                      <a:pPr algn="ctr">
                        <a:lnSpc>
                          <a:spcPct val="107000"/>
                        </a:lnSpc>
                        <a:spcAft>
                          <a:spcPts val="800"/>
                        </a:spcAft>
                      </a:pPr>
                      <a:r>
                        <a:rPr lang="lt-LT" sz="1400" b="1" kern="100" dirty="0">
                          <a:effectLst/>
                          <a:latin typeface="Calibri" panose="020F0502020204030204" pitchFamily="34" charset="0"/>
                          <a:ea typeface="Calibri" panose="020F0502020204030204" pitchFamily="34" charset="0"/>
                          <a:cs typeface="Times New Roman" panose="02020603050405020304" pitchFamily="18" charset="0"/>
                        </a:rPr>
                        <a:t>Augalininkystės sektoriaus susietoji parama</a:t>
                      </a:r>
                      <a:endParaRPr lang="en-US" sz="11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100">
                          <a:effectLst/>
                          <a:latin typeface="Calibri" panose="020F0502020204030204" pitchFamily="34" charset="0"/>
                          <a:ea typeface="Calibri" panose="020F0502020204030204" pitchFamily="34" charset="0"/>
                          <a:cs typeface="Times New Roman" panose="02020603050405020304" pitchFamily="18" charset="0"/>
                        </a:rPr>
                        <a:t>Pareiškėjų sk.</a:t>
                      </a:r>
                      <a:endParaRPr lang="en-US" sz="11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100">
                          <a:effectLst/>
                          <a:latin typeface="Calibri" panose="020F0502020204030204" pitchFamily="34" charset="0"/>
                          <a:ea typeface="Calibri" panose="020F0502020204030204" pitchFamily="34" charset="0"/>
                          <a:cs typeface="Times New Roman" panose="02020603050405020304" pitchFamily="18" charset="0"/>
                        </a:rPr>
                        <a:t>Plotas, ha</a:t>
                      </a:r>
                      <a:endParaRPr lang="en-US" sz="11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100">
                          <a:effectLst/>
                          <a:latin typeface="Calibri" panose="020F0502020204030204" pitchFamily="34" charset="0"/>
                          <a:ea typeface="Calibri" panose="020F0502020204030204" pitchFamily="34" charset="0"/>
                          <a:cs typeface="Times New Roman" panose="02020603050405020304" pitchFamily="18" charset="0"/>
                        </a:rPr>
                        <a:t>SP suplanuotas plotas, ha/SG</a:t>
                      </a:r>
                      <a:endParaRPr lang="en-US" sz="11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100" dirty="0">
                          <a:effectLst/>
                          <a:latin typeface="Calibri" panose="020F0502020204030204" pitchFamily="34" charset="0"/>
                          <a:ea typeface="Calibri" panose="020F0502020204030204" pitchFamily="34" charset="0"/>
                          <a:cs typeface="Times New Roman" panose="02020603050405020304" pitchFamily="18" charset="0"/>
                        </a:rPr>
                        <a:t>SP suplanuoto ploto vykdymas %</a:t>
                      </a:r>
                      <a:endParaRPr lang="en-US" sz="11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4164445222"/>
                  </a:ext>
                </a:extLst>
              </a:tr>
              <a:tr h="229446">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Susietoji parama už vaisius (sodai)</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2377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4374.81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5124.19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effectLst/>
                          <a:latin typeface="Calibri" panose="020F0502020204030204" pitchFamily="34" charset="0"/>
                          <a:ea typeface="Calibri" panose="020F0502020204030204" pitchFamily="34" charset="0"/>
                          <a:cs typeface="Times New Roman" panose="02020603050405020304" pitchFamily="18" charset="0"/>
                        </a:rPr>
                        <a:t>85%</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59586"/>
                  </a:ext>
                </a:extLst>
              </a:tr>
              <a:tr h="229446">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Susietoji parama už uogas ir riešutmedžius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3582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8927.2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8950.22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effectLst/>
                          <a:latin typeface="Calibri" panose="020F0502020204030204" pitchFamily="34" charset="0"/>
                          <a:ea typeface="Calibri" panose="020F0502020204030204" pitchFamily="34" charset="0"/>
                          <a:cs typeface="Times New Roman" panose="02020603050405020304" pitchFamily="18" charset="0"/>
                        </a:rPr>
                        <a:t>100%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6884618"/>
                  </a:ext>
                </a:extLst>
              </a:tr>
              <a:tr h="229446">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Susietoji parama už daržoves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2116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5142.68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5203.89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99%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302770"/>
                  </a:ext>
                </a:extLst>
              </a:tr>
              <a:tr h="229446">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Susietoji parama už šiltnamių daržoves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45.08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62.26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effectLst/>
                          <a:latin typeface="Calibri" panose="020F0502020204030204" pitchFamily="34" charset="0"/>
                          <a:ea typeface="Calibri" panose="020F0502020204030204" pitchFamily="34" charset="0"/>
                          <a:cs typeface="Times New Roman" panose="02020603050405020304" pitchFamily="18" charset="0"/>
                        </a:rPr>
                        <a:t>72%</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9199340"/>
                  </a:ext>
                </a:extLst>
              </a:tr>
              <a:tr h="229446">
                <a:tc>
                  <a:txBody>
                    <a:bodyPr/>
                    <a:lstStyle/>
                    <a:p>
                      <a:pPr>
                        <a:lnSpc>
                          <a:spcPct val="107000"/>
                        </a:lnSpc>
                        <a:spcAft>
                          <a:spcPts val="800"/>
                        </a:spcAft>
                      </a:pPr>
                      <a:r>
                        <a:rPr lang="lt-LT" sz="1400" kern="100" dirty="0">
                          <a:effectLst/>
                          <a:latin typeface="Calibri" panose="020F0502020204030204" pitchFamily="34" charset="0"/>
                          <a:ea typeface="Calibri" panose="020F0502020204030204" pitchFamily="34" charset="0"/>
                          <a:cs typeface="Times New Roman" panose="02020603050405020304" pitchFamily="18" charset="0"/>
                        </a:rPr>
                        <a:t>Susietoji parama už baltyminius augalus</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20441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261216.72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248656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effectLst/>
                          <a:latin typeface="Calibri" panose="020F0502020204030204" pitchFamily="34" charset="0"/>
                          <a:ea typeface="Calibri" panose="020F0502020204030204" pitchFamily="34" charset="0"/>
                          <a:cs typeface="Times New Roman" panose="02020603050405020304" pitchFamily="18" charset="0"/>
                        </a:rPr>
                        <a:t>105%</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7641960"/>
                  </a:ext>
                </a:extLst>
              </a:tr>
              <a:tr h="229446">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Susietoji parama už cukrinius runkelius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274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15718.77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14219.43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effectLst/>
                          <a:latin typeface="Calibri" panose="020F0502020204030204" pitchFamily="34" charset="0"/>
                          <a:ea typeface="Calibri" panose="020F0502020204030204" pitchFamily="34" charset="0"/>
                          <a:cs typeface="Times New Roman" panose="02020603050405020304" pitchFamily="18" charset="0"/>
                        </a:rPr>
                        <a:t>111%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619589"/>
                  </a:ext>
                </a:extLst>
              </a:tr>
              <a:tr h="229446">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Susietoji parama už sėklines bulves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250.58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100">
                          <a:effectLst/>
                          <a:latin typeface="Calibri" panose="020F0502020204030204" pitchFamily="34" charset="0"/>
                          <a:ea typeface="Calibri" panose="020F0502020204030204" pitchFamily="34" charset="0"/>
                          <a:cs typeface="Times New Roman" panose="02020603050405020304" pitchFamily="18" charset="0"/>
                        </a:rPr>
                        <a:t>131.05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191%</a:t>
                      </a:r>
                      <a:endParaRPr lang="en-US"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6328" marR="66328" marT="9212" marB="921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9387574"/>
                  </a:ext>
                </a:extLst>
              </a:tr>
            </a:tbl>
          </a:graphicData>
        </a:graphic>
      </p:graphicFrame>
    </p:spTree>
    <p:extLst>
      <p:ext uri="{BB962C8B-B14F-4D97-AF65-F5344CB8AC3E}">
        <p14:creationId xmlns:p14="http://schemas.microsoft.com/office/powerpoint/2010/main" val="1641565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mj-lt"/>
                <a:ea typeface="+mn-ea"/>
                <a:cs typeface="+mn-cs"/>
              </a:rPr>
              <a:t>EKOLOGINIŲ SISTEMŲ STATISTIKA</a:t>
            </a:r>
          </a:p>
        </p:txBody>
      </p:sp>
      <p:graphicFrame>
        <p:nvGraphicFramePr>
          <p:cNvPr id="2" name="Table 1">
            <a:extLst>
              <a:ext uri="{FF2B5EF4-FFF2-40B4-BE49-F238E27FC236}">
                <a16:creationId xmlns:a16="http://schemas.microsoft.com/office/drawing/2014/main" id="{6F07126D-E77E-EEF7-F7F0-863CA3EF9462}"/>
              </a:ext>
            </a:extLst>
          </p:cNvPr>
          <p:cNvGraphicFramePr>
            <a:graphicFrameLocks noGrp="1"/>
          </p:cNvGraphicFramePr>
          <p:nvPr>
            <p:extLst>
              <p:ext uri="{D42A27DB-BD31-4B8C-83A1-F6EECF244321}">
                <p14:modId xmlns:p14="http://schemas.microsoft.com/office/powerpoint/2010/main" val="1919667755"/>
              </p:ext>
            </p:extLst>
          </p:nvPr>
        </p:nvGraphicFramePr>
        <p:xfrm>
          <a:off x="625642" y="1458911"/>
          <a:ext cx="7980947" cy="3210673"/>
        </p:xfrm>
        <a:graphic>
          <a:graphicData uri="http://schemas.openxmlformats.org/drawingml/2006/table">
            <a:tbl>
              <a:tblPr firstRow="1" firstCol="1" bandRow="1"/>
              <a:tblGrid>
                <a:gridCol w="3549833">
                  <a:extLst>
                    <a:ext uri="{9D8B030D-6E8A-4147-A177-3AD203B41FA5}">
                      <a16:colId xmlns:a16="http://schemas.microsoft.com/office/drawing/2014/main" val="2835177727"/>
                    </a:ext>
                  </a:extLst>
                </a:gridCol>
                <a:gridCol w="911534">
                  <a:extLst>
                    <a:ext uri="{9D8B030D-6E8A-4147-A177-3AD203B41FA5}">
                      <a16:colId xmlns:a16="http://schemas.microsoft.com/office/drawing/2014/main" val="253114103"/>
                    </a:ext>
                  </a:extLst>
                </a:gridCol>
                <a:gridCol w="1004020">
                  <a:extLst>
                    <a:ext uri="{9D8B030D-6E8A-4147-A177-3AD203B41FA5}">
                      <a16:colId xmlns:a16="http://schemas.microsoft.com/office/drawing/2014/main" val="2728814492"/>
                    </a:ext>
                  </a:extLst>
                </a:gridCol>
                <a:gridCol w="1026400">
                  <a:extLst>
                    <a:ext uri="{9D8B030D-6E8A-4147-A177-3AD203B41FA5}">
                      <a16:colId xmlns:a16="http://schemas.microsoft.com/office/drawing/2014/main" val="2141789588"/>
                    </a:ext>
                  </a:extLst>
                </a:gridCol>
                <a:gridCol w="1489160">
                  <a:extLst>
                    <a:ext uri="{9D8B030D-6E8A-4147-A177-3AD203B41FA5}">
                      <a16:colId xmlns:a16="http://schemas.microsoft.com/office/drawing/2014/main" val="996232127"/>
                    </a:ext>
                  </a:extLst>
                </a:gridCol>
              </a:tblGrid>
              <a:tr h="1231228">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Ekoschemos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Paraiškų sk.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Bendras deklaruotas plotas, ha/SG</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 suplanuotas plotas, ha/SG</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 suplanuoto ploto vykdymas, %</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552511138"/>
                  </a:ext>
                </a:extLst>
              </a:tr>
              <a:tr h="213684">
                <a:tc gridSpan="5">
                  <a:txBody>
                    <a:bodyPr/>
                    <a:lstStyle/>
                    <a:p>
                      <a:pPr>
                        <a:lnSpc>
                          <a:spcPct val="107000"/>
                        </a:lnSpc>
                        <a:spcAft>
                          <a:spcPts val="800"/>
                        </a:spcAft>
                      </a:pPr>
                      <a:r>
                        <a:rPr lang="lt-LT" sz="1400" b="1"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Kompleksinė ekologinė sistema „Veiklos ariamojoje žemėje“:</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97623495"/>
                  </a:ext>
                </a:extLst>
              </a:tr>
              <a:tr h="213684">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Augalų kaita</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4496</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584765,34</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268 161,40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b="1" kern="0">
                          <a:solidFill>
                            <a:srgbClr val="00B050"/>
                          </a:solidFill>
                          <a:effectLst/>
                          <a:latin typeface="Calibri" panose="020F0502020204030204" pitchFamily="34" charset="0"/>
                          <a:ea typeface="Times New Roman" panose="02020603050405020304" pitchFamily="18" charset="0"/>
                          <a:cs typeface="Calibri" panose="020F0502020204030204" pitchFamily="34" charset="0"/>
                        </a:rPr>
                        <a:t>218,1%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4417584"/>
                  </a:ext>
                </a:extLst>
              </a:tr>
              <a:tr h="203509">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Tarpiniai pasėliai</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14050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343951,37</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195 445,97</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b="1" kern="0" dirty="0">
                          <a:solidFill>
                            <a:srgbClr val="00B050"/>
                          </a:solidFill>
                          <a:effectLst/>
                          <a:latin typeface="Calibri" panose="020F0502020204030204" pitchFamily="34" charset="0"/>
                          <a:ea typeface="Times New Roman" panose="02020603050405020304" pitchFamily="18" charset="0"/>
                          <a:cs typeface="Calibri" panose="020F0502020204030204" pitchFamily="34" charset="0"/>
                        </a:rPr>
                        <a:t>176,0%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3861170"/>
                  </a:ext>
                </a:extLst>
              </a:tr>
              <a:tr h="223860">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Sertifikuotos sėklos naudojimas</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4218</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210931,78</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388 529,85</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806000"/>
                          </a:solidFill>
                          <a:effectLst/>
                          <a:latin typeface="Calibri" panose="020F0502020204030204" pitchFamily="34" charset="0"/>
                          <a:ea typeface="Times New Roman" panose="02020603050405020304" pitchFamily="18" charset="0"/>
                          <a:cs typeface="Calibri" panose="020F0502020204030204" pitchFamily="34" charset="0"/>
                        </a:rPr>
                        <a:t>54,3%</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4599766"/>
                  </a:ext>
                </a:extLst>
              </a:tr>
              <a:tr h="376491">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Neariminės tausojamosios žemdirbystės technologijos;</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18654</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1221754,62</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472 954,55</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b="1" kern="0" dirty="0">
                          <a:solidFill>
                            <a:srgbClr val="00B050"/>
                          </a:solidFill>
                          <a:effectLst/>
                          <a:latin typeface="Calibri" panose="020F0502020204030204" pitchFamily="34" charset="0"/>
                          <a:ea typeface="Times New Roman" panose="02020603050405020304" pitchFamily="18" charset="0"/>
                          <a:cs typeface="Calibri" panose="020F0502020204030204" pitchFamily="34" charset="0"/>
                        </a:rPr>
                        <a:t>258,3%</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424016"/>
                  </a:ext>
                </a:extLst>
              </a:tr>
              <a:tr h="203509">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Kraštovaizdžio elementų priežiūra</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7818</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5979,21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86 200,00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6,9%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1628167"/>
                  </a:ext>
                </a:extLst>
              </a:tr>
              <a:tr h="203509">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Trumpaamžių medingųjų augalų juostos</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598</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5272,17</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6 000,00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806000"/>
                          </a:solidFill>
                          <a:effectLst/>
                          <a:latin typeface="Calibri" panose="020F0502020204030204" pitchFamily="34" charset="0"/>
                          <a:ea typeface="Times New Roman" panose="02020603050405020304" pitchFamily="18" charset="0"/>
                          <a:cs typeface="Calibri" panose="020F0502020204030204" pitchFamily="34" charset="0"/>
                        </a:rPr>
                        <a:t>87,9%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4770155"/>
                  </a:ext>
                </a:extLst>
              </a:tr>
              <a:tr h="203509">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Daugiamečių žolių juostos</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640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3664,93</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6 000,00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806000"/>
                          </a:solidFill>
                          <a:effectLst/>
                          <a:latin typeface="Calibri" panose="020F0502020204030204" pitchFamily="34" charset="0"/>
                          <a:ea typeface="Times New Roman" panose="02020603050405020304" pitchFamily="18" charset="0"/>
                          <a:cs typeface="Calibri" panose="020F0502020204030204" pitchFamily="34" charset="0"/>
                        </a:rPr>
                        <a:t>61,1%</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9453719"/>
                  </a:ext>
                </a:extLst>
              </a:tr>
            </a:tbl>
          </a:graphicData>
        </a:graphic>
      </p:graphicFrame>
    </p:spTree>
    <p:extLst>
      <p:ext uri="{BB962C8B-B14F-4D97-AF65-F5344CB8AC3E}">
        <p14:creationId xmlns:p14="http://schemas.microsoft.com/office/powerpoint/2010/main" val="1482298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41557" y="462807"/>
            <a:ext cx="4796589" cy="400110"/>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mj-lt"/>
                <a:ea typeface="+mn-ea"/>
                <a:cs typeface="+mn-cs"/>
              </a:rPr>
              <a:t>EKOLOGINIŲ SISTEMŲ STATISTIKA</a:t>
            </a:r>
          </a:p>
        </p:txBody>
      </p:sp>
      <p:graphicFrame>
        <p:nvGraphicFramePr>
          <p:cNvPr id="2" name="Table 1">
            <a:extLst>
              <a:ext uri="{FF2B5EF4-FFF2-40B4-BE49-F238E27FC236}">
                <a16:creationId xmlns:a16="http://schemas.microsoft.com/office/drawing/2014/main" id="{315BF654-D919-56F0-BC2C-2C86DF80A879}"/>
              </a:ext>
            </a:extLst>
          </p:cNvPr>
          <p:cNvGraphicFramePr>
            <a:graphicFrameLocks noGrp="1"/>
          </p:cNvGraphicFramePr>
          <p:nvPr>
            <p:extLst>
              <p:ext uri="{D42A27DB-BD31-4B8C-83A1-F6EECF244321}">
                <p14:modId xmlns:p14="http://schemas.microsoft.com/office/powerpoint/2010/main" val="2432404944"/>
              </p:ext>
            </p:extLst>
          </p:nvPr>
        </p:nvGraphicFramePr>
        <p:xfrm>
          <a:off x="449178" y="1463675"/>
          <a:ext cx="8189496" cy="3081021"/>
        </p:xfrm>
        <a:graphic>
          <a:graphicData uri="http://schemas.openxmlformats.org/drawingml/2006/table">
            <a:tbl>
              <a:tblPr firstRow="1" firstCol="1" bandRow="1"/>
              <a:tblGrid>
                <a:gridCol w="3825538">
                  <a:extLst>
                    <a:ext uri="{9D8B030D-6E8A-4147-A177-3AD203B41FA5}">
                      <a16:colId xmlns:a16="http://schemas.microsoft.com/office/drawing/2014/main" val="3565984135"/>
                    </a:ext>
                  </a:extLst>
                </a:gridCol>
                <a:gridCol w="794356">
                  <a:extLst>
                    <a:ext uri="{9D8B030D-6E8A-4147-A177-3AD203B41FA5}">
                      <a16:colId xmlns:a16="http://schemas.microsoft.com/office/drawing/2014/main" val="915484699"/>
                    </a:ext>
                  </a:extLst>
                </a:gridCol>
                <a:gridCol w="1039697">
                  <a:extLst>
                    <a:ext uri="{9D8B030D-6E8A-4147-A177-3AD203B41FA5}">
                      <a16:colId xmlns:a16="http://schemas.microsoft.com/office/drawing/2014/main" val="351691943"/>
                    </a:ext>
                  </a:extLst>
                </a:gridCol>
                <a:gridCol w="1062871">
                  <a:extLst>
                    <a:ext uri="{9D8B030D-6E8A-4147-A177-3AD203B41FA5}">
                      <a16:colId xmlns:a16="http://schemas.microsoft.com/office/drawing/2014/main" val="2455242655"/>
                    </a:ext>
                  </a:extLst>
                </a:gridCol>
                <a:gridCol w="1467034">
                  <a:extLst>
                    <a:ext uri="{9D8B030D-6E8A-4147-A177-3AD203B41FA5}">
                      <a16:colId xmlns:a16="http://schemas.microsoft.com/office/drawing/2014/main" val="3622823851"/>
                    </a:ext>
                  </a:extLst>
                </a:gridCol>
              </a:tblGrid>
              <a:tr h="1152525">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Ekoschemos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Paraiškų sk.</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Bendras deklaruotas plotas, ha/SG</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 suplanuotas plotas, ha/SG</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 suplanuoto ploto vykdymas, %</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04313060"/>
                  </a:ext>
                </a:extLst>
              </a:tr>
              <a:tr h="381000">
                <a:tc gridSpan="5">
                  <a:txBody>
                    <a:bodyPr/>
                    <a:lstStyle/>
                    <a:p>
                      <a:pP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Kompleksinė pievų ir šlapynių priežiūros schema</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97773727"/>
                  </a:ext>
                </a:extLst>
              </a:tr>
              <a:tr h="381000">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Ekstensyvus daugiamečių pievų tvarkymas ganant gyvulius</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1874</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21803,4</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23 938,00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806000"/>
                          </a:solidFill>
                          <a:effectLst/>
                          <a:latin typeface="Calibri" panose="020F0502020204030204" pitchFamily="34" charset="0"/>
                          <a:ea typeface="Times New Roman" panose="02020603050405020304" pitchFamily="18" charset="0"/>
                          <a:cs typeface="Calibri" panose="020F0502020204030204" pitchFamily="34" charset="0"/>
                        </a:rPr>
                        <a:t>91,1%</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5863754"/>
                  </a:ext>
                </a:extLst>
              </a:tr>
              <a:tr h="381000">
                <a:tc>
                  <a:txBody>
                    <a:bodyPr/>
                    <a:lstStyle/>
                    <a:p>
                      <a:pP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EB svarbos natūralių pievų, šlapynių bei rūšių buveinių tvarkymas“</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230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2316,1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7390,00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31,3%</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5733792"/>
                  </a:ext>
                </a:extLst>
              </a:tr>
              <a:tr h="190500">
                <a:tc>
                  <a:txBody>
                    <a:bodyPr/>
                    <a:lstStyle/>
                    <a:p>
                      <a:pPr>
                        <a:lnSpc>
                          <a:spcPct val="107000"/>
                        </a:lnSpc>
                        <a:spcAft>
                          <a:spcPts val="800"/>
                        </a:spcAft>
                      </a:pPr>
                      <a:r>
                        <a:rPr lang="lt-LT" sz="1400" b="1"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Ekstensyvus šlapynių tvarkymas</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257</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1964,93</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12 965,00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15,2%</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6503591"/>
                  </a:ext>
                </a:extLst>
              </a:tr>
              <a:tr h="190500">
                <a:tc>
                  <a:txBody>
                    <a:bodyPr/>
                    <a:lstStyle/>
                    <a:p>
                      <a:pPr>
                        <a:lnSpc>
                          <a:spcPct val="107000"/>
                        </a:lnSpc>
                        <a:spcAft>
                          <a:spcPts val="800"/>
                        </a:spcAft>
                      </a:pPr>
                      <a:r>
                        <a:rPr lang="lt-LT" sz="1400" b="1"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Ariamųjų durpžemių keitimas pievomis</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402</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1939,7</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3 968,00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806000"/>
                          </a:solidFill>
                          <a:effectLst/>
                          <a:latin typeface="Calibri" panose="020F0502020204030204" pitchFamily="34" charset="0"/>
                          <a:ea typeface="Times New Roman" panose="02020603050405020304" pitchFamily="18" charset="0"/>
                          <a:cs typeface="Calibri" panose="020F0502020204030204" pitchFamily="34" charset="0"/>
                        </a:rPr>
                        <a:t>48,9%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1624103"/>
                  </a:ext>
                </a:extLst>
              </a:tr>
              <a:tr h="190500">
                <a:tc>
                  <a:txBody>
                    <a:bodyPr/>
                    <a:lstStyle/>
                    <a:p>
                      <a:pPr>
                        <a:lnSpc>
                          <a:spcPct val="107000"/>
                        </a:lnSpc>
                        <a:spcAft>
                          <a:spcPts val="800"/>
                        </a:spcAft>
                      </a:pPr>
                      <a:r>
                        <a:rPr lang="lt-LT" sz="1400" b="1"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Eroduotos žemės keitimas pievomis</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41,07</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840,00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4,9%</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4759008"/>
                  </a:ext>
                </a:extLst>
              </a:tr>
            </a:tbl>
          </a:graphicData>
        </a:graphic>
      </p:graphicFrame>
    </p:spTree>
    <p:extLst>
      <p:ext uri="{BB962C8B-B14F-4D97-AF65-F5344CB8AC3E}">
        <p14:creationId xmlns:p14="http://schemas.microsoft.com/office/powerpoint/2010/main" val="4217499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Calibri"/>
                <a:ea typeface="+mn-ea"/>
                <a:cs typeface="+mn-cs"/>
              </a:rPr>
              <a:t>EKOLOGINIŲ SISTEMŲ STATISTIKA</a:t>
            </a:r>
          </a:p>
        </p:txBody>
      </p:sp>
      <p:graphicFrame>
        <p:nvGraphicFramePr>
          <p:cNvPr id="4" name="Table 3">
            <a:extLst>
              <a:ext uri="{FF2B5EF4-FFF2-40B4-BE49-F238E27FC236}">
                <a16:creationId xmlns:a16="http://schemas.microsoft.com/office/drawing/2014/main" id="{5B19C10C-1B39-6FAD-C728-FD808364567E}"/>
              </a:ext>
            </a:extLst>
          </p:cNvPr>
          <p:cNvGraphicFramePr>
            <a:graphicFrameLocks noGrp="1"/>
          </p:cNvGraphicFramePr>
          <p:nvPr>
            <p:extLst>
              <p:ext uri="{D42A27DB-BD31-4B8C-83A1-F6EECF244321}">
                <p14:modId xmlns:p14="http://schemas.microsoft.com/office/powerpoint/2010/main" val="4033855778"/>
              </p:ext>
            </p:extLst>
          </p:nvPr>
        </p:nvGraphicFramePr>
        <p:xfrm>
          <a:off x="505326" y="1422859"/>
          <a:ext cx="8149390" cy="2252926"/>
        </p:xfrm>
        <a:graphic>
          <a:graphicData uri="http://schemas.openxmlformats.org/drawingml/2006/table">
            <a:tbl>
              <a:tblPr firstRow="1" firstCol="1" bandRow="1"/>
              <a:tblGrid>
                <a:gridCol w="3884453">
                  <a:extLst>
                    <a:ext uri="{9D8B030D-6E8A-4147-A177-3AD203B41FA5}">
                      <a16:colId xmlns:a16="http://schemas.microsoft.com/office/drawing/2014/main" val="2422430493"/>
                    </a:ext>
                  </a:extLst>
                </a:gridCol>
                <a:gridCol w="806589">
                  <a:extLst>
                    <a:ext uri="{9D8B030D-6E8A-4147-A177-3AD203B41FA5}">
                      <a16:colId xmlns:a16="http://schemas.microsoft.com/office/drawing/2014/main" val="2405313281"/>
                    </a:ext>
                  </a:extLst>
                </a:gridCol>
                <a:gridCol w="1055708">
                  <a:extLst>
                    <a:ext uri="{9D8B030D-6E8A-4147-A177-3AD203B41FA5}">
                      <a16:colId xmlns:a16="http://schemas.microsoft.com/office/drawing/2014/main" val="620310999"/>
                    </a:ext>
                  </a:extLst>
                </a:gridCol>
                <a:gridCol w="1079240">
                  <a:extLst>
                    <a:ext uri="{9D8B030D-6E8A-4147-A177-3AD203B41FA5}">
                      <a16:colId xmlns:a16="http://schemas.microsoft.com/office/drawing/2014/main" val="343307456"/>
                    </a:ext>
                  </a:extLst>
                </a:gridCol>
                <a:gridCol w="1323400">
                  <a:extLst>
                    <a:ext uri="{9D8B030D-6E8A-4147-A177-3AD203B41FA5}">
                      <a16:colId xmlns:a16="http://schemas.microsoft.com/office/drawing/2014/main" val="4134625765"/>
                    </a:ext>
                  </a:extLst>
                </a:gridCol>
              </a:tblGrid>
              <a:tr h="1151899">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Ekoschemos</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Paraiškų sk.</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Bendras deklaruotas plotas, ha/SG</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 suplanuotas plotas, ha/SG</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400" b="1"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SP suplanuoto ploto vykdymas, %</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738569534"/>
                  </a:ext>
                </a:extLst>
              </a:tr>
              <a:tr h="190500">
                <a:tc>
                  <a:txBody>
                    <a:bodyPr/>
                    <a:lstStyle/>
                    <a:p>
                      <a:pP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Tausojanti vaisių, uogų ir daržovių programa </a:t>
                      </a: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(NKP)</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76</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1493,18</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7 848,00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19,0%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4811347"/>
                  </a:ext>
                </a:extLst>
              </a:tr>
              <a:tr h="190500">
                <a:tc>
                  <a:txBody>
                    <a:bodyPr/>
                    <a:lstStyle/>
                    <a:p>
                      <a:pP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Sodų ir uogynų tvarkymas gamtai palankiu būdu</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158</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1080,93</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4 607,00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800"/>
                        </a:spcAft>
                      </a:pPr>
                      <a:r>
                        <a:rPr lang="lt-LT" sz="1400" kern="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23,5%</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6688153"/>
                  </a:ext>
                </a:extLst>
              </a:tr>
              <a:tr h="190500">
                <a:tc>
                  <a:txBody>
                    <a:bodyPr/>
                    <a:lstStyle/>
                    <a:p>
                      <a:pP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Perėjimas prie ekologinio ūkininkavimo</a:t>
                      </a:r>
                      <a:endParaRPr lang="en-US"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863</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18823,98</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59 990,00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31,4%</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3314872"/>
                  </a:ext>
                </a:extLst>
              </a:tr>
              <a:tr h="390525">
                <a:tc>
                  <a:txBody>
                    <a:bodyPr/>
                    <a:lstStyle/>
                    <a:p>
                      <a:pP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Ekologinis ūkininkavimas </a:t>
                      </a: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(vaisiai, uogos, daržovės, vaistažolės ir prieskoniniai augalai)</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544</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5201,41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10 283,00</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806000"/>
                          </a:solidFill>
                          <a:effectLst/>
                          <a:latin typeface="Calibri" panose="020F0502020204030204" pitchFamily="34" charset="0"/>
                          <a:ea typeface="Times New Roman" panose="02020603050405020304" pitchFamily="18" charset="0"/>
                          <a:cs typeface="Calibri" panose="020F0502020204030204" pitchFamily="34" charset="0"/>
                        </a:rPr>
                        <a:t>50,6%</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4080596"/>
                  </a:ext>
                </a:extLst>
              </a:tr>
            </a:tbl>
          </a:graphicData>
        </a:graphic>
      </p:graphicFrame>
      <p:graphicFrame>
        <p:nvGraphicFramePr>
          <p:cNvPr id="5" name="Table 4">
            <a:extLst>
              <a:ext uri="{FF2B5EF4-FFF2-40B4-BE49-F238E27FC236}">
                <a16:creationId xmlns:a16="http://schemas.microsoft.com/office/drawing/2014/main" id="{C26AA9E9-1216-017E-39A5-01D333E67518}"/>
              </a:ext>
            </a:extLst>
          </p:cNvPr>
          <p:cNvGraphicFramePr>
            <a:graphicFrameLocks noGrp="1"/>
          </p:cNvGraphicFramePr>
          <p:nvPr>
            <p:extLst>
              <p:ext uri="{D42A27DB-BD31-4B8C-83A1-F6EECF244321}">
                <p14:modId xmlns:p14="http://schemas.microsoft.com/office/powerpoint/2010/main" val="878263824"/>
              </p:ext>
            </p:extLst>
          </p:nvPr>
        </p:nvGraphicFramePr>
        <p:xfrm>
          <a:off x="489287" y="4094536"/>
          <a:ext cx="8197513" cy="664655"/>
        </p:xfrm>
        <a:graphic>
          <a:graphicData uri="http://schemas.openxmlformats.org/drawingml/2006/table">
            <a:tbl>
              <a:tblPr firstRow="1" firstCol="1" bandRow="1"/>
              <a:tblGrid>
                <a:gridCol w="3944955">
                  <a:extLst>
                    <a:ext uri="{9D8B030D-6E8A-4147-A177-3AD203B41FA5}">
                      <a16:colId xmlns:a16="http://schemas.microsoft.com/office/drawing/2014/main" val="1723910814"/>
                    </a:ext>
                  </a:extLst>
                </a:gridCol>
                <a:gridCol w="808606">
                  <a:extLst>
                    <a:ext uri="{9D8B030D-6E8A-4147-A177-3AD203B41FA5}">
                      <a16:colId xmlns:a16="http://schemas.microsoft.com/office/drawing/2014/main" val="1625169026"/>
                    </a:ext>
                  </a:extLst>
                </a:gridCol>
                <a:gridCol w="1040102">
                  <a:extLst>
                    <a:ext uri="{9D8B030D-6E8A-4147-A177-3AD203B41FA5}">
                      <a16:colId xmlns:a16="http://schemas.microsoft.com/office/drawing/2014/main" val="1300902213"/>
                    </a:ext>
                  </a:extLst>
                </a:gridCol>
                <a:gridCol w="1080376">
                  <a:extLst>
                    <a:ext uri="{9D8B030D-6E8A-4147-A177-3AD203B41FA5}">
                      <a16:colId xmlns:a16="http://schemas.microsoft.com/office/drawing/2014/main" val="3374280206"/>
                    </a:ext>
                  </a:extLst>
                </a:gridCol>
                <a:gridCol w="1323474">
                  <a:extLst>
                    <a:ext uri="{9D8B030D-6E8A-4147-A177-3AD203B41FA5}">
                      <a16:colId xmlns:a16="http://schemas.microsoft.com/office/drawing/2014/main" val="2125826443"/>
                    </a:ext>
                  </a:extLst>
                </a:gridCol>
              </a:tblGrid>
              <a:tr h="193217">
                <a:tc gridSpan="5">
                  <a:txBody>
                    <a:bodyPr/>
                    <a:lstStyle/>
                    <a:p>
                      <a:pP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Kaimo plėtros intervencinė priemonė</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8523465"/>
                  </a:ext>
                </a:extLst>
              </a:tr>
              <a:tr h="309245">
                <a:tc>
                  <a:txBody>
                    <a:bodyPr/>
                    <a:lstStyle/>
                    <a:p>
                      <a:pPr>
                        <a:lnSpc>
                          <a:spcPct val="107000"/>
                        </a:lnSpc>
                        <a:spcAft>
                          <a:spcPts val="800"/>
                        </a:spcAft>
                      </a:pPr>
                      <a:r>
                        <a:rPr lang="lt-LT" sz="1400" b="1"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Ekologinis ūkininkavimas</a:t>
                      </a: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Ekologinio ūkininkavimo tęstiniai įsipareigojimai</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189212,91</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250 717,00</a:t>
                      </a:r>
                      <a:endParaRPr lang="en-US"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400" kern="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75,5%</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9074879"/>
                  </a:ext>
                </a:extLst>
              </a:tr>
            </a:tbl>
          </a:graphicData>
        </a:graphic>
      </p:graphicFrame>
      <p:sp>
        <p:nvSpPr>
          <p:cNvPr id="7" name="Rectangle 1">
            <a:extLst>
              <a:ext uri="{FF2B5EF4-FFF2-40B4-BE49-F238E27FC236}">
                <a16:creationId xmlns:a16="http://schemas.microsoft.com/office/drawing/2014/main" id="{40E8CC60-3C8F-6BB8-F84F-169BAAA49EE0}"/>
              </a:ext>
            </a:extLst>
          </p:cNvPr>
          <p:cNvSpPr>
            <a:spLocks noChangeArrowheads="1"/>
          </p:cNvSpPr>
          <p:nvPr/>
        </p:nvSpPr>
        <p:spPr bwMode="auto">
          <a:xfrm>
            <a:off x="1538873" y="430199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873079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Skaidrės numerio vietos rezervavimo ženklas 5">
            <a:extLst>
              <a:ext uri="{FF2B5EF4-FFF2-40B4-BE49-F238E27FC236}">
                <a16:creationId xmlns:a16="http://schemas.microsoft.com/office/drawing/2014/main" id="{49CA7499-DEFB-10CC-9E7E-49E7868153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B7F88-8E2D-499B-BAD8-FA2927D3DC0E}"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extBox 2">
            <a:extLst>
              <a:ext uri="{FF2B5EF4-FFF2-40B4-BE49-F238E27FC236}">
                <a16:creationId xmlns:a16="http://schemas.microsoft.com/office/drawing/2014/main" id="{CBAD2A4E-ECD1-22E1-9855-4A92D651FD8F}"/>
              </a:ext>
            </a:extLst>
          </p:cNvPr>
          <p:cNvSpPr txBox="1"/>
          <p:nvPr/>
        </p:nvSpPr>
        <p:spPr>
          <a:xfrm>
            <a:off x="3657599" y="318428"/>
            <a:ext cx="4796589" cy="400110"/>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lt-LT" sz="2000" b="1" i="0" u="none" strike="noStrike" kern="1200" cap="none" spc="0" normalizeH="0" baseline="0" noProof="0" dirty="0">
                <a:ln>
                  <a:noFill/>
                </a:ln>
                <a:solidFill>
                  <a:srgbClr val="92D050"/>
                </a:solidFill>
                <a:effectLst/>
                <a:uLnTx/>
                <a:uFillTx/>
                <a:latin typeface="Calibri"/>
                <a:ea typeface="+mn-ea"/>
                <a:cs typeface="+mn-cs"/>
              </a:rPr>
              <a:t>IŠMOKŲ MOKĖJIMAS</a:t>
            </a:r>
          </a:p>
        </p:txBody>
      </p:sp>
      <p:sp>
        <p:nvSpPr>
          <p:cNvPr id="7" name="Rectangle 1">
            <a:extLst>
              <a:ext uri="{FF2B5EF4-FFF2-40B4-BE49-F238E27FC236}">
                <a16:creationId xmlns:a16="http://schemas.microsoft.com/office/drawing/2014/main" id="{40E8CC60-3C8F-6BB8-F84F-169BAAA49EE0}"/>
              </a:ext>
            </a:extLst>
          </p:cNvPr>
          <p:cNvSpPr>
            <a:spLocks noChangeArrowheads="1"/>
          </p:cNvSpPr>
          <p:nvPr/>
        </p:nvSpPr>
        <p:spPr bwMode="auto">
          <a:xfrm>
            <a:off x="1538873" y="430199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3">
            <a:extLst>
              <a:ext uri="{FF2B5EF4-FFF2-40B4-BE49-F238E27FC236}">
                <a16:creationId xmlns:a16="http://schemas.microsoft.com/office/drawing/2014/main" id="{F927EC09-B071-D124-6BEE-D1A17080AA1C}"/>
              </a:ext>
            </a:extLst>
          </p:cNvPr>
          <p:cNvSpPr txBox="1"/>
          <p:nvPr/>
        </p:nvSpPr>
        <p:spPr>
          <a:xfrm>
            <a:off x="426416" y="1150627"/>
            <a:ext cx="8099961" cy="3643433"/>
          </a:xfrm>
          <a:prstGeom prst="rect">
            <a:avLst/>
          </a:prstGeom>
          <a:noFill/>
        </p:spPr>
        <p:txBody>
          <a:bodyPr wrap="square">
            <a:spAutoFit/>
          </a:bodyPr>
          <a:lstStyle/>
          <a:p>
            <a:pPr algn="just">
              <a:lnSpc>
                <a:spcPct val="107000"/>
              </a:lnSpc>
              <a:spcAft>
                <a:spcPts val="800"/>
              </a:spcAft>
            </a:pPr>
            <a:r>
              <a:rPr lang="lt-LT" sz="1600" b="1" kern="100" dirty="0">
                <a:solidFill>
                  <a:srgbClr val="92D050"/>
                </a:solidFill>
                <a:effectLst/>
                <a:latin typeface="+mj-lt"/>
                <a:ea typeface="Calibri" panose="020F0502020204030204" pitchFamily="34" charset="0"/>
                <a:cs typeface="Times New Roman" panose="02020603050405020304" pitchFamily="18" charset="0"/>
              </a:rPr>
              <a:t>Avansinės išmokos mokamos nuo spalio 16 d. iki lapkričio 30 d. </a:t>
            </a:r>
            <a:endParaRPr lang="lt-LT" sz="1600" kern="100" dirty="0">
              <a:solidFill>
                <a:srgbClr val="92D050"/>
              </a:solidFill>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400" kern="100" dirty="0">
                <a:effectLst/>
                <a:latin typeface="+mj-lt"/>
                <a:ea typeface="Calibri" panose="020F0502020204030204" pitchFamily="34" charset="0"/>
                <a:cs typeface="Times New Roman" panose="02020603050405020304" pitchFamily="18" charset="0"/>
              </a:rPr>
              <a:t>Lietuvos Respublikos žemės ūkio ministro 2023 m. spalio 13 d. įsakymas </a:t>
            </a:r>
            <a:r>
              <a:rPr lang="lt-LT" sz="1400" b="1" kern="100" dirty="0">
                <a:effectLst/>
                <a:latin typeface="+mj-lt"/>
                <a:ea typeface="Calibri" panose="020F0502020204030204" pitchFamily="34" charset="0"/>
                <a:cs typeface="Times New Roman" panose="02020603050405020304" pitchFamily="18" charset="0"/>
              </a:rPr>
              <a:t>Nr. 3D-668</a:t>
            </a:r>
            <a:r>
              <a:rPr lang="lt-LT" sz="1400" kern="100" dirty="0">
                <a:effectLst/>
                <a:latin typeface="+mj-lt"/>
                <a:ea typeface="Calibri" panose="020F0502020204030204" pitchFamily="34" charset="0"/>
                <a:cs typeface="Times New Roman" panose="02020603050405020304" pitchFamily="18" charset="0"/>
              </a:rPr>
              <a:t>, kuriuo nustatytos avansinės išmokos pagal Lietuvos žemės ūkio ir kaimo plėtros 2023–2027 metų strateginio plano intervencines priemones (tiesioginės išmokos bei „Ekologinis ūkininkavimas. Ekologinio ūkininkavimo tęstiniai įsipareigojimai“) ir pagal Lietuvos kaimo plėtros 2014–2020 metų programos priemones „Išmokos už vietoves, kuriose esama gamtinių ar kitų specifinių kliūčių“ ir „Ekologinis ūkininkavimas“. </a:t>
            </a:r>
          </a:p>
          <a:p>
            <a:pPr algn="just">
              <a:lnSpc>
                <a:spcPct val="107000"/>
              </a:lnSpc>
              <a:spcAft>
                <a:spcPts val="800"/>
              </a:spcAft>
            </a:pPr>
            <a:r>
              <a:rPr lang="lt-LT" sz="1400" kern="100" dirty="0">
                <a:effectLst/>
                <a:latin typeface="+mj-lt"/>
                <a:ea typeface="Calibri" panose="020F0502020204030204" pitchFamily="34" charset="0"/>
                <a:cs typeface="Times New Roman" panose="02020603050405020304" pitchFamily="18" charset="0"/>
              </a:rPr>
              <a:t>Lietuvos Respublikos žemės ūkio </a:t>
            </a:r>
            <a:r>
              <a:rPr lang="lt-LT" sz="1400" kern="100" dirty="0">
                <a:latin typeface="+mj-lt"/>
                <a:ea typeface="Calibri" panose="020F0502020204030204" pitchFamily="34" charset="0"/>
                <a:cs typeface="Times New Roman" panose="02020603050405020304" pitchFamily="18" charset="0"/>
              </a:rPr>
              <a:t>ministro 2023 m. lapkričio 3 d.įsakymas </a:t>
            </a:r>
            <a:r>
              <a:rPr lang="lt-LT" sz="1400" b="1" kern="100" dirty="0">
                <a:effectLst/>
                <a:latin typeface="+mj-lt"/>
                <a:ea typeface="Calibri" panose="020F0502020204030204" pitchFamily="34" charset="0"/>
                <a:cs typeface="Times New Roman" panose="02020603050405020304" pitchFamily="18" charset="0"/>
              </a:rPr>
              <a:t>Nr. 3D-718 </a:t>
            </a:r>
            <a:r>
              <a:rPr lang="lt-LT" sz="1400" kern="100" dirty="0">
                <a:effectLst/>
                <a:latin typeface="+mj-lt"/>
                <a:ea typeface="Calibri" panose="020F0502020204030204" pitchFamily="34" charset="0"/>
                <a:cs typeface="Times New Roman" panose="02020603050405020304" pitchFamily="18" charset="0"/>
              </a:rPr>
              <a:t>„Dėl dalies klimatui, aplinkai ir gyvūnų gerovei naudingų sistemų išmokų už 2023 m. išmokėjimo avansu“, kuriuo nustatytos avansinės išmokos pagal atitinkamas klimatui, aplinkai ir gyvūnų gerovei naudingas sistemas.</a:t>
            </a:r>
          </a:p>
          <a:p>
            <a:pPr algn="just">
              <a:lnSpc>
                <a:spcPct val="107000"/>
              </a:lnSpc>
              <a:spcAft>
                <a:spcPts val="800"/>
              </a:spcAft>
            </a:pPr>
            <a:endParaRPr lang="lt-LT" sz="1400" b="1" kern="100" dirty="0">
              <a:solidFill>
                <a:srgbClr val="92D050"/>
              </a:solidFill>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lt-LT" sz="1600" b="1" kern="100" dirty="0">
                <a:solidFill>
                  <a:srgbClr val="92D050"/>
                </a:solidFill>
                <a:latin typeface="+mj-lt"/>
                <a:ea typeface="Calibri" panose="020F0502020204030204" pitchFamily="34" charset="0"/>
                <a:cs typeface="Times New Roman" panose="02020603050405020304" pitchFamily="18" charset="0"/>
              </a:rPr>
              <a:t>Pagrindinės išmokos bus mokamos nuo gruodžio 1 d. iki 2024 m. birželio 30 d</a:t>
            </a:r>
            <a:r>
              <a:rPr lang="lt-LT" sz="1600" kern="100" dirty="0">
                <a:solidFill>
                  <a:srgbClr val="92D050"/>
                </a:solidFill>
                <a:latin typeface="+mj-lt"/>
                <a:ea typeface="Calibri" panose="020F0502020204030204" pitchFamily="34" charset="0"/>
                <a:cs typeface="Times New Roman" panose="02020603050405020304" pitchFamily="18" charset="0"/>
              </a:rPr>
              <a:t>. </a:t>
            </a:r>
            <a:r>
              <a:rPr lang="lt-LT" sz="1400" kern="100" dirty="0">
                <a:latin typeface="+mj-lt"/>
                <a:ea typeface="Calibri" panose="020F0502020204030204" pitchFamily="34" charset="0"/>
                <a:cs typeface="Times New Roman" panose="02020603050405020304" pitchFamily="18" charset="0"/>
              </a:rPr>
              <a:t>(dydžiai bus nustatomi atskiru žemės ūkio ministro įsakymu)</a:t>
            </a:r>
            <a:endParaRPr lang="en-US" sz="1400" kern="100" dirty="0">
              <a:effectLst/>
              <a:latin typeface="+mj-lt"/>
              <a:ea typeface="Calibri" panose="020F0502020204030204" pitchFamily="34" charset="0"/>
              <a:cs typeface="Times New Roman" panose="02020603050405020304" pitchFamily="18" charset="0"/>
            </a:endParaRPr>
          </a:p>
          <a:p>
            <a:pPr algn="just">
              <a:lnSpc>
                <a:spcPct val="107000"/>
              </a:lnSpc>
              <a:spcAft>
                <a:spcPts val="800"/>
              </a:spcAft>
            </a:pP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13756062"/>
      </p:ext>
    </p:extLst>
  </p:cSld>
  <p:clrMapOvr>
    <a:masterClrMapping/>
  </p:clrMapOvr>
</p:sld>
</file>

<file path=ppt/theme/theme1.xml><?xml version="1.0" encoding="utf-8"?>
<a:theme xmlns:a="http://schemas.openxmlformats.org/drawingml/2006/main" name="ZUM PP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ZUM PPT template (002).pptx  -  Tik skaityti" id="{7F436046-F3F6-4520-8AB3-D81269D02C44}" vid="{332B72F7-2300-4B3F-863E-43245681ED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A66B3747F7084FAFCF91B9BC9BE254" ma:contentTypeVersion="9" ma:contentTypeDescription="Create a new document." ma:contentTypeScope="" ma:versionID="d1d98c7deb9efcef5d7cbc1674770d9d">
  <xsd:schema xmlns:xsd="http://www.w3.org/2001/XMLSchema" xmlns:xs="http://www.w3.org/2001/XMLSchema" xmlns:p="http://schemas.microsoft.com/office/2006/metadata/properties" xmlns:ns2="fcbf9a42-00c4-4ae3-b00a-d895fdb9c8c8" xmlns:ns3="1d3dc302-d401-4fcb-a11f-81556f32ee8b" targetNamespace="http://schemas.microsoft.com/office/2006/metadata/properties" ma:root="true" ma:fieldsID="c7bdbd78d6d1d018bd4b0e5b74e65c61" ns2:_="" ns3:_="">
    <xsd:import namespace="fcbf9a42-00c4-4ae3-b00a-d895fdb9c8c8"/>
    <xsd:import namespace="1d3dc302-d401-4fcb-a11f-81556f32ee8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bf9a42-00c4-4ae3-b00a-d895fdb9c8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3dc302-d401-4fcb-a11f-81556f32ee8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614BDF0-62D9-4D15-B5B9-FDDA0909194A}">
  <ds:schemaRefs>
    <ds:schemaRef ds:uri="1d3dc302-d401-4fcb-a11f-81556f32ee8b"/>
    <ds:schemaRef ds:uri="fcbf9a42-00c4-4ae3-b00a-d895fdb9c8c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02B8D86-E53E-41A2-9186-4A690BD6B4F2}">
  <ds:schemaRefs>
    <ds:schemaRef ds:uri="http://schemas.microsoft.com/sharepoint/v3/contenttype/forms"/>
  </ds:schemaRefs>
</ds:datastoreItem>
</file>

<file path=customXml/itemProps3.xml><?xml version="1.0" encoding="utf-8"?>
<ds:datastoreItem xmlns:ds="http://schemas.openxmlformats.org/officeDocument/2006/customXml" ds:itemID="{2265D5C0-B7E3-4221-AA84-F2D0F2BE00A2}">
  <ds:schemaRefs>
    <ds:schemaRef ds:uri="http://purl.org/dc/terms/"/>
    <ds:schemaRef ds:uri="fcbf9a42-00c4-4ae3-b00a-d895fdb9c8c8"/>
    <ds:schemaRef ds:uri="http://schemas.microsoft.com/office/2006/documentManagement/types"/>
    <ds:schemaRef ds:uri="1d3dc302-d401-4fcb-a11f-81556f32ee8b"/>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ZUM PPT template</Template>
  <TotalTime>561</TotalTime>
  <Words>3928</Words>
  <Application>Microsoft Office PowerPoint</Application>
  <PresentationFormat>On-screen Show (16:9)</PresentationFormat>
  <Paragraphs>684</Paragraphs>
  <Slides>29</Slides>
  <Notes>27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Arial</vt:lpstr>
      <vt:lpstr>Calibri</vt:lpstr>
      <vt:lpstr>Cambria</vt:lpstr>
      <vt:lpstr>Courier New</vt:lpstr>
      <vt:lpstr>Segoe UI</vt:lpstr>
      <vt:lpstr>Symbol</vt:lpstr>
      <vt:lpstr>Times New Roman</vt:lpstr>
      <vt:lpstr>Wingdings</vt:lpstr>
      <vt:lpstr>ZUM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pateiktis</dc:title>
  <dc:creator>Kristina Indriošienė;Artiom.Volkov@zum.lt</dc:creator>
  <cp:lastModifiedBy>Jolanta Ašmonienė</cp:lastModifiedBy>
  <cp:revision>7</cp:revision>
  <cp:lastPrinted>2022-10-06T06:36:06Z</cp:lastPrinted>
  <dcterms:created xsi:type="dcterms:W3CDTF">2022-09-05T07:04:46Z</dcterms:created>
  <dcterms:modified xsi:type="dcterms:W3CDTF">2023-11-15T13:46:05Z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0x01010008A66B3747F7084FAFCF91B9BC9BE254</vt:lpwstr>
  </property>
</Properties>
</file>