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drawings/drawing1.xml" ContentType="application/vnd.openxmlformats-officedocument.drawingml.chartshape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 id="2147483660" r:id="rId5"/>
  </p:sldMasterIdLst>
  <p:notesMasterIdLst>
    <p:notesMasterId r:id="rId38"/>
  </p:notesMasterIdLst>
  <p:sldIdLst>
    <p:sldId id="262" r:id="rId6"/>
    <p:sldId id="817" r:id="rId7"/>
    <p:sldId id="834" r:id="rId8"/>
    <p:sldId id="258" r:id="rId9"/>
    <p:sldId id="835" r:id="rId10"/>
    <p:sldId id="260" r:id="rId11"/>
    <p:sldId id="836" r:id="rId12"/>
    <p:sldId id="837" r:id="rId13"/>
    <p:sldId id="838" r:id="rId14"/>
    <p:sldId id="839" r:id="rId15"/>
    <p:sldId id="271" r:id="rId16"/>
    <p:sldId id="814" r:id="rId17"/>
    <p:sldId id="810" r:id="rId18"/>
    <p:sldId id="805" r:id="rId19"/>
    <p:sldId id="272" r:id="rId20"/>
    <p:sldId id="840" r:id="rId21"/>
    <p:sldId id="815" r:id="rId22"/>
    <p:sldId id="816" r:id="rId23"/>
    <p:sldId id="818" r:id="rId24"/>
    <p:sldId id="820" r:id="rId25"/>
    <p:sldId id="826" r:id="rId26"/>
    <p:sldId id="829" r:id="rId27"/>
    <p:sldId id="828" r:id="rId28"/>
    <p:sldId id="822" r:id="rId29"/>
    <p:sldId id="823" r:id="rId30"/>
    <p:sldId id="824" r:id="rId31"/>
    <p:sldId id="825" r:id="rId32"/>
    <p:sldId id="833" r:id="rId33"/>
    <p:sldId id="830" r:id="rId34"/>
    <p:sldId id="831" r:id="rId35"/>
    <p:sldId id="832" r:id="rId36"/>
    <p:sldId id="263" r:id="rId37"/>
  </p:sldIdLst>
  <p:sldSz cx="12192000" cy="6858000"/>
  <p:notesSz cx="6858000" cy="9144000"/>
  <p:defaultTex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Vidutinis stilius 2 – paryškinima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Vidutinis stilius 2 – paryškinimas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1" d="100"/>
          <a:sy n="61" d="100"/>
        </p:scale>
        <p:origin x="812"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lt-LT"/>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19438047690870175"/>
          <c:y val="3.0053203505545644E-2"/>
          <c:w val="0.78756785587946887"/>
          <c:h val="0.84688229736896836"/>
        </c:manualLayout>
      </c:layout>
      <c:bar3DChart>
        <c:barDir val="col"/>
        <c:grouping val="stacked"/>
        <c:varyColors val="0"/>
        <c:ser>
          <c:idx val="0"/>
          <c:order val="0"/>
          <c:tx>
            <c:strRef>
              <c:f>Lapas1!$B$1</c:f>
              <c:strCache>
                <c:ptCount val="1"/>
                <c:pt idx="0">
                  <c:v>Dotacijos, tūkst. Eur</c:v>
                </c:pt>
              </c:strCache>
            </c:strRef>
          </c:tx>
          <c:spPr>
            <a:solidFill>
              <a:schemeClr val="accent3"/>
            </a:solidFill>
            <a:ln>
              <a:noFill/>
            </a:ln>
            <a:effectLst/>
            <a:sp3d/>
          </c:spPr>
          <c:invertIfNegative val="0"/>
          <c:dLbls>
            <c:spPr>
              <a:noFill/>
              <a:ln>
                <a:noFill/>
              </a:ln>
              <a:effectLst/>
            </c:spPr>
            <c:txPr>
              <a:bodyPr rot="-5400000" spcFirstLastPara="1" vertOverflow="ellipsis" wrap="square" lIns="38100" tIns="19050" rIns="38100" bIns="19050" anchor="ctr" anchorCtr="1">
                <a:spAutoFit/>
              </a:bodyPr>
              <a:lstStyle/>
              <a:p>
                <a:pPr>
                  <a:defRPr sz="1197" b="1"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lt-L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Lapas1!$A$4:$A$16</c:f>
              <c:numCache>
                <c:formatCode>General</c:formatCode>
                <c:ptCount val="13"/>
                <c:pt idx="0">
                  <c:v>2012</c:v>
                </c:pt>
                <c:pt idx="1">
                  <c:v>2013</c:v>
                </c:pt>
                <c:pt idx="2">
                  <c:v>2014</c:v>
                </c:pt>
                <c:pt idx="3">
                  <c:v>2015</c:v>
                </c:pt>
                <c:pt idx="4">
                  <c:v>2016</c:v>
                </c:pt>
                <c:pt idx="5">
                  <c:v>2017</c:v>
                </c:pt>
                <c:pt idx="6">
                  <c:v>2018</c:v>
                </c:pt>
                <c:pt idx="7">
                  <c:v>2019</c:v>
                </c:pt>
                <c:pt idx="8">
                  <c:v>2020</c:v>
                </c:pt>
                <c:pt idx="9">
                  <c:v>2021</c:v>
                </c:pt>
                <c:pt idx="10">
                  <c:v>2022</c:v>
                </c:pt>
                <c:pt idx="11">
                  <c:v>2023</c:v>
                </c:pt>
                <c:pt idx="12">
                  <c:v>2024</c:v>
                </c:pt>
              </c:numCache>
            </c:numRef>
          </c:cat>
          <c:val>
            <c:numRef>
              <c:f>Lapas1!$B$4:$B$16</c:f>
              <c:numCache>
                <c:formatCode>#\ ##0.0</c:formatCode>
                <c:ptCount val="13"/>
                <c:pt idx="0">
                  <c:v>6583.6419999999998</c:v>
                </c:pt>
                <c:pt idx="1">
                  <c:v>7843.2</c:v>
                </c:pt>
                <c:pt idx="2">
                  <c:v>10500.927</c:v>
                </c:pt>
                <c:pt idx="3">
                  <c:v>10408.169</c:v>
                </c:pt>
                <c:pt idx="4">
                  <c:v>10472.65</c:v>
                </c:pt>
                <c:pt idx="5">
                  <c:v>10409</c:v>
                </c:pt>
                <c:pt idx="6">
                  <c:v>11491</c:v>
                </c:pt>
                <c:pt idx="7">
                  <c:v>11482</c:v>
                </c:pt>
                <c:pt idx="8">
                  <c:v>19137</c:v>
                </c:pt>
                <c:pt idx="9" formatCode="#,##0.00">
                  <c:v>11566</c:v>
                </c:pt>
                <c:pt idx="10">
                  <c:v>11513</c:v>
                </c:pt>
                <c:pt idx="11" formatCode="#,##0">
                  <c:v>11573</c:v>
                </c:pt>
                <c:pt idx="12" formatCode="#,##0">
                  <c:v>11580</c:v>
                </c:pt>
              </c:numCache>
            </c:numRef>
          </c:val>
          <c:extLst>
            <c:ext xmlns:c16="http://schemas.microsoft.com/office/drawing/2014/chart" uri="{C3380CC4-5D6E-409C-BE32-E72D297353CC}">
              <c16:uniqueId val="{00000000-E594-4DFB-B72F-60CFCE6E102A}"/>
            </c:ext>
          </c:extLst>
        </c:ser>
        <c:dLbls>
          <c:showLegendKey val="0"/>
          <c:showVal val="1"/>
          <c:showCatName val="0"/>
          <c:showSerName val="0"/>
          <c:showPercent val="0"/>
          <c:showBubbleSize val="0"/>
        </c:dLbls>
        <c:gapWidth val="150"/>
        <c:shape val="box"/>
        <c:axId val="994999288"/>
        <c:axId val="994997976"/>
        <c:axId val="0"/>
      </c:bar3DChart>
      <c:catAx>
        <c:axId val="994999288"/>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lt-LT"/>
          </a:p>
        </c:txPr>
        <c:crossAx val="994997976"/>
        <c:crosses val="autoZero"/>
        <c:auto val="1"/>
        <c:lblAlgn val="ctr"/>
        <c:lblOffset val="100"/>
        <c:noMultiLvlLbl val="0"/>
      </c:catAx>
      <c:valAx>
        <c:axId val="99499797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lt-LT"/>
                  <a:t>Tūkst. Eur</a:t>
                </a:r>
              </a:p>
            </c:rich>
          </c:tx>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lt-LT"/>
            </a:p>
          </c:txPr>
        </c:title>
        <c:numFmt formatCode="#\ ##0.0" sourceLinked="1"/>
        <c:majorTickMark val="none"/>
        <c:minorTickMark val="none"/>
        <c:tickLblPos val="nextTo"/>
        <c:spPr>
          <a:noFill/>
          <a:ln>
            <a:noFill/>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lt-LT"/>
          </a:p>
        </c:txPr>
        <c:crossAx val="994999288"/>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1197" b="1"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lt-LT"/>
          </a:p>
        </c:txPr>
      </c:dTable>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lt-LT"/>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lt-L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Lapas1!$B$1</c:f>
              <c:strCache>
                <c:ptCount val="1"/>
                <c:pt idx="0">
                  <c:v>Suremontuota sausinimo sistemų</c:v>
                </c:pt>
              </c:strCache>
            </c:strRef>
          </c:tx>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invertIfNegative val="0"/>
          <c:cat>
            <c:numRef>
              <c:f>Lapas1!$A$4:$A$14</c:f>
              <c:numCache>
                <c:formatCode>General</c:formatCode>
                <c:ptCount val="11"/>
                <c:pt idx="0">
                  <c:v>2012</c:v>
                </c:pt>
                <c:pt idx="1">
                  <c:v>2013</c:v>
                </c:pt>
                <c:pt idx="2">
                  <c:v>2014</c:v>
                </c:pt>
                <c:pt idx="3">
                  <c:v>2015</c:v>
                </c:pt>
                <c:pt idx="4">
                  <c:v>2016</c:v>
                </c:pt>
                <c:pt idx="5">
                  <c:v>2017</c:v>
                </c:pt>
                <c:pt idx="6">
                  <c:v>2018</c:v>
                </c:pt>
                <c:pt idx="7">
                  <c:v>2019</c:v>
                </c:pt>
                <c:pt idx="8">
                  <c:v>2020</c:v>
                </c:pt>
                <c:pt idx="9">
                  <c:v>2021</c:v>
                </c:pt>
                <c:pt idx="10">
                  <c:v>2022</c:v>
                </c:pt>
              </c:numCache>
            </c:numRef>
          </c:cat>
          <c:val>
            <c:numRef>
              <c:f>Lapas1!$B$4:$B$14</c:f>
              <c:numCache>
                <c:formatCode>#,##0.00</c:formatCode>
                <c:ptCount val="11"/>
                <c:pt idx="0">
                  <c:v>3716.9399999999996</c:v>
                </c:pt>
                <c:pt idx="1">
                  <c:v>3072.6999999999994</c:v>
                </c:pt>
                <c:pt idx="2">
                  <c:v>2184.2399999999993</c:v>
                </c:pt>
                <c:pt idx="3">
                  <c:v>2045.5000000000002</c:v>
                </c:pt>
                <c:pt idx="4">
                  <c:v>1390.12</c:v>
                </c:pt>
                <c:pt idx="5">
                  <c:v>2816.5</c:v>
                </c:pt>
                <c:pt idx="6">
                  <c:v>3884.0499999999993</c:v>
                </c:pt>
                <c:pt idx="7">
                  <c:v>3124.2399999999989</c:v>
                </c:pt>
                <c:pt idx="8">
                  <c:v>3509.0799999999995</c:v>
                </c:pt>
                <c:pt idx="9" formatCode="General">
                  <c:v>2775.07</c:v>
                </c:pt>
                <c:pt idx="10" formatCode="General">
                  <c:v>3331.28</c:v>
                </c:pt>
              </c:numCache>
            </c:numRef>
          </c:val>
          <c:extLst>
            <c:ext xmlns:c16="http://schemas.microsoft.com/office/drawing/2014/chart" uri="{C3380CC4-5D6E-409C-BE32-E72D297353CC}">
              <c16:uniqueId val="{00000000-62A3-4C1A-B01A-8D8DDFE48093}"/>
            </c:ext>
          </c:extLst>
        </c:ser>
        <c:ser>
          <c:idx val="1"/>
          <c:order val="1"/>
          <c:tx>
            <c:strRef>
              <c:f>Lapas1!$C$1</c:f>
              <c:strCache>
                <c:ptCount val="1"/>
                <c:pt idx="0">
                  <c:v>Augalijos šalinimas iš griovio vagos, km</c:v>
                </c:pt>
              </c:strCache>
            </c:strRef>
          </c:tx>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invertIfNegative val="0"/>
          <c:cat>
            <c:numRef>
              <c:f>Lapas1!$A$4:$A$14</c:f>
              <c:numCache>
                <c:formatCode>General</c:formatCode>
                <c:ptCount val="11"/>
                <c:pt idx="0">
                  <c:v>2012</c:v>
                </c:pt>
                <c:pt idx="1">
                  <c:v>2013</c:v>
                </c:pt>
                <c:pt idx="2">
                  <c:v>2014</c:v>
                </c:pt>
                <c:pt idx="3">
                  <c:v>2015</c:v>
                </c:pt>
                <c:pt idx="4">
                  <c:v>2016</c:v>
                </c:pt>
                <c:pt idx="5">
                  <c:v>2017</c:v>
                </c:pt>
                <c:pt idx="6">
                  <c:v>2018</c:v>
                </c:pt>
                <c:pt idx="7">
                  <c:v>2019</c:v>
                </c:pt>
                <c:pt idx="8">
                  <c:v>2020</c:v>
                </c:pt>
                <c:pt idx="9">
                  <c:v>2021</c:v>
                </c:pt>
                <c:pt idx="10">
                  <c:v>2022</c:v>
                </c:pt>
              </c:numCache>
            </c:numRef>
          </c:cat>
          <c:val>
            <c:numRef>
              <c:f>Lapas1!$C$4:$C$14</c:f>
              <c:numCache>
                <c:formatCode>#\ ##0.000</c:formatCode>
                <c:ptCount val="11"/>
                <c:pt idx="0">
                  <c:v>134.755</c:v>
                </c:pt>
                <c:pt idx="1">
                  <c:v>148.24799999999999</c:v>
                </c:pt>
                <c:pt idx="2">
                  <c:v>148.16499999999999</c:v>
                </c:pt>
                <c:pt idx="3">
                  <c:v>191.84499999999997</c:v>
                </c:pt>
                <c:pt idx="4">
                  <c:v>165.53000000000003</c:v>
                </c:pt>
                <c:pt idx="5">
                  <c:v>60.227999999999987</c:v>
                </c:pt>
                <c:pt idx="6">
                  <c:v>110.73737</c:v>
                </c:pt>
                <c:pt idx="7">
                  <c:v>121.27</c:v>
                </c:pt>
                <c:pt idx="8">
                  <c:v>402.84499999999997</c:v>
                </c:pt>
                <c:pt idx="9" formatCode="General">
                  <c:v>314.39999999999998</c:v>
                </c:pt>
                <c:pt idx="10" formatCode="General">
                  <c:v>453</c:v>
                </c:pt>
              </c:numCache>
            </c:numRef>
          </c:val>
          <c:extLst>
            <c:ext xmlns:c16="http://schemas.microsoft.com/office/drawing/2014/chart" uri="{C3380CC4-5D6E-409C-BE32-E72D297353CC}">
              <c16:uniqueId val="{00000001-62A3-4C1A-B01A-8D8DDFE48093}"/>
            </c:ext>
          </c:extLst>
        </c:ser>
        <c:ser>
          <c:idx val="2"/>
          <c:order val="2"/>
          <c:tx>
            <c:strRef>
              <c:f>Lapas1!$D$1</c:f>
              <c:strCache>
                <c:ptCount val="1"/>
                <c:pt idx="0">
                  <c:v>Žiočių tvarkimas, vnt.</c:v>
                </c:pt>
              </c:strCache>
            </c:strRef>
          </c:tx>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invertIfNegative val="0"/>
          <c:cat>
            <c:numRef>
              <c:f>Lapas1!$A$4:$A$14</c:f>
              <c:numCache>
                <c:formatCode>General</c:formatCode>
                <c:ptCount val="11"/>
                <c:pt idx="0">
                  <c:v>2012</c:v>
                </c:pt>
                <c:pt idx="1">
                  <c:v>2013</c:v>
                </c:pt>
                <c:pt idx="2">
                  <c:v>2014</c:v>
                </c:pt>
                <c:pt idx="3">
                  <c:v>2015</c:v>
                </c:pt>
                <c:pt idx="4">
                  <c:v>2016</c:v>
                </c:pt>
                <c:pt idx="5">
                  <c:v>2017</c:v>
                </c:pt>
                <c:pt idx="6">
                  <c:v>2018</c:v>
                </c:pt>
                <c:pt idx="7">
                  <c:v>2019</c:v>
                </c:pt>
                <c:pt idx="8">
                  <c:v>2020</c:v>
                </c:pt>
                <c:pt idx="9">
                  <c:v>2021</c:v>
                </c:pt>
                <c:pt idx="10">
                  <c:v>2022</c:v>
                </c:pt>
              </c:numCache>
            </c:numRef>
          </c:cat>
          <c:val>
            <c:numRef>
              <c:f>Lapas1!$D$4:$D$14</c:f>
              <c:numCache>
                <c:formatCode>#,##0</c:formatCode>
                <c:ptCount val="11"/>
                <c:pt idx="0">
                  <c:v>1655</c:v>
                </c:pt>
                <c:pt idx="1">
                  <c:v>1872</c:v>
                </c:pt>
                <c:pt idx="2">
                  <c:v>2885</c:v>
                </c:pt>
                <c:pt idx="3">
                  <c:v>852</c:v>
                </c:pt>
                <c:pt idx="4">
                  <c:v>699</c:v>
                </c:pt>
                <c:pt idx="5">
                  <c:v>1076</c:v>
                </c:pt>
                <c:pt idx="6">
                  <c:v>757</c:v>
                </c:pt>
                <c:pt idx="7">
                  <c:v>608</c:v>
                </c:pt>
                <c:pt idx="8">
                  <c:v>776</c:v>
                </c:pt>
                <c:pt idx="9" formatCode="General">
                  <c:v>519</c:v>
                </c:pt>
                <c:pt idx="10" formatCode="General">
                  <c:v>454</c:v>
                </c:pt>
              </c:numCache>
            </c:numRef>
          </c:val>
          <c:extLst>
            <c:ext xmlns:c16="http://schemas.microsoft.com/office/drawing/2014/chart" uri="{C3380CC4-5D6E-409C-BE32-E72D297353CC}">
              <c16:uniqueId val="{00000002-62A3-4C1A-B01A-8D8DDFE48093}"/>
            </c:ext>
          </c:extLst>
        </c:ser>
        <c:ser>
          <c:idx val="3"/>
          <c:order val="3"/>
          <c:tx>
            <c:strRef>
              <c:f>Lapas1!$E$1</c:f>
              <c:strCache>
                <c:ptCount val="1"/>
                <c:pt idx="0">
                  <c:v>krūmų šalinimas</c:v>
                </c:pt>
              </c:strCache>
            </c:strRef>
          </c:tx>
          <c:spPr>
            <a:gradFill rotWithShape="1">
              <a:gsLst>
                <a:gs pos="0">
                  <a:schemeClr val="accent6">
                    <a:lumMod val="60000"/>
                    <a:satMod val="103000"/>
                    <a:lumMod val="102000"/>
                    <a:tint val="94000"/>
                  </a:schemeClr>
                </a:gs>
                <a:gs pos="50000">
                  <a:schemeClr val="accent6">
                    <a:lumMod val="60000"/>
                    <a:satMod val="110000"/>
                    <a:lumMod val="100000"/>
                    <a:shade val="100000"/>
                  </a:schemeClr>
                </a:gs>
                <a:gs pos="100000">
                  <a:schemeClr val="accent6">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invertIfNegative val="0"/>
          <c:cat>
            <c:numRef>
              <c:f>Lapas1!$A$4:$A$14</c:f>
              <c:numCache>
                <c:formatCode>General</c:formatCode>
                <c:ptCount val="11"/>
                <c:pt idx="0">
                  <c:v>2012</c:v>
                </c:pt>
                <c:pt idx="1">
                  <c:v>2013</c:v>
                </c:pt>
                <c:pt idx="2">
                  <c:v>2014</c:v>
                </c:pt>
                <c:pt idx="3">
                  <c:v>2015</c:v>
                </c:pt>
                <c:pt idx="4">
                  <c:v>2016</c:v>
                </c:pt>
                <c:pt idx="5">
                  <c:v>2017</c:v>
                </c:pt>
                <c:pt idx="6">
                  <c:v>2018</c:v>
                </c:pt>
                <c:pt idx="7">
                  <c:v>2019</c:v>
                </c:pt>
                <c:pt idx="8">
                  <c:v>2020</c:v>
                </c:pt>
                <c:pt idx="9">
                  <c:v>2021</c:v>
                </c:pt>
                <c:pt idx="10">
                  <c:v>2022</c:v>
                </c:pt>
              </c:numCache>
            </c:numRef>
          </c:cat>
          <c:val>
            <c:numRef>
              <c:f>Lapas1!$E$4:$E$14</c:f>
              <c:numCache>
                <c:formatCode>#\ ##0.000</c:formatCode>
                <c:ptCount val="11"/>
                <c:pt idx="0">
                  <c:v>137.76900000000001</c:v>
                </c:pt>
                <c:pt idx="1">
                  <c:v>279.88820000000004</c:v>
                </c:pt>
                <c:pt idx="2">
                  <c:v>227.06109999999998</c:v>
                </c:pt>
                <c:pt idx="3">
                  <c:v>180.17990000000003</c:v>
                </c:pt>
                <c:pt idx="4">
                  <c:v>193.33949999999996</c:v>
                </c:pt>
                <c:pt idx="5">
                  <c:v>202.91220000000004</c:v>
                </c:pt>
                <c:pt idx="6">
                  <c:v>174.392</c:v>
                </c:pt>
                <c:pt idx="7">
                  <c:v>203.51989999999998</c:v>
                </c:pt>
                <c:pt idx="8">
                  <c:v>552.09339999999997</c:v>
                </c:pt>
                <c:pt idx="9">
                  <c:v>217.22</c:v>
                </c:pt>
                <c:pt idx="10">
                  <c:v>259.81</c:v>
                </c:pt>
              </c:numCache>
            </c:numRef>
          </c:val>
          <c:extLst>
            <c:ext xmlns:c16="http://schemas.microsoft.com/office/drawing/2014/chart" uri="{C3380CC4-5D6E-409C-BE32-E72D297353CC}">
              <c16:uniqueId val="{00000004-62A3-4C1A-B01A-8D8DDFE48093}"/>
            </c:ext>
          </c:extLst>
        </c:ser>
        <c:ser>
          <c:idx val="4"/>
          <c:order val="4"/>
          <c:tx>
            <c:strRef>
              <c:f>Lapas1!$F$1</c:f>
              <c:strCache>
                <c:ptCount val="1"/>
                <c:pt idx="0">
                  <c:v>šienavimas, ha</c:v>
                </c:pt>
              </c:strCache>
            </c:strRef>
          </c:tx>
          <c:spPr>
            <a:gradFill rotWithShape="1">
              <a:gsLst>
                <a:gs pos="0">
                  <a:schemeClr val="accent5">
                    <a:lumMod val="60000"/>
                    <a:satMod val="103000"/>
                    <a:lumMod val="102000"/>
                    <a:tint val="94000"/>
                  </a:schemeClr>
                </a:gs>
                <a:gs pos="50000">
                  <a:schemeClr val="accent5">
                    <a:lumMod val="60000"/>
                    <a:satMod val="110000"/>
                    <a:lumMod val="100000"/>
                    <a:shade val="100000"/>
                  </a:schemeClr>
                </a:gs>
                <a:gs pos="100000">
                  <a:schemeClr val="accent5">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invertIfNegative val="0"/>
          <c:cat>
            <c:numRef>
              <c:f>Lapas1!$A$4:$A$14</c:f>
              <c:numCache>
                <c:formatCode>General</c:formatCode>
                <c:ptCount val="11"/>
                <c:pt idx="0">
                  <c:v>2012</c:v>
                </c:pt>
                <c:pt idx="1">
                  <c:v>2013</c:v>
                </c:pt>
                <c:pt idx="2">
                  <c:v>2014</c:v>
                </c:pt>
                <c:pt idx="3">
                  <c:v>2015</c:v>
                </c:pt>
                <c:pt idx="4">
                  <c:v>2016</c:v>
                </c:pt>
                <c:pt idx="5">
                  <c:v>2017</c:v>
                </c:pt>
                <c:pt idx="6">
                  <c:v>2018</c:v>
                </c:pt>
                <c:pt idx="7">
                  <c:v>2019</c:v>
                </c:pt>
                <c:pt idx="8">
                  <c:v>2020</c:v>
                </c:pt>
                <c:pt idx="9">
                  <c:v>2021</c:v>
                </c:pt>
                <c:pt idx="10">
                  <c:v>2022</c:v>
                </c:pt>
              </c:numCache>
            </c:numRef>
          </c:cat>
          <c:val>
            <c:numRef>
              <c:f>Lapas1!$F$4:$F$14</c:f>
              <c:numCache>
                <c:formatCode>#\ ##0.000</c:formatCode>
                <c:ptCount val="11"/>
                <c:pt idx="0">
                  <c:v>887.11609999999985</c:v>
                </c:pt>
                <c:pt idx="1">
                  <c:v>1039.5592999999999</c:v>
                </c:pt>
                <c:pt idx="2">
                  <c:v>802.57445000000007</c:v>
                </c:pt>
                <c:pt idx="3">
                  <c:v>788.14470000000017</c:v>
                </c:pt>
                <c:pt idx="4">
                  <c:v>746.98210000000017</c:v>
                </c:pt>
                <c:pt idx="5">
                  <c:v>836.9349000000002</c:v>
                </c:pt>
                <c:pt idx="6">
                  <c:v>740.69629999999995</c:v>
                </c:pt>
                <c:pt idx="7">
                  <c:v>1298.3383999999999</c:v>
                </c:pt>
                <c:pt idx="8">
                  <c:v>2938.1879100000006</c:v>
                </c:pt>
                <c:pt idx="9">
                  <c:v>2021.2</c:v>
                </c:pt>
                <c:pt idx="10">
                  <c:v>2387.8000000000002</c:v>
                </c:pt>
              </c:numCache>
            </c:numRef>
          </c:val>
          <c:extLst>
            <c:ext xmlns:c16="http://schemas.microsoft.com/office/drawing/2014/chart" uri="{C3380CC4-5D6E-409C-BE32-E72D297353CC}">
              <c16:uniqueId val="{00000005-62A3-4C1A-B01A-8D8DDFE48093}"/>
            </c:ext>
          </c:extLst>
        </c:ser>
        <c:ser>
          <c:idx val="5"/>
          <c:order val="5"/>
          <c:tx>
            <c:strRef>
              <c:f>Lapas1!$G$1</c:f>
              <c:strCache>
                <c:ptCount val="1"/>
                <c:pt idx="0">
                  <c:v>tvenkinių hidrotech-ninių statinių šienavimas ha</c:v>
                </c:pt>
              </c:strCache>
            </c:strRef>
          </c:tx>
          <c:spPr>
            <a:gradFill rotWithShape="1">
              <a:gsLst>
                <a:gs pos="0">
                  <a:schemeClr val="accent4">
                    <a:lumMod val="60000"/>
                    <a:satMod val="103000"/>
                    <a:lumMod val="102000"/>
                    <a:tint val="94000"/>
                  </a:schemeClr>
                </a:gs>
                <a:gs pos="50000">
                  <a:schemeClr val="accent4">
                    <a:lumMod val="60000"/>
                    <a:satMod val="110000"/>
                    <a:lumMod val="100000"/>
                    <a:shade val="100000"/>
                  </a:schemeClr>
                </a:gs>
                <a:gs pos="100000">
                  <a:schemeClr val="accent4">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invertIfNegative val="0"/>
          <c:cat>
            <c:numRef>
              <c:f>Lapas1!$A$4:$A$14</c:f>
              <c:numCache>
                <c:formatCode>General</c:formatCode>
                <c:ptCount val="11"/>
                <c:pt idx="0">
                  <c:v>2012</c:v>
                </c:pt>
                <c:pt idx="1">
                  <c:v>2013</c:v>
                </c:pt>
                <c:pt idx="2">
                  <c:v>2014</c:v>
                </c:pt>
                <c:pt idx="3">
                  <c:v>2015</c:v>
                </c:pt>
                <c:pt idx="4">
                  <c:v>2016</c:v>
                </c:pt>
                <c:pt idx="5">
                  <c:v>2017</c:v>
                </c:pt>
                <c:pt idx="6">
                  <c:v>2018</c:v>
                </c:pt>
                <c:pt idx="7">
                  <c:v>2019</c:v>
                </c:pt>
                <c:pt idx="8">
                  <c:v>2020</c:v>
                </c:pt>
                <c:pt idx="9">
                  <c:v>2021</c:v>
                </c:pt>
                <c:pt idx="10">
                  <c:v>2022</c:v>
                </c:pt>
              </c:numCache>
            </c:numRef>
          </c:cat>
          <c:val>
            <c:numRef>
              <c:f>Lapas1!$G$4:$G$14</c:f>
              <c:numCache>
                <c:formatCode>General</c:formatCode>
                <c:ptCount val="11"/>
                <c:pt idx="3" formatCode="#\ ##0.000">
                  <c:v>94.231100000000012</c:v>
                </c:pt>
                <c:pt idx="4" formatCode="#\ ##0.000">
                  <c:v>98.575800000000029</c:v>
                </c:pt>
                <c:pt idx="5" formatCode="#\ ##0.000">
                  <c:v>100.92870000000002</c:v>
                </c:pt>
                <c:pt idx="6" formatCode="#\ ##0.000">
                  <c:v>108.31080000000001</c:v>
                </c:pt>
                <c:pt idx="7" formatCode="#\ ##0.000">
                  <c:v>90.64200000000001</c:v>
                </c:pt>
                <c:pt idx="8" formatCode="#\ ##0.000">
                  <c:v>119.37200000000003</c:v>
                </c:pt>
                <c:pt idx="9" formatCode="#\ ##0.000">
                  <c:v>111.38</c:v>
                </c:pt>
                <c:pt idx="10" formatCode="#\ ##0.000">
                  <c:v>99.35</c:v>
                </c:pt>
              </c:numCache>
            </c:numRef>
          </c:val>
          <c:extLst>
            <c:ext xmlns:c16="http://schemas.microsoft.com/office/drawing/2014/chart" uri="{C3380CC4-5D6E-409C-BE32-E72D297353CC}">
              <c16:uniqueId val="{00000006-62A3-4C1A-B01A-8D8DDFE48093}"/>
            </c:ext>
          </c:extLst>
        </c:ser>
        <c:ser>
          <c:idx val="6"/>
          <c:order val="6"/>
          <c:tx>
            <c:strRef>
              <c:f>Lapas1!$H$1</c:f>
              <c:strCache>
                <c:ptCount val="1"/>
                <c:pt idx="0">
                  <c:v>pralaidos ir greitvietės, vnt</c:v>
                </c:pt>
              </c:strCache>
            </c:strRef>
          </c:tx>
          <c:spPr>
            <a:gradFill rotWithShape="1">
              <a:gsLst>
                <a:gs pos="0">
                  <a:schemeClr val="accent6">
                    <a:lumMod val="80000"/>
                    <a:lumOff val="20000"/>
                    <a:satMod val="103000"/>
                    <a:lumMod val="102000"/>
                    <a:tint val="94000"/>
                  </a:schemeClr>
                </a:gs>
                <a:gs pos="50000">
                  <a:schemeClr val="accent6">
                    <a:lumMod val="80000"/>
                    <a:lumOff val="20000"/>
                    <a:satMod val="110000"/>
                    <a:lumMod val="100000"/>
                    <a:shade val="100000"/>
                  </a:schemeClr>
                </a:gs>
                <a:gs pos="100000">
                  <a:schemeClr val="accent6">
                    <a:lumMod val="80000"/>
                    <a:lumOff val="20000"/>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invertIfNegative val="0"/>
          <c:cat>
            <c:numRef>
              <c:f>Lapas1!$A$4:$A$14</c:f>
              <c:numCache>
                <c:formatCode>General</c:formatCode>
                <c:ptCount val="11"/>
                <c:pt idx="0">
                  <c:v>2012</c:v>
                </c:pt>
                <c:pt idx="1">
                  <c:v>2013</c:v>
                </c:pt>
                <c:pt idx="2">
                  <c:v>2014</c:v>
                </c:pt>
                <c:pt idx="3">
                  <c:v>2015</c:v>
                </c:pt>
                <c:pt idx="4">
                  <c:v>2016</c:v>
                </c:pt>
                <c:pt idx="5">
                  <c:v>2017</c:v>
                </c:pt>
                <c:pt idx="6">
                  <c:v>2018</c:v>
                </c:pt>
                <c:pt idx="7">
                  <c:v>2019</c:v>
                </c:pt>
                <c:pt idx="8">
                  <c:v>2020</c:v>
                </c:pt>
                <c:pt idx="9">
                  <c:v>2021</c:v>
                </c:pt>
                <c:pt idx="10">
                  <c:v>2022</c:v>
                </c:pt>
              </c:numCache>
            </c:numRef>
          </c:cat>
          <c:val>
            <c:numRef>
              <c:f>Lapas1!$H$4:$H$14</c:f>
              <c:numCache>
                <c:formatCode>#,##0</c:formatCode>
                <c:ptCount val="11"/>
                <c:pt idx="0">
                  <c:v>252</c:v>
                </c:pt>
                <c:pt idx="1">
                  <c:v>277</c:v>
                </c:pt>
                <c:pt idx="2">
                  <c:v>559</c:v>
                </c:pt>
                <c:pt idx="3">
                  <c:v>586</c:v>
                </c:pt>
                <c:pt idx="4">
                  <c:v>608</c:v>
                </c:pt>
                <c:pt idx="5">
                  <c:v>546</c:v>
                </c:pt>
                <c:pt idx="6">
                  <c:v>679</c:v>
                </c:pt>
                <c:pt idx="7">
                  <c:v>785</c:v>
                </c:pt>
                <c:pt idx="8">
                  <c:v>1337</c:v>
                </c:pt>
                <c:pt idx="9" formatCode="#\ ##0.000">
                  <c:v>721</c:v>
                </c:pt>
                <c:pt idx="10" formatCode="#\ ##0.000">
                  <c:v>562</c:v>
                </c:pt>
              </c:numCache>
            </c:numRef>
          </c:val>
          <c:extLst>
            <c:ext xmlns:c16="http://schemas.microsoft.com/office/drawing/2014/chart" uri="{C3380CC4-5D6E-409C-BE32-E72D297353CC}">
              <c16:uniqueId val="{00000008-62A3-4C1A-B01A-8D8DDFE48093}"/>
            </c:ext>
          </c:extLst>
        </c:ser>
        <c:dLbls>
          <c:showLegendKey val="0"/>
          <c:showVal val="0"/>
          <c:showCatName val="0"/>
          <c:showSerName val="0"/>
          <c:showPercent val="0"/>
          <c:showBubbleSize val="0"/>
        </c:dLbls>
        <c:gapWidth val="150"/>
        <c:shape val="box"/>
        <c:axId val="1204638440"/>
        <c:axId val="1204639424"/>
        <c:axId val="0"/>
      </c:bar3DChart>
      <c:catAx>
        <c:axId val="1204638440"/>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lt-LT"/>
          </a:p>
        </c:txPr>
        <c:crossAx val="1204639424"/>
        <c:crosses val="autoZero"/>
        <c:auto val="1"/>
        <c:lblAlgn val="ctr"/>
        <c:lblOffset val="100"/>
        <c:noMultiLvlLbl val="0"/>
      </c:catAx>
      <c:valAx>
        <c:axId val="120463942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r>
                  <a:rPr lang="lt-LT"/>
                  <a:t>KIEKIAI</a:t>
                </a:r>
              </a:p>
            </c:rich>
          </c:tx>
          <c:layout>
            <c:manualLayout>
              <c:xMode val="edge"/>
              <c:yMode val="edge"/>
              <c:x val="1.8054171733632652E-2"/>
              <c:y val="0.34576850112183294"/>
            </c:manualLayout>
          </c:layout>
          <c:overlay val="0"/>
          <c:spPr>
            <a:noFill/>
            <a:ln>
              <a:noFill/>
            </a:ln>
            <a:effectLst/>
          </c:spPr>
          <c:txPr>
            <a:bodyPr rot="-54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lt-LT"/>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lt-LT"/>
          </a:p>
        </c:txPr>
        <c:crossAx val="1204638440"/>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1197"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lt-LT"/>
          </a:p>
        </c:txPr>
      </c:dTable>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lt-LT"/>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lt-L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Lapas1!$B$1</c:f>
              <c:strCache>
                <c:ptCount val="1"/>
                <c:pt idx="0">
                  <c:v>VIP</c:v>
                </c:pt>
              </c:strCache>
            </c:strRef>
          </c:tx>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invertIfNegative val="0"/>
          <c:dLbls>
            <c:delete val="1"/>
          </c:dLbls>
          <c:cat>
            <c:numRef>
              <c:f>Lapas1!$A$4:$A$15</c:f>
              <c:numCache>
                <c:formatCode>General</c:formatCode>
                <c:ptCount val="12"/>
                <c:pt idx="0">
                  <c:v>2012</c:v>
                </c:pt>
                <c:pt idx="1">
                  <c:v>2013</c:v>
                </c:pt>
                <c:pt idx="2">
                  <c:v>2014</c:v>
                </c:pt>
                <c:pt idx="3">
                  <c:v>2015</c:v>
                </c:pt>
                <c:pt idx="4">
                  <c:v>2016</c:v>
                </c:pt>
                <c:pt idx="5">
                  <c:v>2017</c:v>
                </c:pt>
                <c:pt idx="6">
                  <c:v>2018</c:v>
                </c:pt>
                <c:pt idx="7">
                  <c:v>2019</c:v>
                </c:pt>
                <c:pt idx="8">
                  <c:v>2020</c:v>
                </c:pt>
                <c:pt idx="9">
                  <c:v>2021</c:v>
                </c:pt>
                <c:pt idx="10">
                  <c:v>2022</c:v>
                </c:pt>
                <c:pt idx="11">
                  <c:v>2023</c:v>
                </c:pt>
              </c:numCache>
            </c:numRef>
          </c:cat>
          <c:val>
            <c:numRef>
              <c:f>Lapas1!$B$4:$B$15</c:f>
              <c:numCache>
                <c:formatCode>#\ ##0.0</c:formatCode>
                <c:ptCount val="12"/>
                <c:pt idx="0">
                  <c:v>1252.896</c:v>
                </c:pt>
                <c:pt idx="1">
                  <c:v>0</c:v>
                </c:pt>
                <c:pt idx="2">
                  <c:v>0</c:v>
                </c:pt>
                <c:pt idx="3">
                  <c:v>0</c:v>
                </c:pt>
                <c:pt idx="4">
                  <c:v>0</c:v>
                </c:pt>
                <c:pt idx="5">
                  <c:v>0</c:v>
                </c:pt>
                <c:pt idx="6">
                  <c:v>2880</c:v>
                </c:pt>
                <c:pt idx="7">
                  <c:v>2880</c:v>
                </c:pt>
                <c:pt idx="8">
                  <c:v>10724</c:v>
                </c:pt>
                <c:pt idx="9" formatCode="#,##0.00">
                  <c:v>2752.54</c:v>
                </c:pt>
                <c:pt idx="10" formatCode="#,##0.00">
                  <c:v>5761</c:v>
                </c:pt>
                <c:pt idx="11" formatCode="#,##0">
                  <c:v>2880</c:v>
                </c:pt>
              </c:numCache>
            </c:numRef>
          </c:val>
          <c:extLst>
            <c:ext xmlns:c16="http://schemas.microsoft.com/office/drawing/2014/chart" uri="{C3380CC4-5D6E-409C-BE32-E72D297353CC}">
              <c16:uniqueId val="{00000000-AC2B-4A21-84ED-BAE5D0B5A0B6}"/>
            </c:ext>
          </c:extLst>
        </c:ser>
        <c:ser>
          <c:idx val="1"/>
          <c:order val="1"/>
          <c:tx>
            <c:strRef>
              <c:f>Lapas1!$C$1</c:f>
              <c:strCache>
                <c:ptCount val="1"/>
                <c:pt idx="0">
                  <c:v>KPP 2007-2013
 /2014-2020 / 
2023-2027</c:v>
                </c:pt>
              </c:strCache>
            </c:strRef>
          </c:tx>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invertIfNegative val="0"/>
          <c:dLbls>
            <c:delete val="1"/>
          </c:dLbls>
          <c:cat>
            <c:numRef>
              <c:f>Lapas1!$A$4:$A$15</c:f>
              <c:numCache>
                <c:formatCode>General</c:formatCode>
                <c:ptCount val="12"/>
                <c:pt idx="0">
                  <c:v>2012</c:v>
                </c:pt>
                <c:pt idx="1">
                  <c:v>2013</c:v>
                </c:pt>
                <c:pt idx="2">
                  <c:v>2014</c:v>
                </c:pt>
                <c:pt idx="3">
                  <c:v>2015</c:v>
                </c:pt>
                <c:pt idx="4">
                  <c:v>2016</c:v>
                </c:pt>
                <c:pt idx="5">
                  <c:v>2017</c:v>
                </c:pt>
                <c:pt idx="6">
                  <c:v>2018</c:v>
                </c:pt>
                <c:pt idx="7">
                  <c:v>2019</c:v>
                </c:pt>
                <c:pt idx="8">
                  <c:v>2020</c:v>
                </c:pt>
                <c:pt idx="9">
                  <c:v>2021</c:v>
                </c:pt>
                <c:pt idx="10">
                  <c:v>2022</c:v>
                </c:pt>
                <c:pt idx="11">
                  <c:v>2023</c:v>
                </c:pt>
              </c:numCache>
            </c:numRef>
          </c:cat>
          <c:val>
            <c:numRef>
              <c:f>Lapas1!$C$4:$C$15</c:f>
              <c:numCache>
                <c:formatCode>#,##0.00</c:formatCode>
                <c:ptCount val="12"/>
                <c:pt idx="0">
                  <c:v>14557.03</c:v>
                </c:pt>
                <c:pt idx="1">
                  <c:v>27027.67</c:v>
                </c:pt>
                <c:pt idx="2">
                  <c:v>11937.54</c:v>
                </c:pt>
                <c:pt idx="3">
                  <c:v>33266.300000000003</c:v>
                </c:pt>
                <c:pt idx="4">
                  <c:v>4696.17</c:v>
                </c:pt>
                <c:pt idx="5">
                  <c:v>16520.45</c:v>
                </c:pt>
                <c:pt idx="6">
                  <c:v>23295.38</c:v>
                </c:pt>
                <c:pt idx="7">
                  <c:v>13810.59</c:v>
                </c:pt>
                <c:pt idx="8">
                  <c:v>746.69</c:v>
                </c:pt>
                <c:pt idx="9">
                  <c:v>15002.87</c:v>
                </c:pt>
                <c:pt idx="10">
                  <c:v>22858.959999999999</c:v>
                </c:pt>
                <c:pt idx="11" formatCode="#,##0">
                  <c:v>11200</c:v>
                </c:pt>
              </c:numCache>
            </c:numRef>
          </c:val>
          <c:extLst>
            <c:ext xmlns:c16="http://schemas.microsoft.com/office/drawing/2014/chart" uri="{C3380CC4-5D6E-409C-BE32-E72D297353CC}">
              <c16:uniqueId val="{00000001-AC2B-4A21-84ED-BAE5D0B5A0B6}"/>
            </c:ext>
          </c:extLst>
        </c:ser>
        <c:ser>
          <c:idx val="2"/>
          <c:order val="2"/>
          <c:tx>
            <c:strRef>
              <c:f>Lapas1!$D$1</c:f>
              <c:strCache>
                <c:ptCount val="1"/>
                <c:pt idx="0">
                  <c:v>SF</c:v>
                </c:pt>
              </c:strCache>
            </c:strRef>
          </c:tx>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invertIfNegative val="0"/>
          <c:dLbls>
            <c:delete val="1"/>
          </c:dLbls>
          <c:cat>
            <c:numRef>
              <c:f>Lapas1!$A$4:$A$15</c:f>
              <c:numCache>
                <c:formatCode>General</c:formatCode>
                <c:ptCount val="12"/>
                <c:pt idx="0">
                  <c:v>2012</c:v>
                </c:pt>
                <c:pt idx="1">
                  <c:v>2013</c:v>
                </c:pt>
                <c:pt idx="2">
                  <c:v>2014</c:v>
                </c:pt>
                <c:pt idx="3">
                  <c:v>2015</c:v>
                </c:pt>
                <c:pt idx="4">
                  <c:v>2016</c:v>
                </c:pt>
                <c:pt idx="5">
                  <c:v>2017</c:v>
                </c:pt>
                <c:pt idx="6">
                  <c:v>2018</c:v>
                </c:pt>
                <c:pt idx="7">
                  <c:v>2019</c:v>
                </c:pt>
                <c:pt idx="8">
                  <c:v>2020</c:v>
                </c:pt>
                <c:pt idx="9">
                  <c:v>2021</c:v>
                </c:pt>
                <c:pt idx="10">
                  <c:v>2022</c:v>
                </c:pt>
                <c:pt idx="11">
                  <c:v>2023</c:v>
                </c:pt>
              </c:numCache>
            </c:numRef>
          </c:cat>
          <c:val>
            <c:numRef>
              <c:f>Lapas1!$D$4:$D$15</c:f>
              <c:numCache>
                <c:formatCode>General</c:formatCode>
                <c:ptCount val="12"/>
                <c:pt idx="7" formatCode="#,##0.00">
                  <c:v>11661.7</c:v>
                </c:pt>
                <c:pt idx="8" formatCode="#,##0.00">
                  <c:v>5254.9</c:v>
                </c:pt>
              </c:numCache>
            </c:numRef>
          </c:val>
          <c:extLst>
            <c:ext xmlns:c16="http://schemas.microsoft.com/office/drawing/2014/chart" uri="{C3380CC4-5D6E-409C-BE32-E72D297353CC}">
              <c16:uniqueId val="{00000002-AC2B-4A21-84ED-BAE5D0B5A0B6}"/>
            </c:ext>
          </c:extLst>
        </c:ser>
        <c:ser>
          <c:idx val="3"/>
          <c:order val="3"/>
          <c:tx>
            <c:strRef>
              <c:f>Lapas1!$E$1</c:f>
              <c:strCache>
                <c:ptCount val="1"/>
                <c:pt idx="0">
                  <c:v>AMF</c:v>
                </c:pt>
              </c:strCache>
            </c:strRef>
          </c:tx>
          <c:spPr>
            <a:gradFill rotWithShape="1">
              <a:gsLst>
                <a:gs pos="0">
                  <a:schemeClr val="accent6">
                    <a:lumMod val="60000"/>
                    <a:satMod val="103000"/>
                    <a:lumMod val="102000"/>
                    <a:tint val="94000"/>
                  </a:schemeClr>
                </a:gs>
                <a:gs pos="50000">
                  <a:schemeClr val="accent6">
                    <a:lumMod val="60000"/>
                    <a:satMod val="110000"/>
                    <a:lumMod val="100000"/>
                    <a:shade val="100000"/>
                  </a:schemeClr>
                </a:gs>
                <a:gs pos="100000">
                  <a:schemeClr val="accent6">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invertIfNegative val="0"/>
          <c:dLbls>
            <c:delete val="1"/>
          </c:dLbls>
          <c:cat>
            <c:numRef>
              <c:f>Lapas1!$A$4:$A$15</c:f>
              <c:numCache>
                <c:formatCode>General</c:formatCode>
                <c:ptCount val="12"/>
                <c:pt idx="0">
                  <c:v>2012</c:v>
                </c:pt>
                <c:pt idx="1">
                  <c:v>2013</c:v>
                </c:pt>
                <c:pt idx="2">
                  <c:v>2014</c:v>
                </c:pt>
                <c:pt idx="3">
                  <c:v>2015</c:v>
                </c:pt>
                <c:pt idx="4">
                  <c:v>2016</c:v>
                </c:pt>
                <c:pt idx="5">
                  <c:v>2017</c:v>
                </c:pt>
                <c:pt idx="6">
                  <c:v>2018</c:v>
                </c:pt>
                <c:pt idx="7">
                  <c:v>2019</c:v>
                </c:pt>
                <c:pt idx="8">
                  <c:v>2020</c:v>
                </c:pt>
                <c:pt idx="9">
                  <c:v>2021</c:v>
                </c:pt>
                <c:pt idx="10">
                  <c:v>2022</c:v>
                </c:pt>
                <c:pt idx="11">
                  <c:v>2023</c:v>
                </c:pt>
              </c:numCache>
            </c:numRef>
          </c:cat>
          <c:val>
            <c:numRef>
              <c:f>Lapas1!$E$4:$E$15</c:f>
              <c:numCache>
                <c:formatCode>General</c:formatCode>
                <c:ptCount val="12"/>
                <c:pt idx="8" formatCode="#,##0.00">
                  <c:v>5494.01</c:v>
                </c:pt>
                <c:pt idx="10" formatCode="#,##0.00">
                  <c:v>3607.09</c:v>
                </c:pt>
              </c:numCache>
            </c:numRef>
          </c:val>
          <c:extLst>
            <c:ext xmlns:c16="http://schemas.microsoft.com/office/drawing/2014/chart" uri="{C3380CC4-5D6E-409C-BE32-E72D297353CC}">
              <c16:uniqueId val="{00000005-AC2B-4A21-84ED-BAE5D0B5A0B6}"/>
            </c:ext>
          </c:extLst>
        </c:ser>
        <c:dLbls>
          <c:showLegendKey val="0"/>
          <c:showVal val="1"/>
          <c:showCatName val="0"/>
          <c:showSerName val="0"/>
          <c:showPercent val="0"/>
          <c:showBubbleSize val="0"/>
        </c:dLbls>
        <c:gapWidth val="150"/>
        <c:shape val="box"/>
        <c:axId val="1234479168"/>
        <c:axId val="1234472280"/>
        <c:axId val="0"/>
      </c:bar3DChart>
      <c:catAx>
        <c:axId val="1234479168"/>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lt-LT"/>
          </a:p>
        </c:txPr>
        <c:crossAx val="1234472280"/>
        <c:crosses val="autoZero"/>
        <c:auto val="1"/>
        <c:lblAlgn val="ctr"/>
        <c:lblOffset val="100"/>
        <c:noMultiLvlLbl val="0"/>
      </c:catAx>
      <c:valAx>
        <c:axId val="1234472280"/>
        <c:scaling>
          <c:orientation val="minMax"/>
        </c:scaling>
        <c:delete val="0"/>
        <c:axPos val="l"/>
        <c:majorGridlines>
          <c:spPr>
            <a:ln w="9525" cap="flat" cmpd="sng" algn="ctr">
              <a:solidFill>
                <a:schemeClr val="tx1">
                  <a:lumMod val="15000"/>
                  <a:lumOff val="85000"/>
                </a:schemeClr>
              </a:solidFill>
              <a:round/>
            </a:ln>
            <a:effectLst/>
          </c:spPr>
        </c:majorGridlines>
        <c:numFmt formatCode="#\ ##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lt-LT"/>
          </a:p>
        </c:txPr>
        <c:crossAx val="1234479168"/>
        <c:crosses val="autoZero"/>
        <c:crossBetween val="between"/>
      </c:valAx>
      <c:dTable>
        <c:showHorzBorder val="1"/>
        <c:showVertBorder val="1"/>
        <c:showOutline val="1"/>
        <c:showKeys val="0"/>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1197"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lt-LT"/>
          </a:p>
        </c:txPr>
      </c:dTable>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lt-LT"/>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lt-LT"/>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lt-L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23068430759750241"/>
          <c:y val="3.5175143124046834E-2"/>
          <c:w val="0.76173218834080181"/>
          <c:h val="0.45151329511135502"/>
        </c:manualLayout>
      </c:layout>
      <c:bar3DChart>
        <c:barDir val="col"/>
        <c:grouping val="percentStacked"/>
        <c:varyColors val="0"/>
        <c:ser>
          <c:idx val="0"/>
          <c:order val="0"/>
          <c:tx>
            <c:strRef>
              <c:f>Lapas1!$B$1</c:f>
              <c:strCache>
                <c:ptCount val="1"/>
                <c:pt idx="0">
                  <c:v>Rekonstruota sausinimo sistemų, ha</c:v>
                </c:pt>
              </c:strCache>
            </c:strRef>
          </c:tx>
          <c:spPr>
            <a:solidFill>
              <a:schemeClr val="accent6"/>
            </a:solidFill>
            <a:ln>
              <a:noFill/>
            </a:ln>
            <a:effectLst/>
            <a:sp3d/>
          </c:spPr>
          <c:invertIfNegative val="0"/>
          <c:cat>
            <c:numRef>
              <c:f>Lapas1!$A$4:$A$14</c:f>
              <c:numCache>
                <c:formatCode>0</c:formatCode>
                <c:ptCount val="11"/>
                <c:pt idx="0">
                  <c:v>2012</c:v>
                </c:pt>
                <c:pt idx="1">
                  <c:v>2013</c:v>
                </c:pt>
                <c:pt idx="2">
                  <c:v>2014</c:v>
                </c:pt>
                <c:pt idx="3">
                  <c:v>2015</c:v>
                </c:pt>
                <c:pt idx="4">
                  <c:v>2016</c:v>
                </c:pt>
                <c:pt idx="5">
                  <c:v>2017</c:v>
                </c:pt>
                <c:pt idx="6">
                  <c:v>2018</c:v>
                </c:pt>
                <c:pt idx="7">
                  <c:v>2019</c:v>
                </c:pt>
                <c:pt idx="8">
                  <c:v>2020</c:v>
                </c:pt>
                <c:pt idx="9" formatCode="General">
                  <c:v>2021</c:v>
                </c:pt>
                <c:pt idx="10" formatCode="General">
                  <c:v>2022</c:v>
                </c:pt>
              </c:numCache>
            </c:numRef>
          </c:cat>
          <c:val>
            <c:numRef>
              <c:f>Lapas1!$B$4:$B$14</c:f>
              <c:numCache>
                <c:formatCode>#,##0.00</c:formatCode>
                <c:ptCount val="11"/>
                <c:pt idx="0">
                  <c:v>6300.99</c:v>
                </c:pt>
                <c:pt idx="1">
                  <c:v>9374.2400000000034</c:v>
                </c:pt>
                <c:pt idx="2">
                  <c:v>18710.170000000002</c:v>
                </c:pt>
                <c:pt idx="3">
                  <c:v>8125.76</c:v>
                </c:pt>
                <c:pt idx="4">
                  <c:v>1999.3200000000002</c:v>
                </c:pt>
                <c:pt idx="5">
                  <c:v>4976.1099999999988</c:v>
                </c:pt>
                <c:pt idx="6">
                  <c:v>15939.29</c:v>
                </c:pt>
                <c:pt idx="7">
                  <c:v>11501.48</c:v>
                </c:pt>
                <c:pt idx="8">
                  <c:v>19611.419999999998</c:v>
                </c:pt>
                <c:pt idx="9">
                  <c:v>62541.7</c:v>
                </c:pt>
                <c:pt idx="10" formatCode="#,##0">
                  <c:v>44436.160000000003</c:v>
                </c:pt>
              </c:numCache>
            </c:numRef>
          </c:val>
          <c:extLst>
            <c:ext xmlns:c16="http://schemas.microsoft.com/office/drawing/2014/chart" uri="{C3380CC4-5D6E-409C-BE32-E72D297353CC}">
              <c16:uniqueId val="{00000000-5F06-41A5-ACEC-476B434EE535}"/>
            </c:ext>
          </c:extLst>
        </c:ser>
        <c:ser>
          <c:idx val="1"/>
          <c:order val="1"/>
          <c:tx>
            <c:strRef>
              <c:f>Lapas1!$C$1</c:f>
              <c:strCache>
                <c:ptCount val="1"/>
                <c:pt idx="0">
                  <c:v>Drenažo linijų, km</c:v>
                </c:pt>
              </c:strCache>
            </c:strRef>
          </c:tx>
          <c:spPr>
            <a:solidFill>
              <a:schemeClr val="accent5"/>
            </a:solidFill>
            <a:ln>
              <a:noFill/>
            </a:ln>
            <a:effectLst/>
            <a:sp3d/>
          </c:spPr>
          <c:invertIfNegative val="0"/>
          <c:cat>
            <c:numRef>
              <c:f>Lapas1!$A$4:$A$14</c:f>
              <c:numCache>
                <c:formatCode>0</c:formatCode>
                <c:ptCount val="11"/>
                <c:pt idx="0">
                  <c:v>2012</c:v>
                </c:pt>
                <c:pt idx="1">
                  <c:v>2013</c:v>
                </c:pt>
                <c:pt idx="2">
                  <c:v>2014</c:v>
                </c:pt>
                <c:pt idx="3">
                  <c:v>2015</c:v>
                </c:pt>
                <c:pt idx="4">
                  <c:v>2016</c:v>
                </c:pt>
                <c:pt idx="5">
                  <c:v>2017</c:v>
                </c:pt>
                <c:pt idx="6">
                  <c:v>2018</c:v>
                </c:pt>
                <c:pt idx="7">
                  <c:v>2019</c:v>
                </c:pt>
                <c:pt idx="8">
                  <c:v>2020</c:v>
                </c:pt>
                <c:pt idx="9" formatCode="General">
                  <c:v>2021</c:v>
                </c:pt>
                <c:pt idx="10" formatCode="General">
                  <c:v>2022</c:v>
                </c:pt>
              </c:numCache>
            </c:numRef>
          </c:cat>
          <c:val>
            <c:numRef>
              <c:f>Lapas1!$C$4:$C$14</c:f>
              <c:numCache>
                <c:formatCode>#,##0.00</c:formatCode>
                <c:ptCount val="11"/>
                <c:pt idx="0">
                  <c:v>815.80999999999983</c:v>
                </c:pt>
                <c:pt idx="1">
                  <c:v>1589.1530000000005</c:v>
                </c:pt>
                <c:pt idx="2">
                  <c:v>751.9140000000001</c:v>
                </c:pt>
                <c:pt idx="3">
                  <c:v>1710.7589999999998</c:v>
                </c:pt>
                <c:pt idx="4">
                  <c:v>264.03200000000004</c:v>
                </c:pt>
                <c:pt idx="5">
                  <c:v>1023.441</c:v>
                </c:pt>
                <c:pt idx="6" formatCode="#\ ##0.000">
                  <c:v>1167.26</c:v>
                </c:pt>
                <c:pt idx="7" formatCode="#\ ##0.000">
                  <c:v>979.49</c:v>
                </c:pt>
                <c:pt idx="8" formatCode="#\ ##0.000">
                  <c:v>80.510000000000005</c:v>
                </c:pt>
                <c:pt idx="9" formatCode="General">
                  <c:v>592.77</c:v>
                </c:pt>
                <c:pt idx="10">
                  <c:v>626.44799999999998</c:v>
                </c:pt>
              </c:numCache>
            </c:numRef>
          </c:val>
          <c:extLst>
            <c:ext xmlns:c16="http://schemas.microsoft.com/office/drawing/2014/chart" uri="{C3380CC4-5D6E-409C-BE32-E72D297353CC}">
              <c16:uniqueId val="{00000001-5F06-41A5-ACEC-476B434EE535}"/>
            </c:ext>
          </c:extLst>
        </c:ser>
        <c:ser>
          <c:idx val="2"/>
          <c:order val="2"/>
          <c:tx>
            <c:strRef>
              <c:f>Lapas1!$D$1</c:f>
              <c:strCache>
                <c:ptCount val="1"/>
                <c:pt idx="0">
                  <c:v>Griovių, km</c:v>
                </c:pt>
              </c:strCache>
            </c:strRef>
          </c:tx>
          <c:spPr>
            <a:solidFill>
              <a:schemeClr val="accent4"/>
            </a:solidFill>
            <a:ln>
              <a:noFill/>
            </a:ln>
            <a:effectLst/>
            <a:sp3d/>
          </c:spPr>
          <c:invertIfNegative val="0"/>
          <c:cat>
            <c:numRef>
              <c:f>Lapas1!$A$4:$A$14</c:f>
              <c:numCache>
                <c:formatCode>0</c:formatCode>
                <c:ptCount val="11"/>
                <c:pt idx="0">
                  <c:v>2012</c:v>
                </c:pt>
                <c:pt idx="1">
                  <c:v>2013</c:v>
                </c:pt>
                <c:pt idx="2">
                  <c:v>2014</c:v>
                </c:pt>
                <c:pt idx="3">
                  <c:v>2015</c:v>
                </c:pt>
                <c:pt idx="4">
                  <c:v>2016</c:v>
                </c:pt>
                <c:pt idx="5">
                  <c:v>2017</c:v>
                </c:pt>
                <c:pt idx="6">
                  <c:v>2018</c:v>
                </c:pt>
                <c:pt idx="7">
                  <c:v>2019</c:v>
                </c:pt>
                <c:pt idx="8">
                  <c:v>2020</c:v>
                </c:pt>
                <c:pt idx="9" formatCode="General">
                  <c:v>2021</c:v>
                </c:pt>
                <c:pt idx="10" formatCode="General">
                  <c:v>2022</c:v>
                </c:pt>
              </c:numCache>
            </c:numRef>
          </c:cat>
          <c:val>
            <c:numRef>
              <c:f>Lapas1!$D$4:$D$14</c:f>
              <c:numCache>
                <c:formatCode>#\ ##0.000</c:formatCode>
                <c:ptCount val="11"/>
                <c:pt idx="0">
                  <c:v>136.75</c:v>
                </c:pt>
                <c:pt idx="1">
                  <c:v>389.30100000000004</c:v>
                </c:pt>
                <c:pt idx="2">
                  <c:v>176.58199999999999</c:v>
                </c:pt>
                <c:pt idx="3">
                  <c:v>202.27600000000001</c:v>
                </c:pt>
                <c:pt idx="4">
                  <c:v>22.93</c:v>
                </c:pt>
                <c:pt idx="5">
                  <c:v>214.27700000000002</c:v>
                </c:pt>
                <c:pt idx="6">
                  <c:v>369.3</c:v>
                </c:pt>
                <c:pt idx="7">
                  <c:v>1145.5</c:v>
                </c:pt>
                <c:pt idx="8">
                  <c:v>948.3</c:v>
                </c:pt>
                <c:pt idx="9" formatCode="General">
                  <c:v>567.4</c:v>
                </c:pt>
                <c:pt idx="10" formatCode="#,##0.00">
                  <c:v>1056.3</c:v>
                </c:pt>
              </c:numCache>
            </c:numRef>
          </c:val>
          <c:extLst>
            <c:ext xmlns:c16="http://schemas.microsoft.com/office/drawing/2014/chart" uri="{C3380CC4-5D6E-409C-BE32-E72D297353CC}">
              <c16:uniqueId val="{00000002-5F06-41A5-ACEC-476B434EE535}"/>
            </c:ext>
          </c:extLst>
        </c:ser>
        <c:ser>
          <c:idx val="3"/>
          <c:order val="3"/>
          <c:tx>
            <c:strRef>
              <c:f>Lapas1!$E$1</c:f>
              <c:strCache>
                <c:ptCount val="1"/>
                <c:pt idx="0">
                  <c:v>Pylimų, km</c:v>
                </c:pt>
              </c:strCache>
            </c:strRef>
          </c:tx>
          <c:spPr>
            <a:solidFill>
              <a:schemeClr val="accent6">
                <a:lumMod val="60000"/>
              </a:schemeClr>
            </a:solidFill>
            <a:ln>
              <a:noFill/>
            </a:ln>
            <a:effectLst/>
            <a:sp3d/>
          </c:spPr>
          <c:invertIfNegative val="0"/>
          <c:cat>
            <c:numRef>
              <c:f>Lapas1!$A$4:$A$14</c:f>
              <c:numCache>
                <c:formatCode>0</c:formatCode>
                <c:ptCount val="11"/>
                <c:pt idx="0">
                  <c:v>2012</c:v>
                </c:pt>
                <c:pt idx="1">
                  <c:v>2013</c:v>
                </c:pt>
                <c:pt idx="2">
                  <c:v>2014</c:v>
                </c:pt>
                <c:pt idx="3">
                  <c:v>2015</c:v>
                </c:pt>
                <c:pt idx="4">
                  <c:v>2016</c:v>
                </c:pt>
                <c:pt idx="5">
                  <c:v>2017</c:v>
                </c:pt>
                <c:pt idx="6">
                  <c:v>2018</c:v>
                </c:pt>
                <c:pt idx="7">
                  <c:v>2019</c:v>
                </c:pt>
                <c:pt idx="8">
                  <c:v>2020</c:v>
                </c:pt>
                <c:pt idx="9" formatCode="General">
                  <c:v>2021</c:v>
                </c:pt>
                <c:pt idx="10" formatCode="General">
                  <c:v>2022</c:v>
                </c:pt>
              </c:numCache>
            </c:numRef>
          </c:cat>
          <c:val>
            <c:numRef>
              <c:f>Lapas1!$E$4:$E$14</c:f>
              <c:numCache>
                <c:formatCode>#\ ##0.000</c:formatCode>
                <c:ptCount val="11"/>
                <c:pt idx="0">
                  <c:v>21.2</c:v>
                </c:pt>
                <c:pt idx="1">
                  <c:v>7.49</c:v>
                </c:pt>
                <c:pt idx="2">
                  <c:v>1.095</c:v>
                </c:pt>
                <c:pt idx="3">
                  <c:v>13.501000000000001</c:v>
                </c:pt>
                <c:pt idx="4">
                  <c:v>0</c:v>
                </c:pt>
                <c:pt idx="5">
                  <c:v>3.556</c:v>
                </c:pt>
                <c:pt idx="6">
                  <c:v>31.1</c:v>
                </c:pt>
                <c:pt idx="7">
                  <c:v>4.3</c:v>
                </c:pt>
                <c:pt idx="8">
                  <c:v>15.93</c:v>
                </c:pt>
                <c:pt idx="9" formatCode="General">
                  <c:v>1.1000000000000001</c:v>
                </c:pt>
                <c:pt idx="10" formatCode="General">
                  <c:v>4.1900000000000004</c:v>
                </c:pt>
              </c:numCache>
            </c:numRef>
          </c:val>
          <c:extLst>
            <c:ext xmlns:c16="http://schemas.microsoft.com/office/drawing/2014/chart" uri="{C3380CC4-5D6E-409C-BE32-E72D297353CC}">
              <c16:uniqueId val="{00000004-5F06-41A5-ACEC-476B434EE535}"/>
            </c:ext>
          </c:extLst>
        </c:ser>
        <c:ser>
          <c:idx val="4"/>
          <c:order val="4"/>
          <c:tx>
            <c:strRef>
              <c:f>Lapas1!$F$1</c:f>
              <c:strCache>
                <c:ptCount val="1"/>
                <c:pt idx="0">
                  <c:v>Pralaidos, vnt</c:v>
                </c:pt>
              </c:strCache>
            </c:strRef>
          </c:tx>
          <c:spPr>
            <a:solidFill>
              <a:schemeClr val="accent5">
                <a:lumMod val="60000"/>
              </a:schemeClr>
            </a:solidFill>
            <a:ln>
              <a:noFill/>
            </a:ln>
            <a:effectLst/>
            <a:sp3d/>
          </c:spPr>
          <c:invertIfNegative val="0"/>
          <c:cat>
            <c:numRef>
              <c:f>Lapas1!$A$4:$A$14</c:f>
              <c:numCache>
                <c:formatCode>0</c:formatCode>
                <c:ptCount val="11"/>
                <c:pt idx="0">
                  <c:v>2012</c:v>
                </c:pt>
                <c:pt idx="1">
                  <c:v>2013</c:v>
                </c:pt>
                <c:pt idx="2">
                  <c:v>2014</c:v>
                </c:pt>
                <c:pt idx="3">
                  <c:v>2015</c:v>
                </c:pt>
                <c:pt idx="4">
                  <c:v>2016</c:v>
                </c:pt>
                <c:pt idx="5">
                  <c:v>2017</c:v>
                </c:pt>
                <c:pt idx="6">
                  <c:v>2018</c:v>
                </c:pt>
                <c:pt idx="7">
                  <c:v>2019</c:v>
                </c:pt>
                <c:pt idx="8">
                  <c:v>2020</c:v>
                </c:pt>
                <c:pt idx="9" formatCode="General">
                  <c:v>2021</c:v>
                </c:pt>
                <c:pt idx="10" formatCode="General">
                  <c:v>2022</c:v>
                </c:pt>
              </c:numCache>
            </c:numRef>
          </c:cat>
          <c:val>
            <c:numRef>
              <c:f>Lapas1!$F$4:$F$14</c:f>
              <c:numCache>
                <c:formatCode>#,##0</c:formatCode>
                <c:ptCount val="11"/>
                <c:pt idx="0">
                  <c:v>96</c:v>
                </c:pt>
                <c:pt idx="1">
                  <c:v>279</c:v>
                </c:pt>
                <c:pt idx="2">
                  <c:v>76</c:v>
                </c:pt>
                <c:pt idx="3">
                  <c:v>142</c:v>
                </c:pt>
                <c:pt idx="4">
                  <c:v>10</c:v>
                </c:pt>
                <c:pt idx="5">
                  <c:v>182</c:v>
                </c:pt>
                <c:pt idx="6">
                  <c:v>269</c:v>
                </c:pt>
                <c:pt idx="7">
                  <c:v>1030</c:v>
                </c:pt>
                <c:pt idx="8">
                  <c:v>902</c:v>
                </c:pt>
                <c:pt idx="9" formatCode="General">
                  <c:v>471</c:v>
                </c:pt>
                <c:pt idx="10" formatCode="General">
                  <c:v>969</c:v>
                </c:pt>
              </c:numCache>
            </c:numRef>
          </c:val>
          <c:extLst>
            <c:ext xmlns:c16="http://schemas.microsoft.com/office/drawing/2014/chart" uri="{C3380CC4-5D6E-409C-BE32-E72D297353CC}">
              <c16:uniqueId val="{00000005-5F06-41A5-ACEC-476B434EE535}"/>
            </c:ext>
          </c:extLst>
        </c:ser>
        <c:ser>
          <c:idx val="5"/>
          <c:order val="5"/>
          <c:tx>
            <c:strRef>
              <c:f>Lapas1!$G$1</c:f>
              <c:strCache>
                <c:ptCount val="1"/>
                <c:pt idx="0">
                  <c:v>Tiltai, vnt</c:v>
                </c:pt>
              </c:strCache>
            </c:strRef>
          </c:tx>
          <c:spPr>
            <a:solidFill>
              <a:schemeClr val="accent4">
                <a:lumMod val="60000"/>
              </a:schemeClr>
            </a:solidFill>
            <a:ln>
              <a:noFill/>
            </a:ln>
            <a:effectLst/>
            <a:sp3d/>
          </c:spPr>
          <c:invertIfNegative val="0"/>
          <c:cat>
            <c:numRef>
              <c:f>Lapas1!$A$4:$A$14</c:f>
              <c:numCache>
                <c:formatCode>0</c:formatCode>
                <c:ptCount val="11"/>
                <c:pt idx="0">
                  <c:v>2012</c:v>
                </c:pt>
                <c:pt idx="1">
                  <c:v>2013</c:v>
                </c:pt>
                <c:pt idx="2">
                  <c:v>2014</c:v>
                </c:pt>
                <c:pt idx="3">
                  <c:v>2015</c:v>
                </c:pt>
                <c:pt idx="4">
                  <c:v>2016</c:v>
                </c:pt>
                <c:pt idx="5">
                  <c:v>2017</c:v>
                </c:pt>
                <c:pt idx="6">
                  <c:v>2018</c:v>
                </c:pt>
                <c:pt idx="7">
                  <c:v>2019</c:v>
                </c:pt>
                <c:pt idx="8">
                  <c:v>2020</c:v>
                </c:pt>
                <c:pt idx="9" formatCode="General">
                  <c:v>2021</c:v>
                </c:pt>
                <c:pt idx="10" formatCode="General">
                  <c:v>2022</c:v>
                </c:pt>
              </c:numCache>
            </c:numRef>
          </c:cat>
          <c:val>
            <c:numRef>
              <c:f>Lapas1!$G$4:$G$14</c:f>
              <c:numCache>
                <c:formatCode>#,##0</c:formatCode>
                <c:ptCount val="11"/>
                <c:pt idx="0">
                  <c:v>3</c:v>
                </c:pt>
                <c:pt idx="1">
                  <c:v>19</c:v>
                </c:pt>
                <c:pt idx="2">
                  <c:v>10</c:v>
                </c:pt>
                <c:pt idx="3">
                  <c:v>12</c:v>
                </c:pt>
                <c:pt idx="5">
                  <c:v>3</c:v>
                </c:pt>
                <c:pt idx="6">
                  <c:v>7</c:v>
                </c:pt>
                <c:pt idx="7">
                  <c:v>6</c:v>
                </c:pt>
                <c:pt idx="8">
                  <c:v>7</c:v>
                </c:pt>
                <c:pt idx="9" formatCode="General">
                  <c:v>38</c:v>
                </c:pt>
                <c:pt idx="10" formatCode="General">
                  <c:v>44</c:v>
                </c:pt>
              </c:numCache>
            </c:numRef>
          </c:val>
          <c:extLst>
            <c:ext xmlns:c16="http://schemas.microsoft.com/office/drawing/2014/chart" uri="{C3380CC4-5D6E-409C-BE32-E72D297353CC}">
              <c16:uniqueId val="{00000006-5F06-41A5-ACEC-476B434EE535}"/>
            </c:ext>
          </c:extLst>
        </c:ser>
        <c:ser>
          <c:idx val="6"/>
          <c:order val="6"/>
          <c:tx>
            <c:strRef>
              <c:f>Lapas1!$H$1</c:f>
              <c:strCache>
                <c:ptCount val="1"/>
                <c:pt idx="0">
                  <c:v>hts</c:v>
                </c:pt>
              </c:strCache>
            </c:strRef>
          </c:tx>
          <c:spPr>
            <a:solidFill>
              <a:schemeClr val="accent6">
                <a:lumMod val="80000"/>
                <a:lumOff val="20000"/>
              </a:schemeClr>
            </a:solidFill>
            <a:ln>
              <a:noFill/>
            </a:ln>
            <a:effectLst/>
            <a:sp3d/>
          </c:spPr>
          <c:invertIfNegative val="0"/>
          <c:cat>
            <c:numRef>
              <c:f>Lapas1!$A$4:$A$14</c:f>
              <c:numCache>
                <c:formatCode>0</c:formatCode>
                <c:ptCount val="11"/>
                <c:pt idx="0">
                  <c:v>2012</c:v>
                </c:pt>
                <c:pt idx="1">
                  <c:v>2013</c:v>
                </c:pt>
                <c:pt idx="2">
                  <c:v>2014</c:v>
                </c:pt>
                <c:pt idx="3">
                  <c:v>2015</c:v>
                </c:pt>
                <c:pt idx="4">
                  <c:v>2016</c:v>
                </c:pt>
                <c:pt idx="5">
                  <c:v>2017</c:v>
                </c:pt>
                <c:pt idx="6">
                  <c:v>2018</c:v>
                </c:pt>
                <c:pt idx="7">
                  <c:v>2019</c:v>
                </c:pt>
                <c:pt idx="8">
                  <c:v>2020</c:v>
                </c:pt>
                <c:pt idx="9" formatCode="General">
                  <c:v>2021</c:v>
                </c:pt>
                <c:pt idx="10" formatCode="General">
                  <c:v>2022</c:v>
                </c:pt>
              </c:numCache>
            </c:numRef>
          </c:cat>
          <c:val>
            <c:numRef>
              <c:f>Lapas1!$H$4:$H$14</c:f>
              <c:numCache>
                <c:formatCode>General</c:formatCode>
                <c:ptCount val="11"/>
                <c:pt idx="2" formatCode="#,##0">
                  <c:v>2</c:v>
                </c:pt>
                <c:pt idx="3" formatCode="#,##0">
                  <c:v>24</c:v>
                </c:pt>
                <c:pt idx="6" formatCode="#,##0">
                  <c:v>3</c:v>
                </c:pt>
                <c:pt idx="7" formatCode="#,##0">
                  <c:v>2</c:v>
                </c:pt>
                <c:pt idx="8" formatCode="#,##0">
                  <c:v>1</c:v>
                </c:pt>
                <c:pt idx="9" formatCode="#,##0">
                  <c:v>8</c:v>
                </c:pt>
                <c:pt idx="10">
                  <c:v>7</c:v>
                </c:pt>
              </c:numCache>
            </c:numRef>
          </c:val>
          <c:extLst>
            <c:ext xmlns:c16="http://schemas.microsoft.com/office/drawing/2014/chart" uri="{C3380CC4-5D6E-409C-BE32-E72D297353CC}">
              <c16:uniqueId val="{00000007-5F06-41A5-ACEC-476B434EE535}"/>
            </c:ext>
          </c:extLst>
        </c:ser>
        <c:dLbls>
          <c:showLegendKey val="0"/>
          <c:showVal val="0"/>
          <c:showCatName val="0"/>
          <c:showSerName val="0"/>
          <c:showPercent val="0"/>
          <c:showBubbleSize val="0"/>
        </c:dLbls>
        <c:gapWidth val="150"/>
        <c:shape val="box"/>
        <c:axId val="75650279"/>
        <c:axId val="75646671"/>
        <c:axId val="0"/>
      </c:bar3DChart>
      <c:catAx>
        <c:axId val="75650279"/>
        <c:scaling>
          <c:orientation val="minMax"/>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lt-LT"/>
          </a:p>
        </c:txPr>
        <c:crossAx val="75646671"/>
        <c:crosses val="autoZero"/>
        <c:auto val="1"/>
        <c:lblAlgn val="ctr"/>
        <c:lblOffset val="100"/>
        <c:noMultiLvlLbl val="0"/>
      </c:catAx>
      <c:valAx>
        <c:axId val="75646671"/>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lt-LT"/>
          </a:p>
        </c:txPr>
        <c:crossAx val="75650279"/>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1197"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lt-LT"/>
          </a:p>
        </c:txPr>
      </c:dTable>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lt-LT"/>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lt-LT"/>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3.7853328389339698E-2"/>
          <c:y val="4.7145730489718381E-2"/>
          <c:w val="0.92343434677072678"/>
          <c:h val="0.78342401514110327"/>
        </c:manualLayout>
      </c:layout>
      <c:barChart>
        <c:barDir val="col"/>
        <c:grouping val="stacked"/>
        <c:varyColors val="0"/>
        <c:ser>
          <c:idx val="0"/>
          <c:order val="0"/>
          <c:tx>
            <c:strRef>
              <c:f>Lapas1!$B$1</c:f>
              <c:strCache>
                <c:ptCount val="1"/>
                <c:pt idx="0">
                  <c:v>Melioracijos įrenginių nusidevėjimas</c:v>
                </c:pt>
              </c:strCache>
            </c:strRef>
          </c:tx>
          <c:spPr>
            <a:solidFill>
              <a:schemeClr val="accent6">
                <a:alpha val="70000"/>
              </a:schemeClr>
            </a:solidFill>
            <a:ln>
              <a:noFill/>
            </a:ln>
            <a:effectLst/>
          </c:spPr>
          <c:invertIfNegative val="0"/>
          <c:dLbls>
            <c:dLbl>
              <c:idx val="0"/>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FBC-41C8-8BA3-66419D7B04A0}"/>
                </c:ext>
              </c:extLst>
            </c:dLbl>
            <c:numFmt formatCode="General" sourceLinked="0"/>
            <c:spPr>
              <a:solidFill>
                <a:schemeClr val="tx1">
                  <a:lumMod val="50000"/>
                  <a:lumOff val="50000"/>
                </a:schemeClr>
              </a:solidFill>
              <a:ln>
                <a:noFill/>
              </a:ln>
              <a:effectLst/>
            </c:spPr>
            <c:txPr>
              <a:bodyPr rot="0" spcFirstLastPara="1" vertOverflow="clip" horzOverflow="clip" vert="horz" wrap="square" lIns="38100" tIns="19050" rIns="38100" bIns="19050" anchor="ctr" anchorCtr="1">
                <a:spAutoFit/>
              </a:bodyPr>
              <a:lstStyle/>
              <a:p>
                <a:pPr>
                  <a:defRPr sz="1197" b="0" i="0" u="none" strike="noStrike" kern="1200" baseline="0">
                    <a:solidFill>
                      <a:schemeClr val="bg1"/>
                    </a:solidFill>
                    <a:latin typeface="Times New Roman" panose="02020603050405020304" pitchFamily="18" charset="0"/>
                    <a:ea typeface="+mn-ea"/>
                    <a:cs typeface="Times New Roman" panose="02020603050405020304" pitchFamily="18" charset="0"/>
                  </a:defRPr>
                </a:pPr>
                <a:endParaRPr lang="lt-LT"/>
              </a:p>
            </c:txPr>
            <c:dLblPos val="inEnd"/>
            <c:showLegendKey val="0"/>
            <c:showVal val="1"/>
            <c:showCatName val="0"/>
            <c:showSerName val="0"/>
            <c:showPercent val="0"/>
            <c:showBubbleSize val="0"/>
            <c:separator>. </c:separator>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a:solidFill>
                        <a:schemeClr val="tx1">
                          <a:lumMod val="35000"/>
                          <a:lumOff val="65000"/>
                        </a:schemeClr>
                      </a:solidFill>
                    </a:ln>
                    <a:effectLst/>
                  </c:spPr>
                </c15:leaderLines>
              </c:ext>
            </c:extLst>
          </c:dLbls>
          <c:cat>
            <c:numRef>
              <c:f>Lapas1!$A$2:$A$13</c:f>
              <c:numCache>
                <c:formatCode>General</c:formatCode>
                <c:ptCount val="12"/>
                <c:pt idx="0">
                  <c:v>2011</c:v>
                </c:pt>
                <c:pt idx="1">
                  <c:v>2012</c:v>
                </c:pt>
                <c:pt idx="2">
                  <c:v>2013</c:v>
                </c:pt>
                <c:pt idx="3">
                  <c:v>2014</c:v>
                </c:pt>
                <c:pt idx="4">
                  <c:v>2015</c:v>
                </c:pt>
                <c:pt idx="5">
                  <c:v>2016</c:v>
                </c:pt>
                <c:pt idx="6">
                  <c:v>2017</c:v>
                </c:pt>
                <c:pt idx="7">
                  <c:v>2018</c:v>
                </c:pt>
                <c:pt idx="8">
                  <c:v>2019</c:v>
                </c:pt>
                <c:pt idx="9">
                  <c:v>2020</c:v>
                </c:pt>
                <c:pt idx="10">
                  <c:v>2021</c:v>
                </c:pt>
                <c:pt idx="11">
                  <c:v>2022</c:v>
                </c:pt>
              </c:numCache>
            </c:numRef>
          </c:cat>
          <c:val>
            <c:numRef>
              <c:f>Lapas1!$B$2:$B$13</c:f>
              <c:numCache>
                <c:formatCode>General</c:formatCode>
                <c:ptCount val="12"/>
                <c:pt idx="0">
                  <c:v>61.06</c:v>
                </c:pt>
                <c:pt idx="1">
                  <c:v>62.4</c:v>
                </c:pt>
                <c:pt idx="2">
                  <c:v>63.26</c:v>
                </c:pt>
                <c:pt idx="3">
                  <c:v>64.52</c:v>
                </c:pt>
                <c:pt idx="4">
                  <c:v>65.2</c:v>
                </c:pt>
                <c:pt idx="5">
                  <c:v>65.7</c:v>
                </c:pt>
                <c:pt idx="6">
                  <c:v>67.8</c:v>
                </c:pt>
                <c:pt idx="7">
                  <c:v>68.599999999999994</c:v>
                </c:pt>
                <c:pt idx="8">
                  <c:v>69.599999999999994</c:v>
                </c:pt>
                <c:pt idx="9">
                  <c:v>70.7</c:v>
                </c:pt>
                <c:pt idx="10">
                  <c:v>71.73</c:v>
                </c:pt>
                <c:pt idx="11">
                  <c:v>72.33</c:v>
                </c:pt>
              </c:numCache>
            </c:numRef>
          </c:val>
          <c:extLst>
            <c:ext xmlns:c16="http://schemas.microsoft.com/office/drawing/2014/chart" uri="{C3380CC4-5D6E-409C-BE32-E72D297353CC}">
              <c16:uniqueId val="{00000001-5FBC-41C8-8BA3-66419D7B04A0}"/>
            </c:ext>
          </c:extLst>
        </c:ser>
        <c:dLbls>
          <c:showLegendKey val="0"/>
          <c:showVal val="0"/>
          <c:showCatName val="0"/>
          <c:showSerName val="0"/>
          <c:showPercent val="0"/>
          <c:showBubbleSize val="0"/>
        </c:dLbls>
        <c:gapWidth val="50"/>
        <c:overlap val="100"/>
        <c:axId val="316093968"/>
        <c:axId val="316094624"/>
      </c:barChart>
      <c:catAx>
        <c:axId val="316093968"/>
        <c:scaling>
          <c:orientation val="minMax"/>
        </c:scaling>
        <c:delete val="0"/>
        <c:axPos val="b"/>
        <c:numFmt formatCode="General" sourceLinked="1"/>
        <c:majorTickMark val="none"/>
        <c:minorTickMark val="none"/>
        <c:tickLblPos val="nextTo"/>
        <c:spPr>
          <a:noFill/>
          <a:ln w="9525" cap="flat" cmpd="sng" algn="ctr">
            <a:solidFill>
              <a:schemeClr val="tx1">
                <a:lumMod val="25000"/>
                <a:lumOff val="75000"/>
              </a:schemeClr>
            </a:solidFill>
            <a:round/>
            <a:headEnd type="none" w="sm" len="sm"/>
            <a:tailEnd type="none" w="sm" len="sm"/>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lt-LT"/>
          </a:p>
        </c:txPr>
        <c:crossAx val="316094624"/>
        <c:crosses val="autoZero"/>
        <c:auto val="1"/>
        <c:lblAlgn val="ctr"/>
        <c:lblOffset val="100"/>
        <c:noMultiLvlLbl val="0"/>
      </c:catAx>
      <c:valAx>
        <c:axId val="316094624"/>
        <c:scaling>
          <c:orientation val="minMax"/>
        </c:scaling>
        <c:delete val="0"/>
        <c:axPos val="l"/>
        <c:majorGridlines>
          <c:spPr>
            <a:ln w="9525" cap="flat" cmpd="sng" algn="ctr">
              <a:gradFill>
                <a:gsLst>
                  <a:gs pos="0">
                    <a:schemeClr val="tx1">
                      <a:lumMod val="5000"/>
                      <a:lumOff val="95000"/>
                    </a:schemeClr>
                  </a:gs>
                  <a:gs pos="100000">
                    <a:schemeClr val="tx1">
                      <a:lumMod val="15000"/>
                      <a:lumOff val="85000"/>
                    </a:schemeClr>
                  </a:gs>
                </a:gsLst>
                <a:lin ang="5400000" scaled="0"/>
              </a:gra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lt-LT"/>
          </a:p>
        </c:txPr>
        <c:crossAx val="31609396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lt-LT"/>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withinLinearReversed" id="23">
  <a:schemeClr val="accent3"/>
</cs:colorStyle>
</file>

<file path=ppt/charts/colors2.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withinLinear" id="19">
  <a:schemeClr val="accent6"/>
</cs:colorStyle>
</file>

<file path=ppt/charts/style1.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47">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3.xml><?xml version="1.0" encoding="utf-8"?>
<cs:chartStyle xmlns:cs="http://schemas.microsoft.com/office/drawing/2012/chartStyle" xmlns:a="http://schemas.openxmlformats.org/drawingml/2006/main" id="347">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4.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05">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headEnd type="none" w="sm" len="sm"/>
        <a:tailEnd type="none" w="sm" len="sm"/>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alpha val="70000"/>
        </a:schemeClr>
      </a:solidFill>
    </cs:spPr>
  </cs:dataPoint>
  <cs:dataPoint3D>
    <cs:lnRef idx="0"/>
    <cs:fillRef idx="0">
      <cs:styleClr val="auto"/>
    </cs:fillRef>
    <cs:effectRef idx="0"/>
    <cs:fontRef idx="minor">
      <a:schemeClr val="tx1"/>
    </cs:fontRef>
    <cs:spPr>
      <a:solidFill>
        <a:schemeClr val="phClr">
          <a:alpha val="70000"/>
        </a:schemeClr>
      </a:solidFill>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styleClr val="auto"/>
    </cs:lnRef>
    <cs:fillRef idx="0">
      <cs:styleClr val="auto"/>
    </cs:fillRef>
    <cs:effectRef idx="0"/>
    <cs:fontRef idx="minor">
      <a:schemeClr val="dk1"/>
    </cs:fontRef>
    <cs:spPr>
      <a:gradFill>
        <a:gsLst>
          <a:gs pos="0">
            <a:schemeClr val="phClr"/>
          </a:gs>
          <a:gs pos="46000">
            <a:schemeClr val="phClr"/>
          </a:gs>
          <a:gs pos="100000">
            <a:schemeClr val="phClr">
              <a:lumMod val="20000"/>
              <a:lumOff val="80000"/>
              <a:alpha val="0"/>
            </a:schemeClr>
          </a:gs>
        </a:gsLst>
        <a:path path="circle">
          <a:fillToRect l="50000" t="-80000" r="50000" b="180000"/>
        </a:path>
      </a:gradFill>
      <a:ln w="9525" cap="flat" cmpd="sng" algn="ctr">
        <a:solidFill>
          <a:schemeClr val="phClr">
            <a:shade val="95000"/>
          </a:scheme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cap="flat" cmpd="sng" algn="ctr">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0">
              <a:schemeClr val="tx1">
                <a:lumMod val="5000"/>
                <a:lumOff val="95000"/>
              </a:schemeClr>
            </a:gs>
            <a:gs pos="100000">
              <a:schemeClr val="tx1">
                <a:lumMod val="15000"/>
                <a:lumOff val="85000"/>
              </a:schemeClr>
            </a:gs>
          </a:gsLst>
          <a:lin ang="5400000" scaled="0"/>
        </a:gradFill>
        <a:round/>
      </a:ln>
    </cs:spPr>
  </cs:gridlineMajor>
  <cs:gridlineMinor>
    <cs:lnRef idx="0"/>
    <cs:fillRef idx="0"/>
    <cs:effectRef idx="0"/>
    <cs:fontRef idx="minor">
      <a:schemeClr val="dk1"/>
    </cs:fontRef>
    <cs:spPr>
      <a:ln w="9525" cap="flat" cmpd="sng" algn="ctr">
        <a:gradFill>
          <a:gsLst>
            <a:gs pos="0">
              <a:schemeClr val="tx1">
                <a:lumMod val="5000"/>
                <a:lumOff val="95000"/>
              </a:schemeClr>
            </a:gs>
            <a:gs pos="100000">
              <a:schemeClr val="tx1">
                <a:lumMod val="15000"/>
                <a:lumOff val="85000"/>
              </a:schemeClr>
            </a:gs>
          </a:gsLst>
          <a:lin ang="5400000" scaled="0"/>
        </a:gradFill>
        <a:round/>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headEnd type="none" w="sm" len="sm"/>
        <a:tailEnd type="none" w="sm" len="sm"/>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200" b="1" kern="1200" cap="all" spc="5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7C7DEA8-4D50-4E6C-8725-87E2254EEEAE}" type="doc">
      <dgm:prSet loTypeId="urn:microsoft.com/office/officeart/2008/layout/LinedList" loCatId="list" qsTypeId="urn:microsoft.com/office/officeart/2005/8/quickstyle/simple1" qsCatId="simple" csTypeId="urn:microsoft.com/office/officeart/2005/8/colors/accent6_2" csCatId="accent6" phldr="1"/>
      <dgm:spPr/>
      <dgm:t>
        <a:bodyPr/>
        <a:lstStyle/>
        <a:p>
          <a:endParaRPr lang="en-US"/>
        </a:p>
      </dgm:t>
    </dgm:pt>
    <dgm:pt modelId="{14DB925B-3385-4230-8486-03F1DB65B45B}">
      <dgm:prSet custT="1"/>
      <dgm:spPr/>
      <dgm:t>
        <a:bodyPr/>
        <a:lstStyle/>
        <a:p>
          <a:pPr algn="just"/>
          <a:r>
            <a:rPr lang="lt-LT" sz="2400" dirty="0">
              <a:effectLst/>
              <a:latin typeface="Times New Roman" panose="02020603050405020304" pitchFamily="18" charset="0"/>
              <a:ea typeface="Times New Roman" panose="02020603050405020304" pitchFamily="18" charset="0"/>
              <a:cs typeface="Times New Roman" panose="02020603050405020304" pitchFamily="18" charset="0"/>
            </a:rPr>
            <a:t>Aštuonioliktosios Lietuvos Respublikos Vyriausybės programos nuostatų įgyvendinimo plano, patvirtinto Lietuvos Respublikos Vyriausybės 2021 m. kovo 10 d. nutarimu Nr. 155 „Dėl Aštuonioliktosios Lietuvos Respublikos Vyriausybės programos nuostatų įgyvendinimo plano patvirtinimo“, 5.9.5 papunktyje numatyt</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as</a:t>
          </a:r>
          <a:r>
            <a:rPr lang="lt-LT"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lt-LT" sz="2400" dirty="0" err="1">
              <a:effectLst/>
              <a:latin typeface="Times New Roman" panose="02020603050405020304" pitchFamily="18" charset="0"/>
              <a:ea typeface="Times New Roman" panose="02020603050405020304" pitchFamily="18" charset="0"/>
              <a:cs typeface="Times New Roman" panose="02020603050405020304" pitchFamily="18" charset="0"/>
            </a:rPr>
            <a:t>analitin</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is</a:t>
          </a:r>
          <a:r>
            <a:rPr lang="lt-LT" sz="2400" dirty="0">
              <a:effectLst/>
              <a:latin typeface="Times New Roman" panose="02020603050405020304" pitchFamily="18" charset="0"/>
              <a:ea typeface="Times New Roman" panose="02020603050405020304" pitchFamily="18" charset="0"/>
              <a:cs typeface="Times New Roman" panose="02020603050405020304" pitchFamily="18" charset="0"/>
            </a:rPr>
            <a:t> (N) </a:t>
          </a:r>
          <a:r>
            <a:rPr lang="lt-LT" sz="2400" dirty="0" err="1">
              <a:effectLst/>
              <a:latin typeface="Times New Roman" panose="02020603050405020304" pitchFamily="18" charset="0"/>
              <a:ea typeface="Times New Roman" panose="02020603050405020304" pitchFamily="18" charset="0"/>
              <a:cs typeface="Times New Roman" panose="02020603050405020304" pitchFamily="18" charset="0"/>
            </a:rPr>
            <a:t>veiksm</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as</a:t>
          </a:r>
          <a:r>
            <a:rPr lang="lt-LT" sz="2400" dirty="0">
              <a:effectLst/>
              <a:latin typeface="Times New Roman" panose="02020603050405020304" pitchFamily="18" charset="0"/>
              <a:ea typeface="Times New Roman" panose="02020603050405020304" pitchFamily="18" charset="0"/>
              <a:cs typeface="Times New Roman" panose="02020603050405020304" pitchFamily="18" charset="0"/>
            </a:rPr>
            <a:t> „Įvertinti galimybes steigti melioracijos fondą“</a:t>
          </a:r>
          <a:endParaRPr lang="en-US" sz="2400" dirty="0">
            <a:latin typeface="Times New Roman" panose="02020603050405020304" pitchFamily="18" charset="0"/>
            <a:cs typeface="Times New Roman" panose="02020603050405020304" pitchFamily="18" charset="0"/>
          </a:endParaRPr>
        </a:p>
      </dgm:t>
    </dgm:pt>
    <dgm:pt modelId="{0D9FA09F-D24D-48A0-BBCF-9F44404422FF}" type="parTrans" cxnId="{F3EA0D38-6902-4D35-B17A-B760B180A3DF}">
      <dgm:prSet/>
      <dgm:spPr/>
      <dgm:t>
        <a:bodyPr/>
        <a:lstStyle/>
        <a:p>
          <a:endParaRPr lang="en-US">
            <a:latin typeface="Times New Roman" panose="02020603050405020304" pitchFamily="18" charset="0"/>
            <a:cs typeface="Times New Roman" panose="02020603050405020304" pitchFamily="18" charset="0"/>
          </a:endParaRPr>
        </a:p>
      </dgm:t>
    </dgm:pt>
    <dgm:pt modelId="{BD86994B-3CCF-4778-9BF5-3248F2029EE6}" type="sibTrans" cxnId="{F3EA0D38-6902-4D35-B17A-B760B180A3DF}">
      <dgm:prSet/>
      <dgm:spPr/>
      <dgm:t>
        <a:bodyPr/>
        <a:lstStyle/>
        <a:p>
          <a:endParaRPr lang="en-US">
            <a:latin typeface="Times New Roman" panose="02020603050405020304" pitchFamily="18" charset="0"/>
            <a:cs typeface="Times New Roman" panose="02020603050405020304" pitchFamily="18" charset="0"/>
          </a:endParaRPr>
        </a:p>
      </dgm:t>
    </dgm:pt>
    <dgm:pt modelId="{89C94B27-1CD9-48A4-A899-76DDF6FFBFD1}">
      <dgm:prSet custT="1"/>
      <dgm:spPr/>
      <dgm:t>
        <a:bodyPr/>
        <a:lstStyle/>
        <a:p>
          <a:pPr algn="just"/>
          <a:endParaRPr lang="lt-LT" sz="2400" b="1" dirty="0">
            <a:latin typeface="Times New Roman" panose="02020603050405020304" pitchFamily="18" charset="0"/>
            <a:cs typeface="Times New Roman" panose="02020603050405020304" pitchFamily="18" charset="0"/>
          </a:endParaRPr>
        </a:p>
        <a:p>
          <a:pPr algn="just"/>
          <a:r>
            <a:rPr lang="lt-LT" sz="2400" b="1" dirty="0">
              <a:latin typeface="Times New Roman" panose="02020603050405020304" pitchFamily="18" charset="0"/>
              <a:cs typeface="Times New Roman" panose="02020603050405020304" pitchFamily="18" charset="0"/>
            </a:rPr>
            <a:t>Tikslas </a:t>
          </a:r>
          <a:r>
            <a:rPr lang="lt-LT" sz="2400" dirty="0">
              <a:latin typeface="Times New Roman" panose="02020603050405020304" pitchFamily="18" charset="0"/>
              <a:cs typeface="Times New Roman" panose="02020603050405020304" pitchFamily="18" charset="0"/>
            </a:rPr>
            <a:t>–  įvertinti galimybes steigti melioracijos fondą</a:t>
          </a:r>
          <a:endParaRPr lang="en-US" sz="2400" dirty="0">
            <a:latin typeface="Times New Roman" panose="02020603050405020304" pitchFamily="18" charset="0"/>
            <a:cs typeface="Times New Roman" panose="02020603050405020304" pitchFamily="18" charset="0"/>
          </a:endParaRPr>
        </a:p>
      </dgm:t>
    </dgm:pt>
    <dgm:pt modelId="{E155A799-10B1-43E8-B9BF-DD02DD904CED}" type="parTrans" cxnId="{E24B3717-AC86-4AEF-9EBA-9900CE8B9229}">
      <dgm:prSet/>
      <dgm:spPr/>
      <dgm:t>
        <a:bodyPr/>
        <a:lstStyle/>
        <a:p>
          <a:endParaRPr lang="en-US">
            <a:latin typeface="Times New Roman" panose="02020603050405020304" pitchFamily="18" charset="0"/>
            <a:cs typeface="Times New Roman" panose="02020603050405020304" pitchFamily="18" charset="0"/>
          </a:endParaRPr>
        </a:p>
      </dgm:t>
    </dgm:pt>
    <dgm:pt modelId="{2D088142-0E85-4C58-9B49-CFD86AA7A195}" type="sibTrans" cxnId="{E24B3717-AC86-4AEF-9EBA-9900CE8B9229}">
      <dgm:prSet/>
      <dgm:spPr/>
      <dgm:t>
        <a:bodyPr/>
        <a:lstStyle/>
        <a:p>
          <a:endParaRPr lang="en-US">
            <a:latin typeface="Times New Roman" panose="02020603050405020304" pitchFamily="18" charset="0"/>
            <a:cs typeface="Times New Roman" panose="02020603050405020304" pitchFamily="18" charset="0"/>
          </a:endParaRPr>
        </a:p>
      </dgm:t>
    </dgm:pt>
    <dgm:pt modelId="{C5582A04-817F-4377-8409-8FC7C36BA84F}">
      <dgm:prSet custT="1"/>
      <dgm:spPr/>
      <dgm:t>
        <a:bodyPr/>
        <a:lstStyle/>
        <a:p>
          <a:pPr algn="just"/>
          <a:r>
            <a:rPr lang="lt-LT" sz="1800" b="1" dirty="0">
              <a:latin typeface="Times New Roman" panose="02020603050405020304" pitchFamily="18" charset="0"/>
              <a:cs typeface="Times New Roman" panose="02020603050405020304" pitchFamily="18" charset="0"/>
            </a:rPr>
            <a:t>Atlikti analitiniai veiksmai:</a:t>
          </a:r>
        </a:p>
        <a:p>
          <a:pPr algn="just"/>
          <a:r>
            <a:rPr lang="lt-LT" sz="1800" dirty="0">
              <a:latin typeface="Times New Roman" panose="02020603050405020304" pitchFamily="18" charset="0"/>
              <a:cs typeface="Times New Roman" panose="02020603050405020304" pitchFamily="18" charset="0"/>
            </a:rPr>
            <a:t>1. </a:t>
          </a:r>
          <a:r>
            <a:rPr lang="lt-LT" sz="1800" b="1" dirty="0">
              <a:latin typeface="Times New Roman" panose="02020603050405020304" pitchFamily="18" charset="0"/>
              <a:cs typeface="Times New Roman" panose="02020603050405020304" pitchFamily="18" charset="0"/>
            </a:rPr>
            <a:t>Surinkta ir išanalizuota statistinė informacija apie</a:t>
          </a:r>
          <a:r>
            <a:rPr lang="lt-LT" sz="1800" dirty="0">
              <a:latin typeface="Times New Roman" panose="02020603050405020304" pitchFamily="18" charset="0"/>
              <a:cs typeface="Times New Roman" panose="02020603050405020304" pitchFamily="18" charset="0"/>
            </a:rPr>
            <a:t> valstybei nuosavybės teise priklausančių melioracijos inžinerinių </a:t>
          </a:r>
          <a:r>
            <a:rPr lang="lt-LT" sz="1800" b="1" dirty="0">
              <a:latin typeface="Times New Roman" panose="02020603050405020304" pitchFamily="18" charset="0"/>
              <a:cs typeface="Times New Roman" panose="02020603050405020304" pitchFamily="18" charset="0"/>
            </a:rPr>
            <a:t>statinių būklę ir lėšų poreikį blogos būklės statiniams rekonstruoti </a:t>
          </a:r>
          <a:r>
            <a:rPr lang="lt-LT" sz="1800" dirty="0">
              <a:latin typeface="Times New Roman" panose="02020603050405020304" pitchFamily="18" charset="0"/>
              <a:cs typeface="Times New Roman" panose="02020603050405020304" pitchFamily="18" charset="0"/>
            </a:rPr>
            <a:t>pagal baseinus, pabaseinius ir kadastrines vietoves;</a:t>
          </a:r>
        </a:p>
        <a:p>
          <a:pPr algn="just"/>
          <a:r>
            <a:rPr lang="lt-LT" sz="1800" dirty="0">
              <a:latin typeface="Times New Roman" panose="02020603050405020304" pitchFamily="18" charset="0"/>
              <a:cs typeface="Times New Roman" panose="02020603050405020304" pitchFamily="18" charset="0"/>
            </a:rPr>
            <a:t>2. Lietuvos Respublikos Vyriausybės kanceliarijai (kopija Finansų ministerijai) 2022 m. birželio 30 d. raštu Nr. 2D-1956 (12.190 E) "DĖL MELIORACIJOS FONDO STEIGIMO" </a:t>
          </a:r>
          <a:r>
            <a:rPr lang="lt-LT" sz="1800" b="1" dirty="0">
              <a:latin typeface="Times New Roman" panose="02020603050405020304" pitchFamily="18" charset="0"/>
              <a:cs typeface="Times New Roman" panose="02020603050405020304" pitchFamily="18" charset="0"/>
            </a:rPr>
            <a:t>pateikta informacija apie atliktos analizės rezultatus dėl galimų finansavimo šaltinių steigiant melioracijos fondą</a:t>
          </a:r>
          <a:r>
            <a:rPr lang="lt-LT" sz="1800" dirty="0">
              <a:latin typeface="Times New Roman" panose="02020603050405020304" pitchFamily="18" charset="0"/>
              <a:cs typeface="Times New Roman" panose="02020603050405020304" pitchFamily="18" charset="0"/>
            </a:rPr>
            <a:t>; </a:t>
          </a:r>
        </a:p>
        <a:p>
          <a:pPr algn="just"/>
          <a:r>
            <a:rPr lang="lt-LT" sz="1800" dirty="0">
              <a:latin typeface="Times New Roman" panose="02020603050405020304" pitchFamily="18" charset="0"/>
              <a:cs typeface="Times New Roman" panose="02020603050405020304" pitchFamily="18" charset="0"/>
            </a:rPr>
            <a:t>3. </a:t>
          </a:r>
          <a:r>
            <a:rPr lang="lt-LT" sz="1800" b="1" dirty="0">
              <a:latin typeface="Times New Roman" panose="02020603050405020304" pitchFamily="18" charset="0"/>
              <a:cs typeface="Times New Roman" panose="02020603050405020304" pitchFamily="18" charset="0"/>
            </a:rPr>
            <a:t>Atlikta</a:t>
          </a:r>
          <a:r>
            <a:rPr lang="lt-LT" sz="1800" dirty="0">
              <a:latin typeface="Times New Roman" panose="02020603050405020304" pitchFamily="18" charset="0"/>
              <a:cs typeface="Times New Roman" panose="02020603050405020304" pitchFamily="18" charset="0"/>
            </a:rPr>
            <a:t> valstybės pinigų </a:t>
          </a:r>
          <a:r>
            <a:rPr lang="lt-LT" sz="1800" b="0" dirty="0">
              <a:latin typeface="Times New Roman" panose="02020603050405020304" pitchFamily="18" charset="0"/>
              <a:cs typeface="Times New Roman" panose="02020603050405020304" pitchFamily="18" charset="0"/>
            </a:rPr>
            <a:t>fondų steigimą reglamentuojančių </a:t>
          </a:r>
          <a:r>
            <a:rPr lang="lt-LT" sz="1800" b="1" dirty="0">
              <a:latin typeface="Times New Roman" panose="02020603050405020304" pitchFamily="18" charset="0"/>
              <a:cs typeface="Times New Roman" panose="02020603050405020304" pitchFamily="18" charset="0"/>
            </a:rPr>
            <a:t>teisės aktų analizė</a:t>
          </a:r>
          <a:r>
            <a:rPr lang="lt-LT" sz="1800" dirty="0">
              <a:latin typeface="Times New Roman" panose="02020603050405020304" pitchFamily="18" charset="0"/>
              <a:cs typeface="Times New Roman" panose="02020603050405020304" pitchFamily="18" charset="0"/>
            </a:rPr>
            <a:t>.</a:t>
          </a:r>
        </a:p>
      </dgm:t>
    </dgm:pt>
    <dgm:pt modelId="{8442132B-2ECC-4CA5-8BD9-A87F1D699D26}" type="parTrans" cxnId="{C83DDFF1-4841-409B-8329-E160E6CF7DD4}">
      <dgm:prSet/>
      <dgm:spPr/>
      <dgm:t>
        <a:bodyPr/>
        <a:lstStyle/>
        <a:p>
          <a:endParaRPr lang="en-US">
            <a:latin typeface="Times New Roman" panose="02020603050405020304" pitchFamily="18" charset="0"/>
            <a:cs typeface="Times New Roman" panose="02020603050405020304" pitchFamily="18" charset="0"/>
          </a:endParaRPr>
        </a:p>
      </dgm:t>
    </dgm:pt>
    <dgm:pt modelId="{6FBC399E-E316-467D-B659-FF3C1E534D86}" type="sibTrans" cxnId="{C83DDFF1-4841-409B-8329-E160E6CF7DD4}">
      <dgm:prSet/>
      <dgm:spPr/>
      <dgm:t>
        <a:bodyPr/>
        <a:lstStyle/>
        <a:p>
          <a:endParaRPr lang="en-US">
            <a:latin typeface="Times New Roman" panose="02020603050405020304" pitchFamily="18" charset="0"/>
            <a:cs typeface="Times New Roman" panose="02020603050405020304" pitchFamily="18" charset="0"/>
          </a:endParaRPr>
        </a:p>
      </dgm:t>
    </dgm:pt>
    <dgm:pt modelId="{295BA867-8FAC-4872-A10D-3A14AFC6B8B0}" type="pres">
      <dgm:prSet presAssocID="{37C7DEA8-4D50-4E6C-8725-87E2254EEEAE}" presName="vert0" presStyleCnt="0">
        <dgm:presLayoutVars>
          <dgm:dir/>
          <dgm:animOne val="branch"/>
          <dgm:animLvl val="lvl"/>
        </dgm:presLayoutVars>
      </dgm:prSet>
      <dgm:spPr/>
    </dgm:pt>
    <dgm:pt modelId="{4532A1E4-3F8F-4706-9F3F-AA0E74B6B0C9}" type="pres">
      <dgm:prSet presAssocID="{14DB925B-3385-4230-8486-03F1DB65B45B}" presName="thickLine" presStyleLbl="alignNode1" presStyleIdx="0" presStyleCnt="2"/>
      <dgm:spPr/>
    </dgm:pt>
    <dgm:pt modelId="{6740FD8C-C427-4DE0-A0B5-2DD8237AED20}" type="pres">
      <dgm:prSet presAssocID="{14DB925B-3385-4230-8486-03F1DB65B45B}" presName="horz1" presStyleCnt="0"/>
      <dgm:spPr/>
    </dgm:pt>
    <dgm:pt modelId="{D8F38E86-2183-4977-9244-8476FB88693C}" type="pres">
      <dgm:prSet presAssocID="{14DB925B-3385-4230-8486-03F1DB65B45B}" presName="tx1" presStyleLbl="revTx" presStyleIdx="0" presStyleCnt="3" custScaleX="500000" custScaleY="65750" custLinFactNeighborX="20391" custLinFactNeighborY="-14608"/>
      <dgm:spPr/>
    </dgm:pt>
    <dgm:pt modelId="{CC38971C-5612-4C06-A92F-BD83C402A6FE}" type="pres">
      <dgm:prSet presAssocID="{14DB925B-3385-4230-8486-03F1DB65B45B}" presName="vert1" presStyleCnt="0"/>
      <dgm:spPr/>
    </dgm:pt>
    <dgm:pt modelId="{B1951AFE-EE4A-41B2-B95A-C33FA291A367}" type="pres">
      <dgm:prSet presAssocID="{89C94B27-1CD9-48A4-A899-76DDF6FFBFD1}" presName="thickLine" presStyleLbl="alignNode1" presStyleIdx="1" presStyleCnt="2"/>
      <dgm:spPr/>
    </dgm:pt>
    <dgm:pt modelId="{F89D1FCE-D4EE-48C0-A1BA-1C3714B3EC9B}" type="pres">
      <dgm:prSet presAssocID="{89C94B27-1CD9-48A4-A899-76DDF6FFBFD1}" presName="horz1" presStyleCnt="0"/>
      <dgm:spPr/>
    </dgm:pt>
    <dgm:pt modelId="{B0BBFA9A-110F-42CA-8500-19BF609A251C}" type="pres">
      <dgm:prSet presAssocID="{89C94B27-1CD9-48A4-A899-76DDF6FFBFD1}" presName="tx1" presStyleLbl="revTx" presStyleIdx="1" presStyleCnt="3" custScaleX="115942"/>
      <dgm:spPr/>
    </dgm:pt>
    <dgm:pt modelId="{E39A5441-56F4-4610-B489-008F2E771C64}" type="pres">
      <dgm:prSet presAssocID="{89C94B27-1CD9-48A4-A899-76DDF6FFBFD1}" presName="vert1" presStyleCnt="0"/>
      <dgm:spPr/>
    </dgm:pt>
    <dgm:pt modelId="{091258C3-5900-493C-9EFD-0E5B960D160C}" type="pres">
      <dgm:prSet presAssocID="{C5582A04-817F-4377-8409-8FC7C36BA84F}" presName="vertSpace2a" presStyleCnt="0"/>
      <dgm:spPr/>
    </dgm:pt>
    <dgm:pt modelId="{2C95F06A-6701-4849-BAD5-F5D8903A2FC1}" type="pres">
      <dgm:prSet presAssocID="{C5582A04-817F-4377-8409-8FC7C36BA84F}" presName="horz2" presStyleCnt="0"/>
      <dgm:spPr/>
    </dgm:pt>
    <dgm:pt modelId="{B7025ABD-3798-46FB-988F-3E49ED8AA033}" type="pres">
      <dgm:prSet presAssocID="{C5582A04-817F-4377-8409-8FC7C36BA84F}" presName="horzSpace2" presStyleCnt="0"/>
      <dgm:spPr/>
    </dgm:pt>
    <dgm:pt modelId="{DCDF6EE2-2D50-488E-A4B2-830832AE9004}" type="pres">
      <dgm:prSet presAssocID="{C5582A04-817F-4377-8409-8FC7C36BA84F}" presName="tx2" presStyleLbl="revTx" presStyleIdx="2" presStyleCnt="3" custScaleY="127948"/>
      <dgm:spPr/>
    </dgm:pt>
    <dgm:pt modelId="{65FFE1D0-50C0-4D80-B5E5-124B1F9D8D64}" type="pres">
      <dgm:prSet presAssocID="{C5582A04-817F-4377-8409-8FC7C36BA84F}" presName="vert2" presStyleCnt="0"/>
      <dgm:spPr/>
    </dgm:pt>
    <dgm:pt modelId="{952FBEC9-A6BE-4D52-AF34-15F3DD49330B}" type="pres">
      <dgm:prSet presAssocID="{C5582A04-817F-4377-8409-8FC7C36BA84F}" presName="thinLine2b" presStyleLbl="callout" presStyleIdx="0" presStyleCnt="1"/>
      <dgm:spPr/>
    </dgm:pt>
    <dgm:pt modelId="{074794F1-CF32-4115-9A4D-7EF9A9546E6C}" type="pres">
      <dgm:prSet presAssocID="{C5582A04-817F-4377-8409-8FC7C36BA84F}" presName="vertSpace2b" presStyleCnt="0"/>
      <dgm:spPr/>
    </dgm:pt>
  </dgm:ptLst>
  <dgm:cxnLst>
    <dgm:cxn modelId="{E24B3717-AC86-4AEF-9EBA-9900CE8B9229}" srcId="{37C7DEA8-4D50-4E6C-8725-87E2254EEEAE}" destId="{89C94B27-1CD9-48A4-A899-76DDF6FFBFD1}" srcOrd="1" destOrd="0" parTransId="{E155A799-10B1-43E8-B9BF-DD02DD904CED}" sibTransId="{2D088142-0E85-4C58-9B49-CFD86AA7A195}"/>
    <dgm:cxn modelId="{F3EA0D38-6902-4D35-B17A-B760B180A3DF}" srcId="{37C7DEA8-4D50-4E6C-8725-87E2254EEEAE}" destId="{14DB925B-3385-4230-8486-03F1DB65B45B}" srcOrd="0" destOrd="0" parTransId="{0D9FA09F-D24D-48A0-BBCF-9F44404422FF}" sibTransId="{BD86994B-3CCF-4778-9BF5-3248F2029EE6}"/>
    <dgm:cxn modelId="{97617E41-D76A-48CE-BC78-3EE0D63A1EE8}" type="presOf" srcId="{89C94B27-1CD9-48A4-A899-76DDF6FFBFD1}" destId="{B0BBFA9A-110F-42CA-8500-19BF609A251C}" srcOrd="0" destOrd="0" presId="urn:microsoft.com/office/officeart/2008/layout/LinedList"/>
    <dgm:cxn modelId="{5D8139AB-1473-4A52-BE97-A4B89C631C6D}" type="presOf" srcId="{37C7DEA8-4D50-4E6C-8725-87E2254EEEAE}" destId="{295BA867-8FAC-4872-A10D-3A14AFC6B8B0}" srcOrd="0" destOrd="0" presId="urn:microsoft.com/office/officeart/2008/layout/LinedList"/>
    <dgm:cxn modelId="{DBC268B4-A833-4824-8422-B0A51EA9209C}" type="presOf" srcId="{C5582A04-817F-4377-8409-8FC7C36BA84F}" destId="{DCDF6EE2-2D50-488E-A4B2-830832AE9004}" srcOrd="0" destOrd="0" presId="urn:microsoft.com/office/officeart/2008/layout/LinedList"/>
    <dgm:cxn modelId="{D3EFB8BF-BFA0-41F6-BCA1-DEB82C762450}" type="presOf" srcId="{14DB925B-3385-4230-8486-03F1DB65B45B}" destId="{D8F38E86-2183-4977-9244-8476FB88693C}" srcOrd="0" destOrd="0" presId="urn:microsoft.com/office/officeart/2008/layout/LinedList"/>
    <dgm:cxn modelId="{C83DDFF1-4841-409B-8329-E160E6CF7DD4}" srcId="{89C94B27-1CD9-48A4-A899-76DDF6FFBFD1}" destId="{C5582A04-817F-4377-8409-8FC7C36BA84F}" srcOrd="0" destOrd="0" parTransId="{8442132B-2ECC-4CA5-8BD9-A87F1D699D26}" sibTransId="{6FBC399E-E316-467D-B659-FF3C1E534D86}"/>
    <dgm:cxn modelId="{3B08CC60-9324-49F0-948E-75409169E33A}" type="presParOf" srcId="{295BA867-8FAC-4872-A10D-3A14AFC6B8B0}" destId="{4532A1E4-3F8F-4706-9F3F-AA0E74B6B0C9}" srcOrd="0" destOrd="0" presId="urn:microsoft.com/office/officeart/2008/layout/LinedList"/>
    <dgm:cxn modelId="{EE7D04D6-12EE-4476-8704-8F15A12FB427}" type="presParOf" srcId="{295BA867-8FAC-4872-A10D-3A14AFC6B8B0}" destId="{6740FD8C-C427-4DE0-A0B5-2DD8237AED20}" srcOrd="1" destOrd="0" presId="urn:microsoft.com/office/officeart/2008/layout/LinedList"/>
    <dgm:cxn modelId="{D030EC1C-E241-491E-89FD-E813E6DC2154}" type="presParOf" srcId="{6740FD8C-C427-4DE0-A0B5-2DD8237AED20}" destId="{D8F38E86-2183-4977-9244-8476FB88693C}" srcOrd="0" destOrd="0" presId="urn:microsoft.com/office/officeart/2008/layout/LinedList"/>
    <dgm:cxn modelId="{656F2C0B-16E7-43B8-8AC2-21B98578CD15}" type="presParOf" srcId="{6740FD8C-C427-4DE0-A0B5-2DD8237AED20}" destId="{CC38971C-5612-4C06-A92F-BD83C402A6FE}" srcOrd="1" destOrd="0" presId="urn:microsoft.com/office/officeart/2008/layout/LinedList"/>
    <dgm:cxn modelId="{96D78D07-A73F-4E44-8B15-F4B2326446DF}" type="presParOf" srcId="{295BA867-8FAC-4872-A10D-3A14AFC6B8B0}" destId="{B1951AFE-EE4A-41B2-B95A-C33FA291A367}" srcOrd="2" destOrd="0" presId="urn:microsoft.com/office/officeart/2008/layout/LinedList"/>
    <dgm:cxn modelId="{EF425BC7-9712-44D9-95F1-A0516DAB4955}" type="presParOf" srcId="{295BA867-8FAC-4872-A10D-3A14AFC6B8B0}" destId="{F89D1FCE-D4EE-48C0-A1BA-1C3714B3EC9B}" srcOrd="3" destOrd="0" presId="urn:microsoft.com/office/officeart/2008/layout/LinedList"/>
    <dgm:cxn modelId="{FDA511EC-CF34-438C-98B0-3E8003E3D757}" type="presParOf" srcId="{F89D1FCE-D4EE-48C0-A1BA-1C3714B3EC9B}" destId="{B0BBFA9A-110F-42CA-8500-19BF609A251C}" srcOrd="0" destOrd="0" presId="urn:microsoft.com/office/officeart/2008/layout/LinedList"/>
    <dgm:cxn modelId="{9CA9A556-F64E-4E46-A31A-1340D07A7321}" type="presParOf" srcId="{F89D1FCE-D4EE-48C0-A1BA-1C3714B3EC9B}" destId="{E39A5441-56F4-4610-B489-008F2E771C64}" srcOrd="1" destOrd="0" presId="urn:microsoft.com/office/officeart/2008/layout/LinedList"/>
    <dgm:cxn modelId="{3695CCB0-8ABB-4180-B8AB-456B86753F4D}" type="presParOf" srcId="{E39A5441-56F4-4610-B489-008F2E771C64}" destId="{091258C3-5900-493C-9EFD-0E5B960D160C}" srcOrd="0" destOrd="0" presId="urn:microsoft.com/office/officeart/2008/layout/LinedList"/>
    <dgm:cxn modelId="{7BBF38AB-49EB-4B8F-8C41-41907BCFD042}" type="presParOf" srcId="{E39A5441-56F4-4610-B489-008F2E771C64}" destId="{2C95F06A-6701-4849-BAD5-F5D8903A2FC1}" srcOrd="1" destOrd="0" presId="urn:microsoft.com/office/officeart/2008/layout/LinedList"/>
    <dgm:cxn modelId="{2EA49EE4-AC13-4D27-9B58-2853B5C97BE5}" type="presParOf" srcId="{2C95F06A-6701-4849-BAD5-F5D8903A2FC1}" destId="{B7025ABD-3798-46FB-988F-3E49ED8AA033}" srcOrd="0" destOrd="0" presId="urn:microsoft.com/office/officeart/2008/layout/LinedList"/>
    <dgm:cxn modelId="{D91CAE9D-36BB-4B1D-83B2-3D893CBA287C}" type="presParOf" srcId="{2C95F06A-6701-4849-BAD5-F5D8903A2FC1}" destId="{DCDF6EE2-2D50-488E-A4B2-830832AE9004}" srcOrd="1" destOrd="0" presId="urn:microsoft.com/office/officeart/2008/layout/LinedList"/>
    <dgm:cxn modelId="{9B338982-0E83-41F4-9CD1-8D1A46B93B8C}" type="presParOf" srcId="{2C95F06A-6701-4849-BAD5-F5D8903A2FC1}" destId="{65FFE1D0-50C0-4D80-B5E5-124B1F9D8D64}" srcOrd="2" destOrd="0" presId="urn:microsoft.com/office/officeart/2008/layout/LinedList"/>
    <dgm:cxn modelId="{E678C59C-7454-4A76-8F96-FCA164317345}" type="presParOf" srcId="{E39A5441-56F4-4610-B489-008F2E771C64}" destId="{952FBEC9-A6BE-4D52-AF34-15F3DD49330B}" srcOrd="2" destOrd="0" presId="urn:microsoft.com/office/officeart/2008/layout/LinedList"/>
    <dgm:cxn modelId="{02B8E352-6657-48C5-B84F-F0205521B416}" type="presParOf" srcId="{E39A5441-56F4-4610-B489-008F2E771C64}" destId="{074794F1-CF32-4115-9A4D-7EF9A9546E6C}" srcOrd="3"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32A1E4-3F8F-4706-9F3F-AA0E74B6B0C9}">
      <dsp:nvSpPr>
        <dsp:cNvPr id="0" name=""/>
        <dsp:cNvSpPr/>
      </dsp:nvSpPr>
      <dsp:spPr>
        <a:xfrm>
          <a:off x="0" y="3232"/>
          <a:ext cx="11762094" cy="0"/>
        </a:xfrm>
        <a:prstGeom prst="line">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8F38E86-2183-4977-9244-8476FB88693C}">
      <dsp:nvSpPr>
        <dsp:cNvPr id="0" name=""/>
        <dsp:cNvSpPr/>
      </dsp:nvSpPr>
      <dsp:spPr>
        <a:xfrm>
          <a:off x="0" y="0"/>
          <a:ext cx="11762094" cy="19830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just" defTabSz="1066800">
            <a:lnSpc>
              <a:spcPct val="90000"/>
            </a:lnSpc>
            <a:spcBef>
              <a:spcPct val="0"/>
            </a:spcBef>
            <a:spcAft>
              <a:spcPct val="35000"/>
            </a:spcAft>
            <a:buNone/>
          </a:pPr>
          <a:r>
            <a:rPr lang="lt-LT" sz="2400" kern="1200" dirty="0">
              <a:effectLst/>
              <a:latin typeface="Times New Roman" panose="02020603050405020304" pitchFamily="18" charset="0"/>
              <a:ea typeface="Times New Roman" panose="02020603050405020304" pitchFamily="18" charset="0"/>
              <a:cs typeface="Times New Roman" panose="02020603050405020304" pitchFamily="18" charset="0"/>
            </a:rPr>
            <a:t>Aštuonioliktosios Lietuvos Respublikos Vyriausybės programos nuostatų įgyvendinimo plano, patvirtinto Lietuvos Respublikos Vyriausybės 2021 m. kovo 10 d. nutarimu Nr. 155 „Dėl Aštuonioliktosios Lietuvos Respublikos Vyriausybės programos nuostatų įgyvendinimo plano patvirtinimo“, 5.9.5 papunktyje numatyt</a:t>
          </a:r>
          <a:r>
            <a:rPr lang="en-US" sz="2400" kern="1200" dirty="0">
              <a:effectLst/>
              <a:latin typeface="Times New Roman" panose="02020603050405020304" pitchFamily="18" charset="0"/>
              <a:ea typeface="Times New Roman" panose="02020603050405020304" pitchFamily="18" charset="0"/>
              <a:cs typeface="Times New Roman" panose="02020603050405020304" pitchFamily="18" charset="0"/>
            </a:rPr>
            <a:t>as</a:t>
          </a:r>
          <a:r>
            <a:rPr lang="lt-LT" sz="2400" kern="1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lt-LT" sz="2400" kern="1200" dirty="0" err="1">
              <a:effectLst/>
              <a:latin typeface="Times New Roman" panose="02020603050405020304" pitchFamily="18" charset="0"/>
              <a:ea typeface="Times New Roman" panose="02020603050405020304" pitchFamily="18" charset="0"/>
              <a:cs typeface="Times New Roman" panose="02020603050405020304" pitchFamily="18" charset="0"/>
            </a:rPr>
            <a:t>analitin</a:t>
          </a:r>
          <a:r>
            <a:rPr lang="en-US" sz="2400" kern="1200" dirty="0">
              <a:effectLst/>
              <a:latin typeface="Times New Roman" panose="02020603050405020304" pitchFamily="18" charset="0"/>
              <a:ea typeface="Times New Roman" panose="02020603050405020304" pitchFamily="18" charset="0"/>
              <a:cs typeface="Times New Roman" panose="02020603050405020304" pitchFamily="18" charset="0"/>
            </a:rPr>
            <a:t>is</a:t>
          </a:r>
          <a:r>
            <a:rPr lang="lt-LT" sz="2400" kern="1200" dirty="0">
              <a:effectLst/>
              <a:latin typeface="Times New Roman" panose="02020603050405020304" pitchFamily="18" charset="0"/>
              <a:ea typeface="Times New Roman" panose="02020603050405020304" pitchFamily="18" charset="0"/>
              <a:cs typeface="Times New Roman" panose="02020603050405020304" pitchFamily="18" charset="0"/>
            </a:rPr>
            <a:t> (N) </a:t>
          </a:r>
          <a:r>
            <a:rPr lang="lt-LT" sz="2400" kern="1200" dirty="0" err="1">
              <a:effectLst/>
              <a:latin typeface="Times New Roman" panose="02020603050405020304" pitchFamily="18" charset="0"/>
              <a:ea typeface="Times New Roman" panose="02020603050405020304" pitchFamily="18" charset="0"/>
              <a:cs typeface="Times New Roman" panose="02020603050405020304" pitchFamily="18" charset="0"/>
            </a:rPr>
            <a:t>veiksm</a:t>
          </a:r>
          <a:r>
            <a:rPr lang="en-US" sz="2400" kern="1200" dirty="0">
              <a:effectLst/>
              <a:latin typeface="Times New Roman" panose="02020603050405020304" pitchFamily="18" charset="0"/>
              <a:ea typeface="Times New Roman" panose="02020603050405020304" pitchFamily="18" charset="0"/>
              <a:cs typeface="Times New Roman" panose="02020603050405020304" pitchFamily="18" charset="0"/>
            </a:rPr>
            <a:t>as</a:t>
          </a:r>
          <a:r>
            <a:rPr lang="lt-LT" sz="2400" kern="1200" dirty="0">
              <a:effectLst/>
              <a:latin typeface="Times New Roman" panose="02020603050405020304" pitchFamily="18" charset="0"/>
              <a:ea typeface="Times New Roman" panose="02020603050405020304" pitchFamily="18" charset="0"/>
              <a:cs typeface="Times New Roman" panose="02020603050405020304" pitchFamily="18" charset="0"/>
            </a:rPr>
            <a:t> „Įvertinti galimybes steigti melioracijos fondą“</a:t>
          </a:r>
          <a:endParaRPr lang="en-US" sz="2400" kern="1200" dirty="0">
            <a:latin typeface="Times New Roman" panose="02020603050405020304" pitchFamily="18" charset="0"/>
            <a:cs typeface="Times New Roman" panose="02020603050405020304" pitchFamily="18" charset="0"/>
          </a:endParaRPr>
        </a:p>
      </dsp:txBody>
      <dsp:txXfrm>
        <a:off x="0" y="0"/>
        <a:ext cx="11762094" cy="1983002"/>
      </dsp:txXfrm>
    </dsp:sp>
    <dsp:sp modelId="{B1951AFE-EE4A-41B2-B95A-C33FA291A367}">
      <dsp:nvSpPr>
        <dsp:cNvPr id="0" name=""/>
        <dsp:cNvSpPr/>
      </dsp:nvSpPr>
      <dsp:spPr>
        <a:xfrm>
          <a:off x="0" y="1986234"/>
          <a:ext cx="11762094" cy="0"/>
        </a:xfrm>
        <a:prstGeom prst="line">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0BBFA9A-110F-42CA-8500-19BF609A251C}">
      <dsp:nvSpPr>
        <dsp:cNvPr id="0" name=""/>
        <dsp:cNvSpPr/>
      </dsp:nvSpPr>
      <dsp:spPr>
        <a:xfrm>
          <a:off x="0" y="1986234"/>
          <a:ext cx="2642208" cy="30159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just" defTabSz="1066800">
            <a:lnSpc>
              <a:spcPct val="90000"/>
            </a:lnSpc>
            <a:spcBef>
              <a:spcPct val="0"/>
            </a:spcBef>
            <a:spcAft>
              <a:spcPct val="35000"/>
            </a:spcAft>
            <a:buNone/>
          </a:pPr>
          <a:endParaRPr lang="lt-LT" sz="2400" b="1" kern="1200" dirty="0">
            <a:latin typeface="Times New Roman" panose="02020603050405020304" pitchFamily="18" charset="0"/>
            <a:cs typeface="Times New Roman" panose="02020603050405020304" pitchFamily="18" charset="0"/>
          </a:endParaRPr>
        </a:p>
        <a:p>
          <a:pPr marL="0" lvl="0" indent="0" algn="just" defTabSz="1066800">
            <a:lnSpc>
              <a:spcPct val="90000"/>
            </a:lnSpc>
            <a:spcBef>
              <a:spcPct val="0"/>
            </a:spcBef>
            <a:spcAft>
              <a:spcPct val="35000"/>
            </a:spcAft>
            <a:buNone/>
          </a:pPr>
          <a:r>
            <a:rPr lang="lt-LT" sz="2400" b="1" kern="1200" dirty="0">
              <a:latin typeface="Times New Roman" panose="02020603050405020304" pitchFamily="18" charset="0"/>
              <a:cs typeface="Times New Roman" panose="02020603050405020304" pitchFamily="18" charset="0"/>
            </a:rPr>
            <a:t>Tikslas </a:t>
          </a:r>
          <a:r>
            <a:rPr lang="lt-LT" sz="2400" kern="1200" dirty="0">
              <a:latin typeface="Times New Roman" panose="02020603050405020304" pitchFamily="18" charset="0"/>
              <a:cs typeface="Times New Roman" panose="02020603050405020304" pitchFamily="18" charset="0"/>
            </a:rPr>
            <a:t>–  įvertinti galimybes steigti melioracijos fondą</a:t>
          </a:r>
          <a:endParaRPr lang="en-US" sz="2400" kern="1200" dirty="0">
            <a:latin typeface="Times New Roman" panose="02020603050405020304" pitchFamily="18" charset="0"/>
            <a:cs typeface="Times New Roman" panose="02020603050405020304" pitchFamily="18" charset="0"/>
          </a:endParaRPr>
        </a:p>
      </dsp:txBody>
      <dsp:txXfrm>
        <a:off x="0" y="1986234"/>
        <a:ext cx="2642208" cy="3015973"/>
      </dsp:txXfrm>
    </dsp:sp>
    <dsp:sp modelId="{DCDF6EE2-2D50-488E-A4B2-830832AE9004}">
      <dsp:nvSpPr>
        <dsp:cNvPr id="0" name=""/>
        <dsp:cNvSpPr/>
      </dsp:nvSpPr>
      <dsp:spPr>
        <a:xfrm>
          <a:off x="2813126" y="2095504"/>
          <a:ext cx="8944704" cy="27961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just" defTabSz="800100">
            <a:lnSpc>
              <a:spcPct val="90000"/>
            </a:lnSpc>
            <a:spcBef>
              <a:spcPct val="0"/>
            </a:spcBef>
            <a:spcAft>
              <a:spcPct val="35000"/>
            </a:spcAft>
            <a:buNone/>
          </a:pPr>
          <a:r>
            <a:rPr lang="lt-LT" sz="1800" b="1" kern="1200" dirty="0">
              <a:latin typeface="Times New Roman" panose="02020603050405020304" pitchFamily="18" charset="0"/>
              <a:cs typeface="Times New Roman" panose="02020603050405020304" pitchFamily="18" charset="0"/>
            </a:rPr>
            <a:t>Atlikti analitiniai veiksmai:</a:t>
          </a:r>
        </a:p>
        <a:p>
          <a:pPr marL="0" lvl="0" indent="0" algn="just" defTabSz="800100">
            <a:lnSpc>
              <a:spcPct val="90000"/>
            </a:lnSpc>
            <a:spcBef>
              <a:spcPct val="0"/>
            </a:spcBef>
            <a:spcAft>
              <a:spcPct val="35000"/>
            </a:spcAft>
            <a:buNone/>
          </a:pPr>
          <a:r>
            <a:rPr lang="lt-LT" sz="1800" kern="1200" dirty="0">
              <a:latin typeface="Times New Roman" panose="02020603050405020304" pitchFamily="18" charset="0"/>
              <a:cs typeface="Times New Roman" panose="02020603050405020304" pitchFamily="18" charset="0"/>
            </a:rPr>
            <a:t>1. </a:t>
          </a:r>
          <a:r>
            <a:rPr lang="lt-LT" sz="1800" b="1" kern="1200" dirty="0">
              <a:latin typeface="Times New Roman" panose="02020603050405020304" pitchFamily="18" charset="0"/>
              <a:cs typeface="Times New Roman" panose="02020603050405020304" pitchFamily="18" charset="0"/>
            </a:rPr>
            <a:t>Surinkta ir išanalizuota statistinė informacija apie</a:t>
          </a:r>
          <a:r>
            <a:rPr lang="lt-LT" sz="1800" kern="1200" dirty="0">
              <a:latin typeface="Times New Roman" panose="02020603050405020304" pitchFamily="18" charset="0"/>
              <a:cs typeface="Times New Roman" panose="02020603050405020304" pitchFamily="18" charset="0"/>
            </a:rPr>
            <a:t> valstybei nuosavybės teise priklausančių melioracijos inžinerinių </a:t>
          </a:r>
          <a:r>
            <a:rPr lang="lt-LT" sz="1800" b="1" kern="1200" dirty="0">
              <a:latin typeface="Times New Roman" panose="02020603050405020304" pitchFamily="18" charset="0"/>
              <a:cs typeface="Times New Roman" panose="02020603050405020304" pitchFamily="18" charset="0"/>
            </a:rPr>
            <a:t>statinių būklę ir lėšų poreikį blogos būklės statiniams rekonstruoti </a:t>
          </a:r>
          <a:r>
            <a:rPr lang="lt-LT" sz="1800" kern="1200" dirty="0">
              <a:latin typeface="Times New Roman" panose="02020603050405020304" pitchFamily="18" charset="0"/>
              <a:cs typeface="Times New Roman" panose="02020603050405020304" pitchFamily="18" charset="0"/>
            </a:rPr>
            <a:t>pagal baseinus, pabaseinius ir kadastrines vietoves;</a:t>
          </a:r>
        </a:p>
        <a:p>
          <a:pPr marL="0" lvl="0" indent="0" algn="just" defTabSz="800100">
            <a:lnSpc>
              <a:spcPct val="90000"/>
            </a:lnSpc>
            <a:spcBef>
              <a:spcPct val="0"/>
            </a:spcBef>
            <a:spcAft>
              <a:spcPct val="35000"/>
            </a:spcAft>
            <a:buNone/>
          </a:pPr>
          <a:r>
            <a:rPr lang="lt-LT" sz="1800" kern="1200" dirty="0">
              <a:latin typeface="Times New Roman" panose="02020603050405020304" pitchFamily="18" charset="0"/>
              <a:cs typeface="Times New Roman" panose="02020603050405020304" pitchFamily="18" charset="0"/>
            </a:rPr>
            <a:t>2. Lietuvos Respublikos Vyriausybės kanceliarijai (kopija Finansų ministerijai) 2022 m. birželio 30 d. raštu Nr. 2D-1956 (12.190 E) "DĖL MELIORACIJOS FONDO STEIGIMO" </a:t>
          </a:r>
          <a:r>
            <a:rPr lang="lt-LT" sz="1800" b="1" kern="1200" dirty="0">
              <a:latin typeface="Times New Roman" panose="02020603050405020304" pitchFamily="18" charset="0"/>
              <a:cs typeface="Times New Roman" panose="02020603050405020304" pitchFamily="18" charset="0"/>
            </a:rPr>
            <a:t>pateikta informacija apie atliktos analizės rezultatus dėl galimų finansavimo šaltinių steigiant melioracijos fondą</a:t>
          </a:r>
          <a:r>
            <a:rPr lang="lt-LT" sz="1800" kern="1200" dirty="0">
              <a:latin typeface="Times New Roman" panose="02020603050405020304" pitchFamily="18" charset="0"/>
              <a:cs typeface="Times New Roman" panose="02020603050405020304" pitchFamily="18" charset="0"/>
            </a:rPr>
            <a:t>; </a:t>
          </a:r>
        </a:p>
        <a:p>
          <a:pPr marL="0" lvl="0" indent="0" algn="just" defTabSz="800100">
            <a:lnSpc>
              <a:spcPct val="90000"/>
            </a:lnSpc>
            <a:spcBef>
              <a:spcPct val="0"/>
            </a:spcBef>
            <a:spcAft>
              <a:spcPct val="35000"/>
            </a:spcAft>
            <a:buNone/>
          </a:pPr>
          <a:r>
            <a:rPr lang="lt-LT" sz="1800" kern="1200" dirty="0">
              <a:latin typeface="Times New Roman" panose="02020603050405020304" pitchFamily="18" charset="0"/>
              <a:cs typeface="Times New Roman" panose="02020603050405020304" pitchFamily="18" charset="0"/>
            </a:rPr>
            <a:t>3. </a:t>
          </a:r>
          <a:r>
            <a:rPr lang="lt-LT" sz="1800" b="1" kern="1200" dirty="0">
              <a:latin typeface="Times New Roman" panose="02020603050405020304" pitchFamily="18" charset="0"/>
              <a:cs typeface="Times New Roman" panose="02020603050405020304" pitchFamily="18" charset="0"/>
            </a:rPr>
            <a:t>Atlikta</a:t>
          </a:r>
          <a:r>
            <a:rPr lang="lt-LT" sz="1800" kern="1200" dirty="0">
              <a:latin typeface="Times New Roman" panose="02020603050405020304" pitchFamily="18" charset="0"/>
              <a:cs typeface="Times New Roman" panose="02020603050405020304" pitchFamily="18" charset="0"/>
            </a:rPr>
            <a:t> valstybės pinigų </a:t>
          </a:r>
          <a:r>
            <a:rPr lang="lt-LT" sz="1800" b="0" kern="1200" dirty="0">
              <a:latin typeface="Times New Roman" panose="02020603050405020304" pitchFamily="18" charset="0"/>
              <a:cs typeface="Times New Roman" panose="02020603050405020304" pitchFamily="18" charset="0"/>
            </a:rPr>
            <a:t>fondų steigimą reglamentuojančių </a:t>
          </a:r>
          <a:r>
            <a:rPr lang="lt-LT" sz="1800" b="1" kern="1200" dirty="0">
              <a:latin typeface="Times New Roman" panose="02020603050405020304" pitchFamily="18" charset="0"/>
              <a:cs typeface="Times New Roman" panose="02020603050405020304" pitchFamily="18" charset="0"/>
            </a:rPr>
            <a:t>teisės aktų analizė</a:t>
          </a:r>
          <a:r>
            <a:rPr lang="lt-LT" sz="1800" kern="1200" dirty="0">
              <a:latin typeface="Times New Roman" panose="02020603050405020304" pitchFamily="18" charset="0"/>
              <a:cs typeface="Times New Roman" panose="02020603050405020304" pitchFamily="18" charset="0"/>
            </a:rPr>
            <a:t>.</a:t>
          </a:r>
        </a:p>
      </dsp:txBody>
      <dsp:txXfrm>
        <a:off x="2813126" y="2095504"/>
        <a:ext cx="8944704" cy="2796178"/>
      </dsp:txXfrm>
    </dsp:sp>
    <dsp:sp modelId="{952FBEC9-A6BE-4D52-AF34-15F3DD49330B}">
      <dsp:nvSpPr>
        <dsp:cNvPr id="0" name=""/>
        <dsp:cNvSpPr/>
      </dsp:nvSpPr>
      <dsp:spPr>
        <a:xfrm>
          <a:off x="2642208" y="4891683"/>
          <a:ext cx="9115622" cy="0"/>
        </a:xfrm>
        <a:prstGeom prst="line">
          <a:avLst/>
        </a:prstGeom>
        <a:solidFill>
          <a:schemeClr val="accent6">
            <a:hueOff val="0"/>
            <a:satOff val="0"/>
            <a:lumOff val="0"/>
            <a:alphaOff val="0"/>
          </a:schemeClr>
        </a:solidFill>
        <a:ln w="12700" cap="flat" cmpd="sng" algn="ctr">
          <a:solidFill>
            <a:schemeClr val="accent6">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0.01889</cdr:x>
      <cdr:y>0.03579</cdr:y>
    </cdr:from>
    <cdr:to>
      <cdr:x>0.97324</cdr:x>
      <cdr:y>0.18699</cdr:y>
    </cdr:to>
    <cdr:sp macro="" textlink="">
      <cdr:nvSpPr>
        <cdr:cNvPr id="2" name="TextBox 9">
          <a:extLst xmlns:a="http://schemas.openxmlformats.org/drawingml/2006/main">
            <a:ext uri="{FF2B5EF4-FFF2-40B4-BE49-F238E27FC236}">
              <a16:creationId xmlns:a16="http://schemas.microsoft.com/office/drawing/2014/main" id="{289824C1-128C-4A3E-8746-84A80F47F723}"/>
            </a:ext>
          </a:extLst>
        </cdr:cNvPr>
        <cdr:cNvSpPr txBox="1"/>
      </cdr:nvSpPr>
      <cdr:spPr>
        <a:xfrm xmlns:a="http://schemas.openxmlformats.org/drawingml/2006/main">
          <a:off x="193352" y="87425"/>
          <a:ext cx="9765922" cy="369332"/>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ctr"/>
          <a:r>
            <a:rPr lang="en-US" b="1" dirty="0">
              <a:solidFill>
                <a:schemeClr val="accent6">
                  <a:lumMod val="75000"/>
                </a:schemeClr>
              </a:solidFill>
              <a:latin typeface="Times New Roman" panose="02020603050405020304" pitchFamily="18" charset="0"/>
              <a:cs typeface="Times New Roman" panose="02020603050405020304" pitchFamily="18" charset="0"/>
            </a:rPr>
            <a:t>M</a:t>
          </a:r>
          <a:r>
            <a:rPr lang="lt-LT" b="1" dirty="0">
              <a:solidFill>
                <a:schemeClr val="accent6">
                  <a:lumMod val="75000"/>
                </a:schemeClr>
              </a:solidFill>
              <a:latin typeface="Times New Roman" panose="02020603050405020304" pitchFamily="18" charset="0"/>
              <a:cs typeface="Times New Roman" panose="02020603050405020304" pitchFamily="18" charset="0"/>
            </a:rPr>
            <a:t>elioracijos inžinerinių statinių nusidėvėjimo dinamika </a:t>
          </a:r>
          <a:endParaRPr lang="en-US" b="1" dirty="0">
            <a:solidFill>
              <a:schemeClr val="accent6">
                <a:lumMod val="75000"/>
              </a:schemeClr>
            </a:solidFill>
            <a:latin typeface="Times New Roman" panose="02020603050405020304" pitchFamily="18" charset="0"/>
            <a:cs typeface="Times New Roman" panose="02020603050405020304" pitchFamily="18" charset="0"/>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Antraštės vietos rezervavimo ženklas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lt-LT"/>
          </a:p>
        </p:txBody>
      </p:sp>
      <p:sp>
        <p:nvSpPr>
          <p:cNvPr id="3" name="Datos vietos rezervavimo ženklas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6C7FB49-93A4-4835-9AD5-75397D9156A3}" type="datetimeFigureOut">
              <a:rPr lang="lt-LT" smtClean="0"/>
              <a:t>2023-11-16</a:t>
            </a:fld>
            <a:endParaRPr lang="lt-LT"/>
          </a:p>
        </p:txBody>
      </p:sp>
      <p:sp>
        <p:nvSpPr>
          <p:cNvPr id="4" name="Skaidrės vaizdo vietos rezervavimo ženkla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lt-LT"/>
          </a:p>
        </p:txBody>
      </p:sp>
      <p:sp>
        <p:nvSpPr>
          <p:cNvPr id="5" name="Pastabų vietos rezervavimo ženkl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p>
        </p:txBody>
      </p:sp>
      <p:sp>
        <p:nvSpPr>
          <p:cNvPr id="6" name="Poraštės vietos rezervavimo ženklas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lt-LT"/>
          </a:p>
        </p:txBody>
      </p:sp>
      <p:sp>
        <p:nvSpPr>
          <p:cNvPr id="7" name="Skaidrės numerio vietos rezervavimo ženklas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CBB91C9-87B7-4E50-9C0B-2CC868B33A5E}" type="slidenum">
              <a:rPr lang="lt-LT" smtClean="0"/>
              <a:t>‹#›</a:t>
            </a:fld>
            <a:endParaRPr lang="lt-LT"/>
          </a:p>
        </p:txBody>
      </p:sp>
    </p:spTree>
    <p:extLst>
      <p:ext uri="{BB962C8B-B14F-4D97-AF65-F5344CB8AC3E}">
        <p14:creationId xmlns:p14="http://schemas.microsoft.com/office/powerpoint/2010/main" val="16002524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a:p>
        </p:txBody>
      </p:sp>
      <p:sp>
        <p:nvSpPr>
          <p:cNvPr id="4" name="Skaidrės numerio vietos rezervavimo ženklas 3"/>
          <p:cNvSpPr>
            <a:spLocks noGrp="1"/>
          </p:cNvSpPr>
          <p:nvPr>
            <p:ph type="sldNum" sz="quarter" idx="5"/>
          </p:nvPr>
        </p:nvSpPr>
        <p:spPr/>
        <p:txBody>
          <a:bodyPr/>
          <a:lstStyle/>
          <a:p>
            <a:fld id="{DF351340-17A9-4805-BF4C-F0AD78A0A0D4}" type="slidenum">
              <a:rPr lang="lt-LT" smtClean="0"/>
              <a:t>12</a:t>
            </a:fld>
            <a:endParaRPr lang="lt-LT" dirty="0"/>
          </a:p>
        </p:txBody>
      </p:sp>
    </p:spTree>
    <p:extLst>
      <p:ext uri="{BB962C8B-B14F-4D97-AF65-F5344CB8AC3E}">
        <p14:creationId xmlns:p14="http://schemas.microsoft.com/office/powerpoint/2010/main" val="25139377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dirty="0"/>
          </a:p>
        </p:txBody>
      </p:sp>
      <p:sp>
        <p:nvSpPr>
          <p:cNvPr id="4" name="Skaidrės numerio vietos rezervavimo ženklas 3"/>
          <p:cNvSpPr>
            <a:spLocks noGrp="1"/>
          </p:cNvSpPr>
          <p:nvPr>
            <p:ph type="sldNum" sz="quarter" idx="5"/>
          </p:nvPr>
        </p:nvSpPr>
        <p:spPr/>
        <p:txBody>
          <a:bodyPr/>
          <a:lstStyle/>
          <a:p>
            <a:fld id="{DF351340-17A9-4805-BF4C-F0AD78A0A0D4}" type="slidenum">
              <a:rPr lang="lt-LT" smtClean="0"/>
              <a:t>13</a:t>
            </a:fld>
            <a:endParaRPr lang="lt-LT" dirty="0"/>
          </a:p>
        </p:txBody>
      </p:sp>
    </p:spTree>
    <p:extLst>
      <p:ext uri="{BB962C8B-B14F-4D97-AF65-F5344CB8AC3E}">
        <p14:creationId xmlns:p14="http://schemas.microsoft.com/office/powerpoint/2010/main" val="5384686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Pavadinimo skaidrė">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2B2DFA00-B1D5-B09D-708E-A0FEF83F2873}"/>
              </a:ext>
            </a:extLst>
          </p:cNvPr>
          <p:cNvSpPr>
            <a:spLocks noGrp="1"/>
          </p:cNvSpPr>
          <p:nvPr>
            <p:ph type="ctrTitle"/>
          </p:nvPr>
        </p:nvSpPr>
        <p:spPr>
          <a:xfrm>
            <a:off x="1524000" y="1122363"/>
            <a:ext cx="9144000" cy="2387600"/>
          </a:xfrm>
        </p:spPr>
        <p:txBody>
          <a:bodyPr anchor="b"/>
          <a:lstStyle>
            <a:lvl1pPr algn="ctr">
              <a:defRPr sz="6000"/>
            </a:lvl1pPr>
          </a:lstStyle>
          <a:p>
            <a:r>
              <a:rPr lang="lt-LT"/>
              <a:t>Spustelėję redaguokite stilių</a:t>
            </a:r>
          </a:p>
        </p:txBody>
      </p:sp>
      <p:sp>
        <p:nvSpPr>
          <p:cNvPr id="3" name="Antrinis pavadinimas 2">
            <a:extLst>
              <a:ext uri="{FF2B5EF4-FFF2-40B4-BE49-F238E27FC236}">
                <a16:creationId xmlns:a16="http://schemas.microsoft.com/office/drawing/2014/main" id="{0C10450F-43E2-E69F-783F-31253842225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lt-LT"/>
              <a:t>Spustelėkite norėdami redaguoti šablono paantraštės stilių</a:t>
            </a:r>
          </a:p>
        </p:txBody>
      </p:sp>
      <p:sp>
        <p:nvSpPr>
          <p:cNvPr id="4" name="Datos vietos rezervavimo ženklas 3">
            <a:extLst>
              <a:ext uri="{FF2B5EF4-FFF2-40B4-BE49-F238E27FC236}">
                <a16:creationId xmlns:a16="http://schemas.microsoft.com/office/drawing/2014/main" id="{F5192C65-93CB-CB8B-7CF7-3EABAE9DB3BB}"/>
              </a:ext>
            </a:extLst>
          </p:cNvPr>
          <p:cNvSpPr>
            <a:spLocks noGrp="1"/>
          </p:cNvSpPr>
          <p:nvPr>
            <p:ph type="dt" sz="half" idx="10"/>
          </p:nvPr>
        </p:nvSpPr>
        <p:spPr/>
        <p:txBody>
          <a:bodyPr/>
          <a:lstStyle/>
          <a:p>
            <a:fld id="{DF7E50E9-C725-4AC4-B14D-1394D88F5C5E}" type="datetime1">
              <a:rPr lang="en-US" smtClean="0"/>
              <a:t>11/16/2023</a:t>
            </a:fld>
            <a:endParaRPr lang="lt-LT" dirty="0"/>
          </a:p>
        </p:txBody>
      </p:sp>
      <p:sp>
        <p:nvSpPr>
          <p:cNvPr id="5" name="Poraštės vietos rezervavimo ženklas 4">
            <a:extLst>
              <a:ext uri="{FF2B5EF4-FFF2-40B4-BE49-F238E27FC236}">
                <a16:creationId xmlns:a16="http://schemas.microsoft.com/office/drawing/2014/main" id="{73F96252-9F23-04E4-A9EC-3F027FCF8E5F}"/>
              </a:ext>
            </a:extLst>
          </p:cNvPr>
          <p:cNvSpPr>
            <a:spLocks noGrp="1"/>
          </p:cNvSpPr>
          <p:nvPr>
            <p:ph type="ftr" sz="quarter" idx="11"/>
          </p:nvPr>
        </p:nvSpPr>
        <p:spPr/>
        <p:txBody>
          <a:bodyPr/>
          <a:lstStyle/>
          <a:p>
            <a:endParaRPr lang="lt-LT" dirty="0"/>
          </a:p>
        </p:txBody>
      </p:sp>
      <p:sp>
        <p:nvSpPr>
          <p:cNvPr id="6" name="Skaidrės numerio vietos rezervavimo ženklas 5">
            <a:extLst>
              <a:ext uri="{FF2B5EF4-FFF2-40B4-BE49-F238E27FC236}">
                <a16:creationId xmlns:a16="http://schemas.microsoft.com/office/drawing/2014/main" id="{431CD0A1-3610-7ED7-F021-8C70B911AA3B}"/>
              </a:ext>
            </a:extLst>
          </p:cNvPr>
          <p:cNvSpPr>
            <a:spLocks noGrp="1"/>
          </p:cNvSpPr>
          <p:nvPr>
            <p:ph type="sldNum" sz="quarter" idx="12"/>
          </p:nvPr>
        </p:nvSpPr>
        <p:spPr/>
        <p:txBody>
          <a:bodyPr/>
          <a:lstStyle/>
          <a:p>
            <a:fld id="{40CE299F-4AA3-4C83-83F6-8E1B530B8233}" type="slidenum">
              <a:rPr lang="lt-LT" smtClean="0"/>
              <a:t>‹#›</a:t>
            </a:fld>
            <a:endParaRPr lang="lt-LT" dirty="0"/>
          </a:p>
        </p:txBody>
      </p:sp>
    </p:spTree>
    <p:extLst>
      <p:ext uri="{BB962C8B-B14F-4D97-AF65-F5344CB8AC3E}">
        <p14:creationId xmlns:p14="http://schemas.microsoft.com/office/powerpoint/2010/main" val="26258711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Pavadinimas ir vertikalus tekstas">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62104165-61AB-1D84-2349-4765245F33B3}"/>
              </a:ext>
            </a:extLst>
          </p:cNvPr>
          <p:cNvSpPr>
            <a:spLocks noGrp="1"/>
          </p:cNvSpPr>
          <p:nvPr>
            <p:ph type="title"/>
          </p:nvPr>
        </p:nvSpPr>
        <p:spPr/>
        <p:txBody>
          <a:bodyPr/>
          <a:lstStyle/>
          <a:p>
            <a:r>
              <a:rPr lang="lt-LT"/>
              <a:t>Spustelėję redaguokite stilių</a:t>
            </a:r>
          </a:p>
        </p:txBody>
      </p:sp>
      <p:sp>
        <p:nvSpPr>
          <p:cNvPr id="3" name="Vertikalaus teksto vietos rezervavimo ženklas 2">
            <a:extLst>
              <a:ext uri="{FF2B5EF4-FFF2-40B4-BE49-F238E27FC236}">
                <a16:creationId xmlns:a16="http://schemas.microsoft.com/office/drawing/2014/main" id="{4EDC2F36-BD4C-3168-CBF6-81DCACB76B57}"/>
              </a:ext>
            </a:extLst>
          </p:cNvPr>
          <p:cNvSpPr>
            <a:spLocks noGrp="1"/>
          </p:cNvSpPr>
          <p:nvPr>
            <p:ph type="body" orient="vert" idx="1"/>
          </p:nvPr>
        </p:nvSpPr>
        <p:spPr/>
        <p:txBody>
          <a:bodyPr vert="eaVert"/>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p>
        </p:txBody>
      </p:sp>
      <p:sp>
        <p:nvSpPr>
          <p:cNvPr id="4" name="Datos vietos rezervavimo ženklas 3">
            <a:extLst>
              <a:ext uri="{FF2B5EF4-FFF2-40B4-BE49-F238E27FC236}">
                <a16:creationId xmlns:a16="http://schemas.microsoft.com/office/drawing/2014/main" id="{876B5F53-2022-3D83-605B-A5F4642E65AB}"/>
              </a:ext>
            </a:extLst>
          </p:cNvPr>
          <p:cNvSpPr>
            <a:spLocks noGrp="1"/>
          </p:cNvSpPr>
          <p:nvPr>
            <p:ph type="dt" sz="half" idx="10"/>
          </p:nvPr>
        </p:nvSpPr>
        <p:spPr/>
        <p:txBody>
          <a:bodyPr/>
          <a:lstStyle/>
          <a:p>
            <a:fld id="{BD547FA7-E9DA-4316-8015-B285741ADCCC}" type="datetime1">
              <a:rPr lang="en-US" smtClean="0"/>
              <a:t>11/16/2023</a:t>
            </a:fld>
            <a:endParaRPr lang="lt-LT" dirty="0"/>
          </a:p>
        </p:txBody>
      </p:sp>
      <p:sp>
        <p:nvSpPr>
          <p:cNvPr id="5" name="Poraštės vietos rezervavimo ženklas 4">
            <a:extLst>
              <a:ext uri="{FF2B5EF4-FFF2-40B4-BE49-F238E27FC236}">
                <a16:creationId xmlns:a16="http://schemas.microsoft.com/office/drawing/2014/main" id="{4511A504-8C2D-E3E7-92A3-8E991BA7258A}"/>
              </a:ext>
            </a:extLst>
          </p:cNvPr>
          <p:cNvSpPr>
            <a:spLocks noGrp="1"/>
          </p:cNvSpPr>
          <p:nvPr>
            <p:ph type="ftr" sz="quarter" idx="11"/>
          </p:nvPr>
        </p:nvSpPr>
        <p:spPr/>
        <p:txBody>
          <a:bodyPr/>
          <a:lstStyle/>
          <a:p>
            <a:endParaRPr lang="lt-LT" dirty="0"/>
          </a:p>
        </p:txBody>
      </p:sp>
      <p:sp>
        <p:nvSpPr>
          <p:cNvPr id="6" name="Skaidrės numerio vietos rezervavimo ženklas 5">
            <a:extLst>
              <a:ext uri="{FF2B5EF4-FFF2-40B4-BE49-F238E27FC236}">
                <a16:creationId xmlns:a16="http://schemas.microsoft.com/office/drawing/2014/main" id="{C8ED8335-9354-FC1A-91B5-91A85D38F6C9}"/>
              </a:ext>
            </a:extLst>
          </p:cNvPr>
          <p:cNvSpPr>
            <a:spLocks noGrp="1"/>
          </p:cNvSpPr>
          <p:nvPr>
            <p:ph type="sldNum" sz="quarter" idx="12"/>
          </p:nvPr>
        </p:nvSpPr>
        <p:spPr/>
        <p:txBody>
          <a:bodyPr/>
          <a:lstStyle/>
          <a:p>
            <a:fld id="{40CE299F-4AA3-4C83-83F6-8E1B530B8233}" type="slidenum">
              <a:rPr lang="lt-LT" smtClean="0"/>
              <a:t>‹#›</a:t>
            </a:fld>
            <a:endParaRPr lang="lt-LT" dirty="0"/>
          </a:p>
        </p:txBody>
      </p:sp>
    </p:spTree>
    <p:extLst>
      <p:ext uri="{BB962C8B-B14F-4D97-AF65-F5344CB8AC3E}">
        <p14:creationId xmlns:p14="http://schemas.microsoft.com/office/powerpoint/2010/main" val="13784963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us pavadinimas ir tekstas">
    <p:spTree>
      <p:nvGrpSpPr>
        <p:cNvPr id="1" name=""/>
        <p:cNvGrpSpPr/>
        <p:nvPr/>
      </p:nvGrpSpPr>
      <p:grpSpPr>
        <a:xfrm>
          <a:off x="0" y="0"/>
          <a:ext cx="0" cy="0"/>
          <a:chOff x="0" y="0"/>
          <a:chExt cx="0" cy="0"/>
        </a:xfrm>
      </p:grpSpPr>
      <p:sp>
        <p:nvSpPr>
          <p:cNvPr id="2" name="Vertikalus pavadinimas 1">
            <a:extLst>
              <a:ext uri="{FF2B5EF4-FFF2-40B4-BE49-F238E27FC236}">
                <a16:creationId xmlns:a16="http://schemas.microsoft.com/office/drawing/2014/main" id="{0BE30709-AEEF-EBCE-2DFD-F78A76A0AAE5}"/>
              </a:ext>
            </a:extLst>
          </p:cNvPr>
          <p:cNvSpPr>
            <a:spLocks noGrp="1"/>
          </p:cNvSpPr>
          <p:nvPr>
            <p:ph type="title" orient="vert"/>
          </p:nvPr>
        </p:nvSpPr>
        <p:spPr>
          <a:xfrm>
            <a:off x="8724900" y="365125"/>
            <a:ext cx="2628900" cy="5811838"/>
          </a:xfrm>
        </p:spPr>
        <p:txBody>
          <a:bodyPr vert="eaVert"/>
          <a:lstStyle/>
          <a:p>
            <a:r>
              <a:rPr lang="lt-LT"/>
              <a:t>Spustelėję redaguokite stilių</a:t>
            </a:r>
          </a:p>
        </p:txBody>
      </p:sp>
      <p:sp>
        <p:nvSpPr>
          <p:cNvPr id="3" name="Vertikalaus teksto vietos rezervavimo ženklas 2">
            <a:extLst>
              <a:ext uri="{FF2B5EF4-FFF2-40B4-BE49-F238E27FC236}">
                <a16:creationId xmlns:a16="http://schemas.microsoft.com/office/drawing/2014/main" id="{0A57F4A3-2DF5-EF32-0163-0D1F18B23B5B}"/>
              </a:ext>
            </a:extLst>
          </p:cNvPr>
          <p:cNvSpPr>
            <a:spLocks noGrp="1"/>
          </p:cNvSpPr>
          <p:nvPr>
            <p:ph type="body" orient="vert" idx="1"/>
          </p:nvPr>
        </p:nvSpPr>
        <p:spPr>
          <a:xfrm>
            <a:off x="838200" y="365125"/>
            <a:ext cx="7734300" cy="5811838"/>
          </a:xfrm>
        </p:spPr>
        <p:txBody>
          <a:bodyPr vert="eaVert"/>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p>
        </p:txBody>
      </p:sp>
      <p:sp>
        <p:nvSpPr>
          <p:cNvPr id="4" name="Datos vietos rezervavimo ženklas 3">
            <a:extLst>
              <a:ext uri="{FF2B5EF4-FFF2-40B4-BE49-F238E27FC236}">
                <a16:creationId xmlns:a16="http://schemas.microsoft.com/office/drawing/2014/main" id="{9ADA737E-CCF9-083B-79B6-BC92C105E554}"/>
              </a:ext>
            </a:extLst>
          </p:cNvPr>
          <p:cNvSpPr>
            <a:spLocks noGrp="1"/>
          </p:cNvSpPr>
          <p:nvPr>
            <p:ph type="dt" sz="half" idx="10"/>
          </p:nvPr>
        </p:nvSpPr>
        <p:spPr/>
        <p:txBody>
          <a:bodyPr/>
          <a:lstStyle/>
          <a:p>
            <a:fld id="{2416FE3E-B1BF-4264-A666-E66C5C41BDA9}" type="datetime1">
              <a:rPr lang="en-US" smtClean="0"/>
              <a:t>11/16/2023</a:t>
            </a:fld>
            <a:endParaRPr lang="lt-LT" dirty="0"/>
          </a:p>
        </p:txBody>
      </p:sp>
      <p:sp>
        <p:nvSpPr>
          <p:cNvPr id="5" name="Poraštės vietos rezervavimo ženklas 4">
            <a:extLst>
              <a:ext uri="{FF2B5EF4-FFF2-40B4-BE49-F238E27FC236}">
                <a16:creationId xmlns:a16="http://schemas.microsoft.com/office/drawing/2014/main" id="{1F08DD1F-4BFD-A51E-9839-D97D0C1959DC}"/>
              </a:ext>
            </a:extLst>
          </p:cNvPr>
          <p:cNvSpPr>
            <a:spLocks noGrp="1"/>
          </p:cNvSpPr>
          <p:nvPr>
            <p:ph type="ftr" sz="quarter" idx="11"/>
          </p:nvPr>
        </p:nvSpPr>
        <p:spPr/>
        <p:txBody>
          <a:bodyPr/>
          <a:lstStyle/>
          <a:p>
            <a:endParaRPr lang="lt-LT" dirty="0"/>
          </a:p>
        </p:txBody>
      </p:sp>
      <p:sp>
        <p:nvSpPr>
          <p:cNvPr id="6" name="Skaidrės numerio vietos rezervavimo ženklas 5">
            <a:extLst>
              <a:ext uri="{FF2B5EF4-FFF2-40B4-BE49-F238E27FC236}">
                <a16:creationId xmlns:a16="http://schemas.microsoft.com/office/drawing/2014/main" id="{D0F44611-18DA-3B8C-D42D-701CDE46692D}"/>
              </a:ext>
            </a:extLst>
          </p:cNvPr>
          <p:cNvSpPr>
            <a:spLocks noGrp="1"/>
          </p:cNvSpPr>
          <p:nvPr>
            <p:ph type="sldNum" sz="quarter" idx="12"/>
          </p:nvPr>
        </p:nvSpPr>
        <p:spPr/>
        <p:txBody>
          <a:bodyPr/>
          <a:lstStyle/>
          <a:p>
            <a:fld id="{40CE299F-4AA3-4C83-83F6-8E1B530B8233}" type="slidenum">
              <a:rPr lang="lt-LT" smtClean="0"/>
              <a:t>‹#›</a:t>
            </a:fld>
            <a:endParaRPr lang="lt-LT" dirty="0"/>
          </a:p>
        </p:txBody>
      </p:sp>
    </p:spTree>
    <p:extLst>
      <p:ext uri="{BB962C8B-B14F-4D97-AF65-F5344CB8AC3E}">
        <p14:creationId xmlns:p14="http://schemas.microsoft.com/office/powerpoint/2010/main" val="10318944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Pavadinimo skaidrė">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lt-LT"/>
              <a:t>Spustelėję redaguokite stilių</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lt-LT"/>
              <a:t>Spustelėkite norėdami redaguoti šablono paantraštės stilių</a:t>
            </a:r>
            <a:endParaRPr lang="en-GB"/>
          </a:p>
        </p:txBody>
      </p:sp>
      <p:sp>
        <p:nvSpPr>
          <p:cNvPr id="4" name="Date Placeholder 3"/>
          <p:cNvSpPr>
            <a:spLocks noGrp="1"/>
          </p:cNvSpPr>
          <p:nvPr>
            <p:ph type="dt" sz="half" idx="10"/>
          </p:nvPr>
        </p:nvSpPr>
        <p:spPr/>
        <p:txBody>
          <a:bodyPr/>
          <a:lstStyle/>
          <a:p>
            <a:fld id="{6E11C4A2-0077-4362-8CCE-41D16DBC734B}" type="datetime1">
              <a:rPr lang="en-US" smtClean="0"/>
              <a:t>11/16/2023</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DA9B7F88-8E2D-499B-BAD8-FA2927D3DC0E}" type="slidenum">
              <a:rPr lang="en-GB" smtClean="0"/>
              <a:pPr/>
              <a:t>‹#›</a:t>
            </a:fld>
            <a:endParaRPr lang="en-GB" dirty="0"/>
          </a:p>
        </p:txBody>
      </p:sp>
    </p:spTree>
    <p:extLst>
      <p:ext uri="{BB962C8B-B14F-4D97-AF65-F5344CB8AC3E}">
        <p14:creationId xmlns:p14="http://schemas.microsoft.com/office/powerpoint/2010/main" val="31732349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Pavadinimas ir turiny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t-LT"/>
              <a:t>Spustelėję redaguokite stilių</a:t>
            </a:r>
            <a:endParaRPr lang="en-GB"/>
          </a:p>
        </p:txBody>
      </p:sp>
      <p:sp>
        <p:nvSpPr>
          <p:cNvPr id="3" name="Content Placeholder 2"/>
          <p:cNvSpPr>
            <a:spLocks noGrp="1"/>
          </p:cNvSpPr>
          <p:nvPr>
            <p:ph idx="1"/>
          </p:nvPr>
        </p:nvSpPr>
        <p:spPr/>
        <p:txBody>
          <a:bodyPr/>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endParaRPr lang="en-GB"/>
          </a:p>
        </p:txBody>
      </p:sp>
      <p:sp>
        <p:nvSpPr>
          <p:cNvPr id="4" name="Date Placeholder 3"/>
          <p:cNvSpPr>
            <a:spLocks noGrp="1"/>
          </p:cNvSpPr>
          <p:nvPr>
            <p:ph type="dt" sz="half" idx="10"/>
          </p:nvPr>
        </p:nvSpPr>
        <p:spPr/>
        <p:txBody>
          <a:bodyPr/>
          <a:lstStyle/>
          <a:p>
            <a:fld id="{0B615288-057F-4B94-BD16-1268E7B1B9F7}" type="datetime1">
              <a:rPr lang="en-US" smtClean="0"/>
              <a:t>11/16/2023</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DA9B7F88-8E2D-499B-BAD8-FA2927D3DC0E}" type="slidenum">
              <a:rPr lang="en-GB" smtClean="0"/>
              <a:pPr/>
              <a:t>‹#›</a:t>
            </a:fld>
            <a:endParaRPr lang="en-GB" dirty="0"/>
          </a:p>
        </p:txBody>
      </p:sp>
    </p:spTree>
    <p:extLst>
      <p:ext uri="{BB962C8B-B14F-4D97-AF65-F5344CB8AC3E}">
        <p14:creationId xmlns:p14="http://schemas.microsoft.com/office/powerpoint/2010/main" val="24336691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kcijos antraštė">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5333" b="1" cap="all"/>
            </a:lvl1pPr>
          </a:lstStyle>
          <a:p>
            <a:r>
              <a:rPr lang="lt-LT"/>
              <a:t>Spustelėję redaguokite stilių</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lt-LT"/>
              <a:t>Spustelėkite, kad galėtumėte redaguoti šablono teksto stilius</a:t>
            </a:r>
          </a:p>
        </p:txBody>
      </p:sp>
      <p:sp>
        <p:nvSpPr>
          <p:cNvPr id="4" name="Date Placeholder 3"/>
          <p:cNvSpPr>
            <a:spLocks noGrp="1"/>
          </p:cNvSpPr>
          <p:nvPr>
            <p:ph type="dt" sz="half" idx="10"/>
          </p:nvPr>
        </p:nvSpPr>
        <p:spPr/>
        <p:txBody>
          <a:bodyPr/>
          <a:lstStyle/>
          <a:p>
            <a:fld id="{937FAB72-EE70-44B6-AB0A-00C466D01536}" type="datetime1">
              <a:rPr lang="en-US" smtClean="0"/>
              <a:t>11/16/2023</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DA9B7F88-8E2D-499B-BAD8-FA2927D3DC0E}" type="slidenum">
              <a:rPr lang="en-GB" smtClean="0"/>
              <a:pPr/>
              <a:t>‹#›</a:t>
            </a:fld>
            <a:endParaRPr lang="en-GB" dirty="0"/>
          </a:p>
        </p:txBody>
      </p:sp>
    </p:spTree>
    <p:extLst>
      <p:ext uri="{BB962C8B-B14F-4D97-AF65-F5344CB8AC3E}">
        <p14:creationId xmlns:p14="http://schemas.microsoft.com/office/powerpoint/2010/main" val="13172744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u turinia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t-LT"/>
              <a:t>Spustelėję redaguokite stilių</a:t>
            </a:r>
            <a:endParaRPr lang="en-GB"/>
          </a:p>
        </p:txBody>
      </p:sp>
      <p:sp>
        <p:nvSpPr>
          <p:cNvPr id="3" name="Content Placeholder 2"/>
          <p:cNvSpPr>
            <a:spLocks noGrp="1"/>
          </p:cNvSpPr>
          <p:nvPr>
            <p:ph sz="half" idx="1"/>
          </p:nvPr>
        </p:nvSpPr>
        <p:spPr>
          <a:xfrm>
            <a:off x="609600" y="1200151"/>
            <a:ext cx="5384800" cy="3394075"/>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endParaRPr lang="en-GB"/>
          </a:p>
        </p:txBody>
      </p:sp>
      <p:sp>
        <p:nvSpPr>
          <p:cNvPr id="4" name="Content Placeholder 3"/>
          <p:cNvSpPr>
            <a:spLocks noGrp="1"/>
          </p:cNvSpPr>
          <p:nvPr>
            <p:ph sz="half" idx="2"/>
          </p:nvPr>
        </p:nvSpPr>
        <p:spPr>
          <a:xfrm>
            <a:off x="6197600" y="1200151"/>
            <a:ext cx="5384800" cy="3394075"/>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endParaRPr lang="en-GB"/>
          </a:p>
        </p:txBody>
      </p:sp>
      <p:sp>
        <p:nvSpPr>
          <p:cNvPr id="5" name="Date Placeholder 4"/>
          <p:cNvSpPr>
            <a:spLocks noGrp="1"/>
          </p:cNvSpPr>
          <p:nvPr>
            <p:ph type="dt" sz="half" idx="10"/>
          </p:nvPr>
        </p:nvSpPr>
        <p:spPr/>
        <p:txBody>
          <a:bodyPr/>
          <a:lstStyle/>
          <a:p>
            <a:fld id="{BE8C8F37-2CF8-44D2-A4B8-D6F9034CEDF7}" type="datetime1">
              <a:rPr lang="en-US" smtClean="0"/>
              <a:t>11/16/2023</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DA9B7F88-8E2D-499B-BAD8-FA2927D3DC0E}" type="slidenum">
              <a:rPr lang="en-GB" smtClean="0"/>
              <a:pPr/>
              <a:t>‹#›</a:t>
            </a:fld>
            <a:endParaRPr lang="en-GB" dirty="0"/>
          </a:p>
        </p:txBody>
      </p:sp>
    </p:spTree>
    <p:extLst>
      <p:ext uri="{BB962C8B-B14F-4D97-AF65-F5344CB8AC3E}">
        <p14:creationId xmlns:p14="http://schemas.microsoft.com/office/powerpoint/2010/main" val="18834465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Lyginimas">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p:spPr>
        <p:txBody>
          <a:bodyPr/>
          <a:lstStyle>
            <a:lvl1pPr>
              <a:defRPr/>
            </a:lvl1pPr>
          </a:lstStyle>
          <a:p>
            <a:r>
              <a:rPr lang="lt-LT"/>
              <a:t>Spustelėję redaguokite stilių</a:t>
            </a:r>
            <a:endParaRPr lang="en-GB"/>
          </a:p>
        </p:txBody>
      </p:sp>
      <p:sp>
        <p:nvSpPr>
          <p:cNvPr id="3" name="Text Placeholder 2"/>
          <p:cNvSpPr>
            <a:spLocks noGrp="1"/>
          </p:cNvSpPr>
          <p:nvPr>
            <p:ph type="body" idx="1"/>
          </p:nvPr>
        </p:nvSpPr>
        <p:spPr>
          <a:xfrm>
            <a:off x="609600" y="1535113"/>
            <a:ext cx="5386917"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lt-LT"/>
              <a:t>Spustelėkite, kad galėtumėte redaguoti šablono teksto stilius</a:t>
            </a:r>
          </a:p>
        </p:txBody>
      </p:sp>
      <p:sp>
        <p:nvSpPr>
          <p:cNvPr id="4" name="Content Placeholder 3"/>
          <p:cNvSpPr>
            <a:spLocks noGrp="1"/>
          </p:cNvSpPr>
          <p:nvPr>
            <p:ph sz="half" idx="2"/>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endParaRPr lang="en-GB"/>
          </a:p>
        </p:txBody>
      </p:sp>
      <p:sp>
        <p:nvSpPr>
          <p:cNvPr id="5" name="Text Placeholder 4"/>
          <p:cNvSpPr>
            <a:spLocks noGrp="1"/>
          </p:cNvSpPr>
          <p:nvPr>
            <p:ph type="body" sz="quarter" idx="3"/>
          </p:nvPr>
        </p:nvSpPr>
        <p:spPr>
          <a:xfrm>
            <a:off x="6193369" y="1535113"/>
            <a:ext cx="5389033"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lt-LT"/>
              <a:t>Spustelėkite, kad galėtumėte redaguoti šablono teksto stilius</a:t>
            </a:r>
          </a:p>
        </p:txBody>
      </p:sp>
      <p:sp>
        <p:nvSpPr>
          <p:cNvPr id="6" name="Content Placeholder 5"/>
          <p:cNvSpPr>
            <a:spLocks noGrp="1"/>
          </p:cNvSpPr>
          <p:nvPr>
            <p:ph sz="quarter" idx="4"/>
          </p:nvPr>
        </p:nvSpPr>
        <p:spPr>
          <a:xfrm>
            <a:off x="6193369"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endParaRPr lang="en-GB"/>
          </a:p>
        </p:txBody>
      </p:sp>
      <p:sp>
        <p:nvSpPr>
          <p:cNvPr id="7" name="Date Placeholder 6"/>
          <p:cNvSpPr>
            <a:spLocks noGrp="1"/>
          </p:cNvSpPr>
          <p:nvPr>
            <p:ph type="dt" sz="half" idx="10"/>
          </p:nvPr>
        </p:nvSpPr>
        <p:spPr/>
        <p:txBody>
          <a:bodyPr/>
          <a:lstStyle/>
          <a:p>
            <a:fld id="{B599FA04-1311-438F-B954-BC4183954F0A}" type="datetime1">
              <a:rPr lang="en-US" smtClean="0"/>
              <a:t>11/16/2023</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DA9B7F88-8E2D-499B-BAD8-FA2927D3DC0E}" type="slidenum">
              <a:rPr lang="en-GB" smtClean="0"/>
              <a:pPr/>
              <a:t>‹#›</a:t>
            </a:fld>
            <a:endParaRPr lang="en-GB" dirty="0"/>
          </a:p>
        </p:txBody>
      </p:sp>
    </p:spTree>
    <p:extLst>
      <p:ext uri="{BB962C8B-B14F-4D97-AF65-F5344CB8AC3E}">
        <p14:creationId xmlns:p14="http://schemas.microsoft.com/office/powerpoint/2010/main" val="227551304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k pavadinima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t-LT"/>
              <a:t>Spustelėję redaguokite stilių</a:t>
            </a:r>
            <a:endParaRPr lang="en-GB"/>
          </a:p>
        </p:txBody>
      </p:sp>
      <p:sp>
        <p:nvSpPr>
          <p:cNvPr id="3" name="Date Placeholder 2"/>
          <p:cNvSpPr>
            <a:spLocks noGrp="1"/>
          </p:cNvSpPr>
          <p:nvPr>
            <p:ph type="dt" sz="half" idx="10"/>
          </p:nvPr>
        </p:nvSpPr>
        <p:spPr/>
        <p:txBody>
          <a:bodyPr/>
          <a:lstStyle/>
          <a:p>
            <a:fld id="{1A40648E-D5F5-4D10-ADE2-913C1809FD99}" type="datetime1">
              <a:rPr lang="en-US" smtClean="0"/>
              <a:t>11/16/2023</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DA9B7F88-8E2D-499B-BAD8-FA2927D3DC0E}" type="slidenum">
              <a:rPr lang="en-GB" smtClean="0"/>
              <a:pPr/>
              <a:t>‹#›</a:t>
            </a:fld>
            <a:endParaRPr lang="en-GB" dirty="0"/>
          </a:p>
        </p:txBody>
      </p:sp>
    </p:spTree>
    <p:extLst>
      <p:ext uri="{BB962C8B-B14F-4D97-AF65-F5344CB8AC3E}">
        <p14:creationId xmlns:p14="http://schemas.microsoft.com/office/powerpoint/2010/main" val="41750362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Tušči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20E8029-48B8-4971-9083-7066E7DEFFA0}" type="datetime1">
              <a:rPr lang="en-US" smtClean="0"/>
              <a:t>11/16/2023</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DA9B7F88-8E2D-499B-BAD8-FA2927D3DC0E}" type="slidenum">
              <a:rPr lang="en-GB" smtClean="0"/>
              <a:pPr/>
              <a:t>‹#›</a:t>
            </a:fld>
            <a:endParaRPr lang="en-GB" dirty="0"/>
          </a:p>
        </p:txBody>
      </p:sp>
    </p:spTree>
    <p:extLst>
      <p:ext uri="{BB962C8B-B14F-4D97-AF65-F5344CB8AC3E}">
        <p14:creationId xmlns:p14="http://schemas.microsoft.com/office/powerpoint/2010/main" val="305043469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Turinys ir antraštė">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49"/>
            <a:ext cx="4011084" cy="1162051"/>
          </a:xfrm>
        </p:spPr>
        <p:txBody>
          <a:bodyPr anchor="b"/>
          <a:lstStyle>
            <a:lvl1pPr algn="l">
              <a:defRPr sz="2667" b="1"/>
            </a:lvl1pPr>
          </a:lstStyle>
          <a:p>
            <a:r>
              <a:rPr lang="lt-LT"/>
              <a:t>Spustelėję redaguokite stilių</a:t>
            </a:r>
            <a:endParaRPr lang="en-GB"/>
          </a:p>
        </p:txBody>
      </p:sp>
      <p:sp>
        <p:nvSpPr>
          <p:cNvPr id="3" name="Content Placeholder 2"/>
          <p:cNvSpPr>
            <a:spLocks noGrp="1"/>
          </p:cNvSpPr>
          <p:nvPr>
            <p:ph idx="1"/>
          </p:nvPr>
        </p:nvSpPr>
        <p:spPr>
          <a:xfrm>
            <a:off x="4766733" y="273052"/>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endParaRPr lang="en-GB"/>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lt-LT"/>
              <a:t>Spustelėkite, kad galėtumėte redaguoti šablono teksto stilius</a:t>
            </a:r>
          </a:p>
        </p:txBody>
      </p:sp>
      <p:sp>
        <p:nvSpPr>
          <p:cNvPr id="5" name="Date Placeholder 4"/>
          <p:cNvSpPr>
            <a:spLocks noGrp="1"/>
          </p:cNvSpPr>
          <p:nvPr>
            <p:ph type="dt" sz="half" idx="10"/>
          </p:nvPr>
        </p:nvSpPr>
        <p:spPr/>
        <p:txBody>
          <a:bodyPr/>
          <a:lstStyle/>
          <a:p>
            <a:fld id="{8C7E62D7-FD14-435F-ABB0-3C9473C46561}" type="datetime1">
              <a:rPr lang="en-US" smtClean="0"/>
              <a:t>11/16/2023</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DA9B7F88-8E2D-499B-BAD8-FA2927D3DC0E}" type="slidenum">
              <a:rPr lang="en-GB" smtClean="0"/>
              <a:pPr/>
              <a:t>‹#›</a:t>
            </a:fld>
            <a:endParaRPr lang="en-GB" dirty="0"/>
          </a:p>
        </p:txBody>
      </p:sp>
    </p:spTree>
    <p:extLst>
      <p:ext uri="{BB962C8B-B14F-4D97-AF65-F5344CB8AC3E}">
        <p14:creationId xmlns:p14="http://schemas.microsoft.com/office/powerpoint/2010/main" val="20474620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Pavadinimas ir turinys">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63DFD1D2-237D-BB5D-33FA-F67BA8D17D18}"/>
              </a:ext>
            </a:extLst>
          </p:cNvPr>
          <p:cNvSpPr>
            <a:spLocks noGrp="1"/>
          </p:cNvSpPr>
          <p:nvPr>
            <p:ph type="title"/>
          </p:nvPr>
        </p:nvSpPr>
        <p:spPr/>
        <p:txBody>
          <a:bodyPr/>
          <a:lstStyle/>
          <a:p>
            <a:r>
              <a:rPr lang="lt-LT"/>
              <a:t>Spustelėję redaguokite stilių</a:t>
            </a:r>
          </a:p>
        </p:txBody>
      </p:sp>
      <p:sp>
        <p:nvSpPr>
          <p:cNvPr id="3" name="Turinio vietos rezervavimo ženklas 2">
            <a:extLst>
              <a:ext uri="{FF2B5EF4-FFF2-40B4-BE49-F238E27FC236}">
                <a16:creationId xmlns:a16="http://schemas.microsoft.com/office/drawing/2014/main" id="{24A32C34-BE24-91EF-17FA-66FB334D455E}"/>
              </a:ext>
            </a:extLst>
          </p:cNvPr>
          <p:cNvSpPr>
            <a:spLocks noGrp="1"/>
          </p:cNvSpPr>
          <p:nvPr>
            <p:ph idx="1"/>
          </p:nvPr>
        </p:nvSpPr>
        <p:spPr/>
        <p:txBody>
          <a:bodyPr/>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p>
        </p:txBody>
      </p:sp>
      <p:sp>
        <p:nvSpPr>
          <p:cNvPr id="4" name="Datos vietos rezervavimo ženklas 3">
            <a:extLst>
              <a:ext uri="{FF2B5EF4-FFF2-40B4-BE49-F238E27FC236}">
                <a16:creationId xmlns:a16="http://schemas.microsoft.com/office/drawing/2014/main" id="{A02D2BA2-F56E-2293-0CC6-009F249D509E}"/>
              </a:ext>
            </a:extLst>
          </p:cNvPr>
          <p:cNvSpPr>
            <a:spLocks noGrp="1"/>
          </p:cNvSpPr>
          <p:nvPr>
            <p:ph type="dt" sz="half" idx="10"/>
          </p:nvPr>
        </p:nvSpPr>
        <p:spPr/>
        <p:txBody>
          <a:bodyPr/>
          <a:lstStyle/>
          <a:p>
            <a:fld id="{3C8CF7A4-4442-4891-B06C-3BD0B81B02FE}" type="datetime1">
              <a:rPr lang="en-US" smtClean="0"/>
              <a:t>11/16/2023</a:t>
            </a:fld>
            <a:endParaRPr lang="lt-LT" dirty="0"/>
          </a:p>
        </p:txBody>
      </p:sp>
      <p:sp>
        <p:nvSpPr>
          <p:cNvPr id="5" name="Poraštės vietos rezervavimo ženklas 4">
            <a:extLst>
              <a:ext uri="{FF2B5EF4-FFF2-40B4-BE49-F238E27FC236}">
                <a16:creationId xmlns:a16="http://schemas.microsoft.com/office/drawing/2014/main" id="{36CAB596-424B-2922-24CB-6BB59D99C0E4}"/>
              </a:ext>
            </a:extLst>
          </p:cNvPr>
          <p:cNvSpPr>
            <a:spLocks noGrp="1"/>
          </p:cNvSpPr>
          <p:nvPr>
            <p:ph type="ftr" sz="quarter" idx="11"/>
          </p:nvPr>
        </p:nvSpPr>
        <p:spPr/>
        <p:txBody>
          <a:bodyPr/>
          <a:lstStyle/>
          <a:p>
            <a:endParaRPr lang="lt-LT" dirty="0"/>
          </a:p>
        </p:txBody>
      </p:sp>
      <p:sp>
        <p:nvSpPr>
          <p:cNvPr id="6" name="Skaidrės numerio vietos rezervavimo ženklas 5">
            <a:extLst>
              <a:ext uri="{FF2B5EF4-FFF2-40B4-BE49-F238E27FC236}">
                <a16:creationId xmlns:a16="http://schemas.microsoft.com/office/drawing/2014/main" id="{5A7F4E5F-43F0-FF90-DF31-E8DA9CC85698}"/>
              </a:ext>
            </a:extLst>
          </p:cNvPr>
          <p:cNvSpPr>
            <a:spLocks noGrp="1"/>
          </p:cNvSpPr>
          <p:nvPr>
            <p:ph type="sldNum" sz="quarter" idx="12"/>
          </p:nvPr>
        </p:nvSpPr>
        <p:spPr/>
        <p:txBody>
          <a:bodyPr/>
          <a:lstStyle/>
          <a:p>
            <a:fld id="{40CE299F-4AA3-4C83-83F6-8E1B530B8233}" type="slidenum">
              <a:rPr lang="lt-LT" smtClean="0"/>
              <a:t>‹#›</a:t>
            </a:fld>
            <a:endParaRPr lang="lt-LT" dirty="0"/>
          </a:p>
        </p:txBody>
      </p:sp>
    </p:spTree>
    <p:extLst>
      <p:ext uri="{BB962C8B-B14F-4D97-AF65-F5344CB8AC3E}">
        <p14:creationId xmlns:p14="http://schemas.microsoft.com/office/powerpoint/2010/main" val="24742996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aveikslėlis ir antraštė">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9"/>
          </a:xfrm>
        </p:spPr>
        <p:txBody>
          <a:bodyPr anchor="b"/>
          <a:lstStyle>
            <a:lvl1pPr algn="l">
              <a:defRPr sz="2667" b="1"/>
            </a:lvl1pPr>
          </a:lstStyle>
          <a:p>
            <a:r>
              <a:rPr lang="lt-LT"/>
              <a:t>Spustelėję redaguokite stilių</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lt-LT" dirty="0"/>
              <a:t>Spustelėkite piktogramą norėdami įtraukti paveikslėlį</a:t>
            </a:r>
            <a:endParaRPr lang="en-GB" dirty="0"/>
          </a:p>
        </p:txBody>
      </p:sp>
      <p:sp>
        <p:nvSpPr>
          <p:cNvPr id="4" name="Text Placeholder 3"/>
          <p:cNvSpPr>
            <a:spLocks noGrp="1"/>
          </p:cNvSpPr>
          <p:nvPr>
            <p:ph type="body" sz="half" idx="2"/>
          </p:nvPr>
        </p:nvSpPr>
        <p:spPr>
          <a:xfrm>
            <a:off x="2389717" y="5367338"/>
            <a:ext cx="7315200" cy="8048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lt-LT"/>
              <a:t>Spustelėkite, kad galėtumėte redaguoti šablono teksto stilius</a:t>
            </a:r>
          </a:p>
        </p:txBody>
      </p:sp>
      <p:sp>
        <p:nvSpPr>
          <p:cNvPr id="5" name="Date Placeholder 4"/>
          <p:cNvSpPr>
            <a:spLocks noGrp="1"/>
          </p:cNvSpPr>
          <p:nvPr>
            <p:ph type="dt" sz="half" idx="10"/>
          </p:nvPr>
        </p:nvSpPr>
        <p:spPr/>
        <p:txBody>
          <a:bodyPr/>
          <a:lstStyle/>
          <a:p>
            <a:fld id="{3A41350D-8C57-4D39-9869-A506C2B865FE}" type="datetime1">
              <a:rPr lang="en-US" smtClean="0"/>
              <a:t>11/16/2023</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DA9B7F88-8E2D-499B-BAD8-FA2927D3DC0E}" type="slidenum">
              <a:rPr lang="en-GB" smtClean="0"/>
              <a:pPr/>
              <a:t>‹#›</a:t>
            </a:fld>
            <a:endParaRPr lang="en-GB" dirty="0"/>
          </a:p>
        </p:txBody>
      </p:sp>
    </p:spTree>
    <p:extLst>
      <p:ext uri="{BB962C8B-B14F-4D97-AF65-F5344CB8AC3E}">
        <p14:creationId xmlns:p14="http://schemas.microsoft.com/office/powerpoint/2010/main" val="393290845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Pavadinimas ir vertikalus teksta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t-LT"/>
              <a:t>Spustelėję redaguokite stilių</a:t>
            </a:r>
            <a:endParaRPr lang="en-GB"/>
          </a:p>
        </p:txBody>
      </p:sp>
      <p:sp>
        <p:nvSpPr>
          <p:cNvPr id="3" name="Vertical Text Placeholder 2"/>
          <p:cNvSpPr>
            <a:spLocks noGrp="1"/>
          </p:cNvSpPr>
          <p:nvPr>
            <p:ph type="body" orient="vert" idx="1"/>
          </p:nvPr>
        </p:nvSpPr>
        <p:spPr/>
        <p:txBody>
          <a:bodyPr vert="eaVert"/>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endParaRPr lang="en-GB"/>
          </a:p>
        </p:txBody>
      </p:sp>
      <p:sp>
        <p:nvSpPr>
          <p:cNvPr id="4" name="Date Placeholder 3"/>
          <p:cNvSpPr>
            <a:spLocks noGrp="1"/>
          </p:cNvSpPr>
          <p:nvPr>
            <p:ph type="dt" sz="half" idx="10"/>
          </p:nvPr>
        </p:nvSpPr>
        <p:spPr/>
        <p:txBody>
          <a:bodyPr/>
          <a:lstStyle/>
          <a:p>
            <a:fld id="{CA121172-AB44-4425-817A-B3A03A276E03}" type="datetime1">
              <a:rPr lang="en-US" smtClean="0"/>
              <a:t>11/16/2023</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DA9B7F88-8E2D-499B-BAD8-FA2927D3DC0E}" type="slidenum">
              <a:rPr lang="en-GB" smtClean="0"/>
              <a:pPr/>
              <a:t>‹#›</a:t>
            </a:fld>
            <a:endParaRPr lang="en-GB" dirty="0"/>
          </a:p>
        </p:txBody>
      </p:sp>
    </p:spTree>
    <p:extLst>
      <p:ext uri="{BB962C8B-B14F-4D97-AF65-F5344CB8AC3E}">
        <p14:creationId xmlns:p14="http://schemas.microsoft.com/office/powerpoint/2010/main" val="325298638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kalus pavadinimas ir tekstas">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06375"/>
            <a:ext cx="2743200" cy="4387851"/>
          </a:xfrm>
        </p:spPr>
        <p:txBody>
          <a:bodyPr vert="eaVert"/>
          <a:lstStyle/>
          <a:p>
            <a:r>
              <a:rPr lang="lt-LT"/>
              <a:t>Spustelėję redaguokite stilių</a:t>
            </a:r>
            <a:endParaRPr lang="en-GB"/>
          </a:p>
        </p:txBody>
      </p:sp>
      <p:sp>
        <p:nvSpPr>
          <p:cNvPr id="3" name="Vertical Text Placeholder 2"/>
          <p:cNvSpPr>
            <a:spLocks noGrp="1"/>
          </p:cNvSpPr>
          <p:nvPr>
            <p:ph type="body" orient="vert" idx="1"/>
          </p:nvPr>
        </p:nvSpPr>
        <p:spPr>
          <a:xfrm>
            <a:off x="609600" y="206375"/>
            <a:ext cx="8026400" cy="4387851"/>
          </a:xfrm>
        </p:spPr>
        <p:txBody>
          <a:bodyPr vert="eaVert"/>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endParaRPr lang="en-GB"/>
          </a:p>
        </p:txBody>
      </p:sp>
      <p:sp>
        <p:nvSpPr>
          <p:cNvPr id="4" name="Date Placeholder 3"/>
          <p:cNvSpPr>
            <a:spLocks noGrp="1"/>
          </p:cNvSpPr>
          <p:nvPr>
            <p:ph type="dt" sz="half" idx="10"/>
          </p:nvPr>
        </p:nvSpPr>
        <p:spPr/>
        <p:txBody>
          <a:bodyPr/>
          <a:lstStyle/>
          <a:p>
            <a:fld id="{D1E0E0D4-5C3C-4466-B28B-75CFE5EC7DB7}" type="datetime1">
              <a:rPr lang="en-US" smtClean="0"/>
              <a:t>11/16/2023</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DA9B7F88-8E2D-499B-BAD8-FA2927D3DC0E}" type="slidenum">
              <a:rPr lang="en-GB" smtClean="0"/>
              <a:pPr/>
              <a:t>‹#›</a:t>
            </a:fld>
            <a:endParaRPr lang="en-GB" dirty="0"/>
          </a:p>
        </p:txBody>
      </p:sp>
    </p:spTree>
    <p:extLst>
      <p:ext uri="{BB962C8B-B14F-4D97-AF65-F5344CB8AC3E}">
        <p14:creationId xmlns:p14="http://schemas.microsoft.com/office/powerpoint/2010/main" val="27943703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kcijos antraštė">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FAC6AA5D-23BB-5860-50DB-E8990196EA34}"/>
              </a:ext>
            </a:extLst>
          </p:cNvPr>
          <p:cNvSpPr>
            <a:spLocks noGrp="1"/>
          </p:cNvSpPr>
          <p:nvPr>
            <p:ph type="title"/>
          </p:nvPr>
        </p:nvSpPr>
        <p:spPr>
          <a:xfrm>
            <a:off x="831850" y="1709738"/>
            <a:ext cx="10515600" cy="2852737"/>
          </a:xfrm>
        </p:spPr>
        <p:txBody>
          <a:bodyPr anchor="b"/>
          <a:lstStyle>
            <a:lvl1pPr>
              <a:defRPr sz="6000"/>
            </a:lvl1pPr>
          </a:lstStyle>
          <a:p>
            <a:r>
              <a:rPr lang="lt-LT"/>
              <a:t>Spustelėję redaguokite stilių</a:t>
            </a:r>
          </a:p>
        </p:txBody>
      </p:sp>
      <p:sp>
        <p:nvSpPr>
          <p:cNvPr id="3" name="Teksto vietos rezervavimo ženklas 2">
            <a:extLst>
              <a:ext uri="{FF2B5EF4-FFF2-40B4-BE49-F238E27FC236}">
                <a16:creationId xmlns:a16="http://schemas.microsoft.com/office/drawing/2014/main" id="{DAC25567-24E1-5E35-170D-100F4A5E12F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lt-LT"/>
              <a:t>Spustelėkite, kad galėtumėte redaguoti šablono teksto stilius</a:t>
            </a:r>
          </a:p>
        </p:txBody>
      </p:sp>
      <p:sp>
        <p:nvSpPr>
          <p:cNvPr id="4" name="Datos vietos rezervavimo ženklas 3">
            <a:extLst>
              <a:ext uri="{FF2B5EF4-FFF2-40B4-BE49-F238E27FC236}">
                <a16:creationId xmlns:a16="http://schemas.microsoft.com/office/drawing/2014/main" id="{1FED28A6-1A7B-5D1B-5366-74F60B9D69E7}"/>
              </a:ext>
            </a:extLst>
          </p:cNvPr>
          <p:cNvSpPr>
            <a:spLocks noGrp="1"/>
          </p:cNvSpPr>
          <p:nvPr>
            <p:ph type="dt" sz="half" idx="10"/>
          </p:nvPr>
        </p:nvSpPr>
        <p:spPr/>
        <p:txBody>
          <a:bodyPr/>
          <a:lstStyle/>
          <a:p>
            <a:fld id="{CAC26CA4-855F-40CE-9BED-DD028C165143}" type="datetime1">
              <a:rPr lang="en-US" smtClean="0"/>
              <a:t>11/16/2023</a:t>
            </a:fld>
            <a:endParaRPr lang="lt-LT" dirty="0"/>
          </a:p>
        </p:txBody>
      </p:sp>
      <p:sp>
        <p:nvSpPr>
          <p:cNvPr id="5" name="Poraštės vietos rezervavimo ženklas 4">
            <a:extLst>
              <a:ext uri="{FF2B5EF4-FFF2-40B4-BE49-F238E27FC236}">
                <a16:creationId xmlns:a16="http://schemas.microsoft.com/office/drawing/2014/main" id="{6C9530BC-B04C-32B5-F19A-B8928C115346}"/>
              </a:ext>
            </a:extLst>
          </p:cNvPr>
          <p:cNvSpPr>
            <a:spLocks noGrp="1"/>
          </p:cNvSpPr>
          <p:nvPr>
            <p:ph type="ftr" sz="quarter" idx="11"/>
          </p:nvPr>
        </p:nvSpPr>
        <p:spPr/>
        <p:txBody>
          <a:bodyPr/>
          <a:lstStyle/>
          <a:p>
            <a:endParaRPr lang="lt-LT" dirty="0"/>
          </a:p>
        </p:txBody>
      </p:sp>
      <p:sp>
        <p:nvSpPr>
          <p:cNvPr id="6" name="Skaidrės numerio vietos rezervavimo ženklas 5">
            <a:extLst>
              <a:ext uri="{FF2B5EF4-FFF2-40B4-BE49-F238E27FC236}">
                <a16:creationId xmlns:a16="http://schemas.microsoft.com/office/drawing/2014/main" id="{B28A4C7B-6BB3-E253-A4F1-862A51900057}"/>
              </a:ext>
            </a:extLst>
          </p:cNvPr>
          <p:cNvSpPr>
            <a:spLocks noGrp="1"/>
          </p:cNvSpPr>
          <p:nvPr>
            <p:ph type="sldNum" sz="quarter" idx="12"/>
          </p:nvPr>
        </p:nvSpPr>
        <p:spPr/>
        <p:txBody>
          <a:bodyPr/>
          <a:lstStyle/>
          <a:p>
            <a:fld id="{40CE299F-4AA3-4C83-83F6-8E1B530B8233}" type="slidenum">
              <a:rPr lang="lt-LT" smtClean="0"/>
              <a:t>‹#›</a:t>
            </a:fld>
            <a:endParaRPr lang="lt-LT" dirty="0"/>
          </a:p>
        </p:txBody>
      </p:sp>
    </p:spTree>
    <p:extLst>
      <p:ext uri="{BB962C8B-B14F-4D97-AF65-F5344CB8AC3E}">
        <p14:creationId xmlns:p14="http://schemas.microsoft.com/office/powerpoint/2010/main" val="13035228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 turiniai">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760B3200-5512-5770-6BAE-304BDE49A244}"/>
              </a:ext>
            </a:extLst>
          </p:cNvPr>
          <p:cNvSpPr>
            <a:spLocks noGrp="1"/>
          </p:cNvSpPr>
          <p:nvPr>
            <p:ph type="title"/>
          </p:nvPr>
        </p:nvSpPr>
        <p:spPr/>
        <p:txBody>
          <a:bodyPr/>
          <a:lstStyle/>
          <a:p>
            <a:r>
              <a:rPr lang="lt-LT"/>
              <a:t>Spustelėję redaguokite stilių</a:t>
            </a:r>
          </a:p>
        </p:txBody>
      </p:sp>
      <p:sp>
        <p:nvSpPr>
          <p:cNvPr id="3" name="Turinio vietos rezervavimo ženklas 2">
            <a:extLst>
              <a:ext uri="{FF2B5EF4-FFF2-40B4-BE49-F238E27FC236}">
                <a16:creationId xmlns:a16="http://schemas.microsoft.com/office/drawing/2014/main" id="{23BEA705-076A-0DAD-AA0D-541857CC07FD}"/>
              </a:ext>
            </a:extLst>
          </p:cNvPr>
          <p:cNvSpPr>
            <a:spLocks noGrp="1"/>
          </p:cNvSpPr>
          <p:nvPr>
            <p:ph sz="half" idx="1"/>
          </p:nvPr>
        </p:nvSpPr>
        <p:spPr>
          <a:xfrm>
            <a:off x="838200" y="1825625"/>
            <a:ext cx="5181600" cy="4351338"/>
          </a:xfrm>
        </p:spPr>
        <p:txBody>
          <a:bodyPr/>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p>
        </p:txBody>
      </p:sp>
      <p:sp>
        <p:nvSpPr>
          <p:cNvPr id="4" name="Turinio vietos rezervavimo ženklas 3">
            <a:extLst>
              <a:ext uri="{FF2B5EF4-FFF2-40B4-BE49-F238E27FC236}">
                <a16:creationId xmlns:a16="http://schemas.microsoft.com/office/drawing/2014/main" id="{140CD59C-489F-B4F6-EDB7-D7384304C456}"/>
              </a:ext>
            </a:extLst>
          </p:cNvPr>
          <p:cNvSpPr>
            <a:spLocks noGrp="1"/>
          </p:cNvSpPr>
          <p:nvPr>
            <p:ph sz="half" idx="2"/>
          </p:nvPr>
        </p:nvSpPr>
        <p:spPr>
          <a:xfrm>
            <a:off x="6172200" y="1825625"/>
            <a:ext cx="5181600" cy="4351338"/>
          </a:xfrm>
        </p:spPr>
        <p:txBody>
          <a:bodyPr/>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p>
        </p:txBody>
      </p:sp>
      <p:sp>
        <p:nvSpPr>
          <p:cNvPr id="5" name="Datos vietos rezervavimo ženklas 4">
            <a:extLst>
              <a:ext uri="{FF2B5EF4-FFF2-40B4-BE49-F238E27FC236}">
                <a16:creationId xmlns:a16="http://schemas.microsoft.com/office/drawing/2014/main" id="{4B72B604-D94E-4BF5-48C5-9FA8162DBD85}"/>
              </a:ext>
            </a:extLst>
          </p:cNvPr>
          <p:cNvSpPr>
            <a:spLocks noGrp="1"/>
          </p:cNvSpPr>
          <p:nvPr>
            <p:ph type="dt" sz="half" idx="10"/>
          </p:nvPr>
        </p:nvSpPr>
        <p:spPr/>
        <p:txBody>
          <a:bodyPr/>
          <a:lstStyle/>
          <a:p>
            <a:fld id="{EBB0F810-EAA2-48DF-A948-F8FFFFA99A56}" type="datetime1">
              <a:rPr lang="en-US" smtClean="0"/>
              <a:t>11/16/2023</a:t>
            </a:fld>
            <a:endParaRPr lang="lt-LT" dirty="0"/>
          </a:p>
        </p:txBody>
      </p:sp>
      <p:sp>
        <p:nvSpPr>
          <p:cNvPr id="6" name="Poraštės vietos rezervavimo ženklas 5">
            <a:extLst>
              <a:ext uri="{FF2B5EF4-FFF2-40B4-BE49-F238E27FC236}">
                <a16:creationId xmlns:a16="http://schemas.microsoft.com/office/drawing/2014/main" id="{9A5FCA67-CE9F-9C54-2C15-59D2E1D779DB}"/>
              </a:ext>
            </a:extLst>
          </p:cNvPr>
          <p:cNvSpPr>
            <a:spLocks noGrp="1"/>
          </p:cNvSpPr>
          <p:nvPr>
            <p:ph type="ftr" sz="quarter" idx="11"/>
          </p:nvPr>
        </p:nvSpPr>
        <p:spPr/>
        <p:txBody>
          <a:bodyPr/>
          <a:lstStyle/>
          <a:p>
            <a:endParaRPr lang="lt-LT" dirty="0"/>
          </a:p>
        </p:txBody>
      </p:sp>
      <p:sp>
        <p:nvSpPr>
          <p:cNvPr id="7" name="Skaidrės numerio vietos rezervavimo ženklas 6">
            <a:extLst>
              <a:ext uri="{FF2B5EF4-FFF2-40B4-BE49-F238E27FC236}">
                <a16:creationId xmlns:a16="http://schemas.microsoft.com/office/drawing/2014/main" id="{46009920-99AD-7FFF-160A-EFDD44528E5F}"/>
              </a:ext>
            </a:extLst>
          </p:cNvPr>
          <p:cNvSpPr>
            <a:spLocks noGrp="1"/>
          </p:cNvSpPr>
          <p:nvPr>
            <p:ph type="sldNum" sz="quarter" idx="12"/>
          </p:nvPr>
        </p:nvSpPr>
        <p:spPr/>
        <p:txBody>
          <a:bodyPr/>
          <a:lstStyle/>
          <a:p>
            <a:fld id="{40CE299F-4AA3-4C83-83F6-8E1B530B8233}" type="slidenum">
              <a:rPr lang="lt-LT" smtClean="0"/>
              <a:t>‹#›</a:t>
            </a:fld>
            <a:endParaRPr lang="lt-LT" dirty="0"/>
          </a:p>
        </p:txBody>
      </p:sp>
    </p:spTree>
    <p:extLst>
      <p:ext uri="{BB962C8B-B14F-4D97-AF65-F5344CB8AC3E}">
        <p14:creationId xmlns:p14="http://schemas.microsoft.com/office/powerpoint/2010/main" val="7974720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Lyginimas">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BD38A503-A86A-08D9-20AF-66A56375B46E}"/>
              </a:ext>
            </a:extLst>
          </p:cNvPr>
          <p:cNvSpPr>
            <a:spLocks noGrp="1"/>
          </p:cNvSpPr>
          <p:nvPr>
            <p:ph type="title"/>
          </p:nvPr>
        </p:nvSpPr>
        <p:spPr>
          <a:xfrm>
            <a:off x="839788" y="365125"/>
            <a:ext cx="10515600" cy="1325563"/>
          </a:xfrm>
        </p:spPr>
        <p:txBody>
          <a:bodyPr/>
          <a:lstStyle/>
          <a:p>
            <a:r>
              <a:rPr lang="lt-LT"/>
              <a:t>Spustelėję redaguokite stilių</a:t>
            </a:r>
          </a:p>
        </p:txBody>
      </p:sp>
      <p:sp>
        <p:nvSpPr>
          <p:cNvPr id="3" name="Teksto vietos rezervavimo ženklas 2">
            <a:extLst>
              <a:ext uri="{FF2B5EF4-FFF2-40B4-BE49-F238E27FC236}">
                <a16:creationId xmlns:a16="http://schemas.microsoft.com/office/drawing/2014/main" id="{AEAAA947-BE7C-EAC2-EC5C-93C497234FF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lt-LT"/>
              <a:t>Spustelėkite, kad galėtumėte redaguoti šablono teksto stilius</a:t>
            </a:r>
          </a:p>
        </p:txBody>
      </p:sp>
      <p:sp>
        <p:nvSpPr>
          <p:cNvPr id="4" name="Turinio vietos rezervavimo ženklas 3">
            <a:extLst>
              <a:ext uri="{FF2B5EF4-FFF2-40B4-BE49-F238E27FC236}">
                <a16:creationId xmlns:a16="http://schemas.microsoft.com/office/drawing/2014/main" id="{F31C0E9E-8A8F-D3C2-A92B-DDDA652D20E8}"/>
              </a:ext>
            </a:extLst>
          </p:cNvPr>
          <p:cNvSpPr>
            <a:spLocks noGrp="1"/>
          </p:cNvSpPr>
          <p:nvPr>
            <p:ph sz="half" idx="2"/>
          </p:nvPr>
        </p:nvSpPr>
        <p:spPr>
          <a:xfrm>
            <a:off x="839788" y="2505075"/>
            <a:ext cx="5157787" cy="3684588"/>
          </a:xfrm>
        </p:spPr>
        <p:txBody>
          <a:bodyPr/>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p>
        </p:txBody>
      </p:sp>
      <p:sp>
        <p:nvSpPr>
          <p:cNvPr id="5" name="Teksto vietos rezervavimo ženklas 4">
            <a:extLst>
              <a:ext uri="{FF2B5EF4-FFF2-40B4-BE49-F238E27FC236}">
                <a16:creationId xmlns:a16="http://schemas.microsoft.com/office/drawing/2014/main" id="{FBC283A9-8073-9E1B-F9F1-330E4EF432A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lt-LT"/>
              <a:t>Spustelėkite, kad galėtumėte redaguoti šablono teksto stilius</a:t>
            </a:r>
          </a:p>
        </p:txBody>
      </p:sp>
      <p:sp>
        <p:nvSpPr>
          <p:cNvPr id="6" name="Turinio vietos rezervavimo ženklas 5">
            <a:extLst>
              <a:ext uri="{FF2B5EF4-FFF2-40B4-BE49-F238E27FC236}">
                <a16:creationId xmlns:a16="http://schemas.microsoft.com/office/drawing/2014/main" id="{DB9CF78E-86EF-0796-7C37-57CDE8E101E3}"/>
              </a:ext>
            </a:extLst>
          </p:cNvPr>
          <p:cNvSpPr>
            <a:spLocks noGrp="1"/>
          </p:cNvSpPr>
          <p:nvPr>
            <p:ph sz="quarter" idx="4"/>
          </p:nvPr>
        </p:nvSpPr>
        <p:spPr>
          <a:xfrm>
            <a:off x="6172200" y="2505075"/>
            <a:ext cx="5183188" cy="3684588"/>
          </a:xfrm>
        </p:spPr>
        <p:txBody>
          <a:bodyPr/>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p>
        </p:txBody>
      </p:sp>
      <p:sp>
        <p:nvSpPr>
          <p:cNvPr id="7" name="Datos vietos rezervavimo ženklas 6">
            <a:extLst>
              <a:ext uri="{FF2B5EF4-FFF2-40B4-BE49-F238E27FC236}">
                <a16:creationId xmlns:a16="http://schemas.microsoft.com/office/drawing/2014/main" id="{CBC1C9C6-4C67-989F-5212-0992FA8166F5}"/>
              </a:ext>
            </a:extLst>
          </p:cNvPr>
          <p:cNvSpPr>
            <a:spLocks noGrp="1"/>
          </p:cNvSpPr>
          <p:nvPr>
            <p:ph type="dt" sz="half" idx="10"/>
          </p:nvPr>
        </p:nvSpPr>
        <p:spPr/>
        <p:txBody>
          <a:bodyPr/>
          <a:lstStyle/>
          <a:p>
            <a:fld id="{FEE80E55-E065-4E26-942E-0A3BB548AD96}" type="datetime1">
              <a:rPr lang="en-US" smtClean="0"/>
              <a:t>11/16/2023</a:t>
            </a:fld>
            <a:endParaRPr lang="lt-LT" dirty="0"/>
          </a:p>
        </p:txBody>
      </p:sp>
      <p:sp>
        <p:nvSpPr>
          <p:cNvPr id="8" name="Poraštės vietos rezervavimo ženklas 7">
            <a:extLst>
              <a:ext uri="{FF2B5EF4-FFF2-40B4-BE49-F238E27FC236}">
                <a16:creationId xmlns:a16="http://schemas.microsoft.com/office/drawing/2014/main" id="{218C4582-9750-D7BD-337F-E4A3A041CDFC}"/>
              </a:ext>
            </a:extLst>
          </p:cNvPr>
          <p:cNvSpPr>
            <a:spLocks noGrp="1"/>
          </p:cNvSpPr>
          <p:nvPr>
            <p:ph type="ftr" sz="quarter" idx="11"/>
          </p:nvPr>
        </p:nvSpPr>
        <p:spPr/>
        <p:txBody>
          <a:bodyPr/>
          <a:lstStyle/>
          <a:p>
            <a:endParaRPr lang="lt-LT" dirty="0"/>
          </a:p>
        </p:txBody>
      </p:sp>
      <p:sp>
        <p:nvSpPr>
          <p:cNvPr id="9" name="Skaidrės numerio vietos rezervavimo ženklas 8">
            <a:extLst>
              <a:ext uri="{FF2B5EF4-FFF2-40B4-BE49-F238E27FC236}">
                <a16:creationId xmlns:a16="http://schemas.microsoft.com/office/drawing/2014/main" id="{75D42870-B62B-8DED-BBCF-57DADABB92C2}"/>
              </a:ext>
            </a:extLst>
          </p:cNvPr>
          <p:cNvSpPr>
            <a:spLocks noGrp="1"/>
          </p:cNvSpPr>
          <p:nvPr>
            <p:ph type="sldNum" sz="quarter" idx="12"/>
          </p:nvPr>
        </p:nvSpPr>
        <p:spPr/>
        <p:txBody>
          <a:bodyPr/>
          <a:lstStyle/>
          <a:p>
            <a:fld id="{40CE299F-4AA3-4C83-83F6-8E1B530B8233}" type="slidenum">
              <a:rPr lang="lt-LT" smtClean="0"/>
              <a:t>‹#›</a:t>
            </a:fld>
            <a:endParaRPr lang="lt-LT" dirty="0"/>
          </a:p>
        </p:txBody>
      </p:sp>
    </p:spTree>
    <p:extLst>
      <p:ext uri="{BB962C8B-B14F-4D97-AF65-F5344CB8AC3E}">
        <p14:creationId xmlns:p14="http://schemas.microsoft.com/office/powerpoint/2010/main" val="26703058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k pavadinimas">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BE041BCA-D5DC-485A-D232-F411C6FFCE26}"/>
              </a:ext>
            </a:extLst>
          </p:cNvPr>
          <p:cNvSpPr>
            <a:spLocks noGrp="1"/>
          </p:cNvSpPr>
          <p:nvPr>
            <p:ph type="title"/>
          </p:nvPr>
        </p:nvSpPr>
        <p:spPr/>
        <p:txBody>
          <a:bodyPr/>
          <a:lstStyle/>
          <a:p>
            <a:r>
              <a:rPr lang="lt-LT"/>
              <a:t>Spustelėję redaguokite stilių</a:t>
            </a:r>
          </a:p>
        </p:txBody>
      </p:sp>
      <p:sp>
        <p:nvSpPr>
          <p:cNvPr id="3" name="Datos vietos rezervavimo ženklas 2">
            <a:extLst>
              <a:ext uri="{FF2B5EF4-FFF2-40B4-BE49-F238E27FC236}">
                <a16:creationId xmlns:a16="http://schemas.microsoft.com/office/drawing/2014/main" id="{0053D71C-2690-10A2-4407-DFE0C239A770}"/>
              </a:ext>
            </a:extLst>
          </p:cNvPr>
          <p:cNvSpPr>
            <a:spLocks noGrp="1"/>
          </p:cNvSpPr>
          <p:nvPr>
            <p:ph type="dt" sz="half" idx="10"/>
          </p:nvPr>
        </p:nvSpPr>
        <p:spPr/>
        <p:txBody>
          <a:bodyPr/>
          <a:lstStyle/>
          <a:p>
            <a:fld id="{C135358B-D917-4331-B3C3-039B2C31244E}" type="datetime1">
              <a:rPr lang="en-US" smtClean="0"/>
              <a:t>11/16/2023</a:t>
            </a:fld>
            <a:endParaRPr lang="lt-LT" dirty="0"/>
          </a:p>
        </p:txBody>
      </p:sp>
      <p:sp>
        <p:nvSpPr>
          <p:cNvPr id="4" name="Poraštės vietos rezervavimo ženklas 3">
            <a:extLst>
              <a:ext uri="{FF2B5EF4-FFF2-40B4-BE49-F238E27FC236}">
                <a16:creationId xmlns:a16="http://schemas.microsoft.com/office/drawing/2014/main" id="{694576FB-3B2E-1BCC-BF85-17C11775A23D}"/>
              </a:ext>
            </a:extLst>
          </p:cNvPr>
          <p:cNvSpPr>
            <a:spLocks noGrp="1"/>
          </p:cNvSpPr>
          <p:nvPr>
            <p:ph type="ftr" sz="quarter" idx="11"/>
          </p:nvPr>
        </p:nvSpPr>
        <p:spPr/>
        <p:txBody>
          <a:bodyPr/>
          <a:lstStyle/>
          <a:p>
            <a:endParaRPr lang="lt-LT" dirty="0"/>
          </a:p>
        </p:txBody>
      </p:sp>
      <p:sp>
        <p:nvSpPr>
          <p:cNvPr id="5" name="Skaidrės numerio vietos rezervavimo ženklas 4">
            <a:extLst>
              <a:ext uri="{FF2B5EF4-FFF2-40B4-BE49-F238E27FC236}">
                <a16:creationId xmlns:a16="http://schemas.microsoft.com/office/drawing/2014/main" id="{1D7BBF98-8D71-9B91-221A-7DF11974E2D9}"/>
              </a:ext>
            </a:extLst>
          </p:cNvPr>
          <p:cNvSpPr>
            <a:spLocks noGrp="1"/>
          </p:cNvSpPr>
          <p:nvPr>
            <p:ph type="sldNum" sz="quarter" idx="12"/>
          </p:nvPr>
        </p:nvSpPr>
        <p:spPr/>
        <p:txBody>
          <a:bodyPr/>
          <a:lstStyle/>
          <a:p>
            <a:fld id="{40CE299F-4AA3-4C83-83F6-8E1B530B8233}" type="slidenum">
              <a:rPr lang="lt-LT" smtClean="0"/>
              <a:t>‹#›</a:t>
            </a:fld>
            <a:endParaRPr lang="lt-LT" dirty="0"/>
          </a:p>
        </p:txBody>
      </p:sp>
    </p:spTree>
    <p:extLst>
      <p:ext uri="{BB962C8B-B14F-4D97-AF65-F5344CB8AC3E}">
        <p14:creationId xmlns:p14="http://schemas.microsoft.com/office/powerpoint/2010/main" val="16048167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uščia">
    <p:spTree>
      <p:nvGrpSpPr>
        <p:cNvPr id="1" name=""/>
        <p:cNvGrpSpPr/>
        <p:nvPr/>
      </p:nvGrpSpPr>
      <p:grpSpPr>
        <a:xfrm>
          <a:off x="0" y="0"/>
          <a:ext cx="0" cy="0"/>
          <a:chOff x="0" y="0"/>
          <a:chExt cx="0" cy="0"/>
        </a:xfrm>
      </p:grpSpPr>
      <p:sp>
        <p:nvSpPr>
          <p:cNvPr id="2" name="Datos vietos rezervavimo ženklas 1">
            <a:extLst>
              <a:ext uri="{FF2B5EF4-FFF2-40B4-BE49-F238E27FC236}">
                <a16:creationId xmlns:a16="http://schemas.microsoft.com/office/drawing/2014/main" id="{6B71FA29-D89B-018A-BF50-FC66B0CE1869}"/>
              </a:ext>
            </a:extLst>
          </p:cNvPr>
          <p:cNvSpPr>
            <a:spLocks noGrp="1"/>
          </p:cNvSpPr>
          <p:nvPr>
            <p:ph type="dt" sz="half" idx="10"/>
          </p:nvPr>
        </p:nvSpPr>
        <p:spPr/>
        <p:txBody>
          <a:bodyPr/>
          <a:lstStyle/>
          <a:p>
            <a:fld id="{0ACE65D0-0134-4DD3-A784-75F3B3ED2DD9}" type="datetime1">
              <a:rPr lang="en-US" smtClean="0"/>
              <a:t>11/16/2023</a:t>
            </a:fld>
            <a:endParaRPr lang="lt-LT" dirty="0"/>
          </a:p>
        </p:txBody>
      </p:sp>
      <p:sp>
        <p:nvSpPr>
          <p:cNvPr id="3" name="Poraštės vietos rezervavimo ženklas 2">
            <a:extLst>
              <a:ext uri="{FF2B5EF4-FFF2-40B4-BE49-F238E27FC236}">
                <a16:creationId xmlns:a16="http://schemas.microsoft.com/office/drawing/2014/main" id="{C0453360-E10A-C434-8BB0-66ADF5547CCF}"/>
              </a:ext>
            </a:extLst>
          </p:cNvPr>
          <p:cNvSpPr>
            <a:spLocks noGrp="1"/>
          </p:cNvSpPr>
          <p:nvPr>
            <p:ph type="ftr" sz="quarter" idx="11"/>
          </p:nvPr>
        </p:nvSpPr>
        <p:spPr/>
        <p:txBody>
          <a:bodyPr/>
          <a:lstStyle/>
          <a:p>
            <a:endParaRPr lang="lt-LT" dirty="0"/>
          </a:p>
        </p:txBody>
      </p:sp>
      <p:sp>
        <p:nvSpPr>
          <p:cNvPr id="4" name="Skaidrės numerio vietos rezervavimo ženklas 3">
            <a:extLst>
              <a:ext uri="{FF2B5EF4-FFF2-40B4-BE49-F238E27FC236}">
                <a16:creationId xmlns:a16="http://schemas.microsoft.com/office/drawing/2014/main" id="{9FBF0DB5-1512-BA75-F990-33FADDC06D12}"/>
              </a:ext>
            </a:extLst>
          </p:cNvPr>
          <p:cNvSpPr>
            <a:spLocks noGrp="1"/>
          </p:cNvSpPr>
          <p:nvPr>
            <p:ph type="sldNum" sz="quarter" idx="12"/>
          </p:nvPr>
        </p:nvSpPr>
        <p:spPr/>
        <p:txBody>
          <a:bodyPr/>
          <a:lstStyle/>
          <a:p>
            <a:fld id="{40CE299F-4AA3-4C83-83F6-8E1B530B8233}" type="slidenum">
              <a:rPr lang="lt-LT" smtClean="0"/>
              <a:t>‹#›</a:t>
            </a:fld>
            <a:endParaRPr lang="lt-LT" dirty="0"/>
          </a:p>
        </p:txBody>
      </p:sp>
    </p:spTree>
    <p:extLst>
      <p:ext uri="{BB962C8B-B14F-4D97-AF65-F5344CB8AC3E}">
        <p14:creationId xmlns:p14="http://schemas.microsoft.com/office/powerpoint/2010/main" val="35672553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urinys ir antraštė">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D9F2346B-24F0-5D4F-FC15-C33042042B26}"/>
              </a:ext>
            </a:extLst>
          </p:cNvPr>
          <p:cNvSpPr>
            <a:spLocks noGrp="1"/>
          </p:cNvSpPr>
          <p:nvPr>
            <p:ph type="title"/>
          </p:nvPr>
        </p:nvSpPr>
        <p:spPr>
          <a:xfrm>
            <a:off x="839788" y="457200"/>
            <a:ext cx="3932237" cy="1600200"/>
          </a:xfrm>
        </p:spPr>
        <p:txBody>
          <a:bodyPr anchor="b"/>
          <a:lstStyle>
            <a:lvl1pPr>
              <a:defRPr sz="3200"/>
            </a:lvl1pPr>
          </a:lstStyle>
          <a:p>
            <a:r>
              <a:rPr lang="lt-LT"/>
              <a:t>Spustelėję redaguokite stilių</a:t>
            </a:r>
          </a:p>
        </p:txBody>
      </p:sp>
      <p:sp>
        <p:nvSpPr>
          <p:cNvPr id="3" name="Turinio vietos rezervavimo ženklas 2">
            <a:extLst>
              <a:ext uri="{FF2B5EF4-FFF2-40B4-BE49-F238E27FC236}">
                <a16:creationId xmlns:a16="http://schemas.microsoft.com/office/drawing/2014/main" id="{72ECFD13-75AB-12E7-B4BD-6DF640A300D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p>
        </p:txBody>
      </p:sp>
      <p:sp>
        <p:nvSpPr>
          <p:cNvPr id="4" name="Teksto vietos rezervavimo ženklas 3">
            <a:extLst>
              <a:ext uri="{FF2B5EF4-FFF2-40B4-BE49-F238E27FC236}">
                <a16:creationId xmlns:a16="http://schemas.microsoft.com/office/drawing/2014/main" id="{B107DB3C-A502-63C8-75E3-CA8F4CFB592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lt-LT"/>
              <a:t>Spustelėkite, kad galėtumėte redaguoti šablono teksto stilius</a:t>
            </a:r>
          </a:p>
        </p:txBody>
      </p:sp>
      <p:sp>
        <p:nvSpPr>
          <p:cNvPr id="5" name="Datos vietos rezervavimo ženklas 4">
            <a:extLst>
              <a:ext uri="{FF2B5EF4-FFF2-40B4-BE49-F238E27FC236}">
                <a16:creationId xmlns:a16="http://schemas.microsoft.com/office/drawing/2014/main" id="{716C11C8-BE24-AB4C-7135-5E6623CC69B5}"/>
              </a:ext>
            </a:extLst>
          </p:cNvPr>
          <p:cNvSpPr>
            <a:spLocks noGrp="1"/>
          </p:cNvSpPr>
          <p:nvPr>
            <p:ph type="dt" sz="half" idx="10"/>
          </p:nvPr>
        </p:nvSpPr>
        <p:spPr/>
        <p:txBody>
          <a:bodyPr/>
          <a:lstStyle/>
          <a:p>
            <a:fld id="{DAF3797F-2FD6-4B94-8E20-149DF19FF600}" type="datetime1">
              <a:rPr lang="en-US" smtClean="0"/>
              <a:t>11/16/2023</a:t>
            </a:fld>
            <a:endParaRPr lang="lt-LT" dirty="0"/>
          </a:p>
        </p:txBody>
      </p:sp>
      <p:sp>
        <p:nvSpPr>
          <p:cNvPr id="6" name="Poraštės vietos rezervavimo ženklas 5">
            <a:extLst>
              <a:ext uri="{FF2B5EF4-FFF2-40B4-BE49-F238E27FC236}">
                <a16:creationId xmlns:a16="http://schemas.microsoft.com/office/drawing/2014/main" id="{932A1EE3-4BAE-96D1-FC1B-A73D0DD989AA}"/>
              </a:ext>
            </a:extLst>
          </p:cNvPr>
          <p:cNvSpPr>
            <a:spLocks noGrp="1"/>
          </p:cNvSpPr>
          <p:nvPr>
            <p:ph type="ftr" sz="quarter" idx="11"/>
          </p:nvPr>
        </p:nvSpPr>
        <p:spPr/>
        <p:txBody>
          <a:bodyPr/>
          <a:lstStyle/>
          <a:p>
            <a:endParaRPr lang="lt-LT" dirty="0"/>
          </a:p>
        </p:txBody>
      </p:sp>
      <p:sp>
        <p:nvSpPr>
          <p:cNvPr id="7" name="Skaidrės numerio vietos rezervavimo ženklas 6">
            <a:extLst>
              <a:ext uri="{FF2B5EF4-FFF2-40B4-BE49-F238E27FC236}">
                <a16:creationId xmlns:a16="http://schemas.microsoft.com/office/drawing/2014/main" id="{867E1674-BE7B-5A80-5A4D-666909BBCD2A}"/>
              </a:ext>
            </a:extLst>
          </p:cNvPr>
          <p:cNvSpPr>
            <a:spLocks noGrp="1"/>
          </p:cNvSpPr>
          <p:nvPr>
            <p:ph type="sldNum" sz="quarter" idx="12"/>
          </p:nvPr>
        </p:nvSpPr>
        <p:spPr/>
        <p:txBody>
          <a:bodyPr/>
          <a:lstStyle/>
          <a:p>
            <a:fld id="{40CE299F-4AA3-4C83-83F6-8E1B530B8233}" type="slidenum">
              <a:rPr lang="lt-LT" smtClean="0"/>
              <a:t>‹#›</a:t>
            </a:fld>
            <a:endParaRPr lang="lt-LT" dirty="0"/>
          </a:p>
        </p:txBody>
      </p:sp>
    </p:spTree>
    <p:extLst>
      <p:ext uri="{BB962C8B-B14F-4D97-AF65-F5344CB8AC3E}">
        <p14:creationId xmlns:p14="http://schemas.microsoft.com/office/powerpoint/2010/main" val="22526915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aveikslėlis ir antraštė">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C7AADEF8-5DF0-AE1D-029A-2763841A4568}"/>
              </a:ext>
            </a:extLst>
          </p:cNvPr>
          <p:cNvSpPr>
            <a:spLocks noGrp="1"/>
          </p:cNvSpPr>
          <p:nvPr>
            <p:ph type="title"/>
          </p:nvPr>
        </p:nvSpPr>
        <p:spPr>
          <a:xfrm>
            <a:off x="839788" y="457200"/>
            <a:ext cx="3932237" cy="1600200"/>
          </a:xfrm>
        </p:spPr>
        <p:txBody>
          <a:bodyPr anchor="b"/>
          <a:lstStyle>
            <a:lvl1pPr>
              <a:defRPr sz="3200"/>
            </a:lvl1pPr>
          </a:lstStyle>
          <a:p>
            <a:r>
              <a:rPr lang="lt-LT"/>
              <a:t>Spustelėję redaguokite stilių</a:t>
            </a:r>
          </a:p>
        </p:txBody>
      </p:sp>
      <p:sp>
        <p:nvSpPr>
          <p:cNvPr id="3" name="Paveikslėlio vietos rezervavimo ženklas 2">
            <a:extLst>
              <a:ext uri="{FF2B5EF4-FFF2-40B4-BE49-F238E27FC236}">
                <a16:creationId xmlns:a16="http://schemas.microsoft.com/office/drawing/2014/main" id="{3E67F925-262B-A999-44C8-8C9C173C07D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lt-LT" dirty="0"/>
          </a:p>
        </p:txBody>
      </p:sp>
      <p:sp>
        <p:nvSpPr>
          <p:cNvPr id="4" name="Teksto vietos rezervavimo ženklas 3">
            <a:extLst>
              <a:ext uri="{FF2B5EF4-FFF2-40B4-BE49-F238E27FC236}">
                <a16:creationId xmlns:a16="http://schemas.microsoft.com/office/drawing/2014/main" id="{02BD46EE-0FCF-6D6F-B3D9-850F46E1A93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lt-LT"/>
              <a:t>Spustelėkite, kad galėtumėte redaguoti šablono teksto stilius</a:t>
            </a:r>
          </a:p>
        </p:txBody>
      </p:sp>
      <p:sp>
        <p:nvSpPr>
          <p:cNvPr id="5" name="Datos vietos rezervavimo ženklas 4">
            <a:extLst>
              <a:ext uri="{FF2B5EF4-FFF2-40B4-BE49-F238E27FC236}">
                <a16:creationId xmlns:a16="http://schemas.microsoft.com/office/drawing/2014/main" id="{BB47A603-559F-9BD4-E119-17BEF8802785}"/>
              </a:ext>
            </a:extLst>
          </p:cNvPr>
          <p:cNvSpPr>
            <a:spLocks noGrp="1"/>
          </p:cNvSpPr>
          <p:nvPr>
            <p:ph type="dt" sz="half" idx="10"/>
          </p:nvPr>
        </p:nvSpPr>
        <p:spPr/>
        <p:txBody>
          <a:bodyPr/>
          <a:lstStyle/>
          <a:p>
            <a:fld id="{72267A1E-EB73-423B-8A36-A2DB8A202A44}" type="datetime1">
              <a:rPr lang="en-US" smtClean="0"/>
              <a:t>11/16/2023</a:t>
            </a:fld>
            <a:endParaRPr lang="lt-LT" dirty="0"/>
          </a:p>
        </p:txBody>
      </p:sp>
      <p:sp>
        <p:nvSpPr>
          <p:cNvPr id="6" name="Poraštės vietos rezervavimo ženklas 5">
            <a:extLst>
              <a:ext uri="{FF2B5EF4-FFF2-40B4-BE49-F238E27FC236}">
                <a16:creationId xmlns:a16="http://schemas.microsoft.com/office/drawing/2014/main" id="{32591114-C1D3-9385-FA8B-234435591BA3}"/>
              </a:ext>
            </a:extLst>
          </p:cNvPr>
          <p:cNvSpPr>
            <a:spLocks noGrp="1"/>
          </p:cNvSpPr>
          <p:nvPr>
            <p:ph type="ftr" sz="quarter" idx="11"/>
          </p:nvPr>
        </p:nvSpPr>
        <p:spPr/>
        <p:txBody>
          <a:bodyPr/>
          <a:lstStyle/>
          <a:p>
            <a:endParaRPr lang="lt-LT" dirty="0"/>
          </a:p>
        </p:txBody>
      </p:sp>
      <p:sp>
        <p:nvSpPr>
          <p:cNvPr id="7" name="Skaidrės numerio vietos rezervavimo ženklas 6">
            <a:extLst>
              <a:ext uri="{FF2B5EF4-FFF2-40B4-BE49-F238E27FC236}">
                <a16:creationId xmlns:a16="http://schemas.microsoft.com/office/drawing/2014/main" id="{852CD27A-D57F-0D39-C432-8F9BFDFC5A22}"/>
              </a:ext>
            </a:extLst>
          </p:cNvPr>
          <p:cNvSpPr>
            <a:spLocks noGrp="1"/>
          </p:cNvSpPr>
          <p:nvPr>
            <p:ph type="sldNum" sz="quarter" idx="12"/>
          </p:nvPr>
        </p:nvSpPr>
        <p:spPr/>
        <p:txBody>
          <a:bodyPr/>
          <a:lstStyle/>
          <a:p>
            <a:fld id="{40CE299F-4AA3-4C83-83F6-8E1B530B8233}" type="slidenum">
              <a:rPr lang="lt-LT" smtClean="0"/>
              <a:t>‹#›</a:t>
            </a:fld>
            <a:endParaRPr lang="lt-LT" dirty="0"/>
          </a:p>
        </p:txBody>
      </p:sp>
    </p:spTree>
    <p:extLst>
      <p:ext uri="{BB962C8B-B14F-4D97-AF65-F5344CB8AC3E}">
        <p14:creationId xmlns:p14="http://schemas.microsoft.com/office/powerpoint/2010/main" val="14103300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avadinimo vietos rezervavimo ženklas 1">
            <a:extLst>
              <a:ext uri="{FF2B5EF4-FFF2-40B4-BE49-F238E27FC236}">
                <a16:creationId xmlns:a16="http://schemas.microsoft.com/office/drawing/2014/main" id="{9D4DF0BA-3718-85E0-D249-A41956A6A23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lt-LT"/>
              <a:t>Spustelėję redaguokite stilių</a:t>
            </a:r>
          </a:p>
        </p:txBody>
      </p:sp>
      <p:sp>
        <p:nvSpPr>
          <p:cNvPr id="3" name="Teksto vietos rezervavimo ženklas 2">
            <a:extLst>
              <a:ext uri="{FF2B5EF4-FFF2-40B4-BE49-F238E27FC236}">
                <a16:creationId xmlns:a16="http://schemas.microsoft.com/office/drawing/2014/main" id="{6F4CAA78-463E-CC79-0849-40C95612177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p>
        </p:txBody>
      </p:sp>
      <p:sp>
        <p:nvSpPr>
          <p:cNvPr id="4" name="Datos vietos rezervavimo ženklas 3">
            <a:extLst>
              <a:ext uri="{FF2B5EF4-FFF2-40B4-BE49-F238E27FC236}">
                <a16:creationId xmlns:a16="http://schemas.microsoft.com/office/drawing/2014/main" id="{1E5CBE37-A50E-EC79-5218-33B31D91ABC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67E7AEB-FB5B-43E2-BC12-B5DCE7B589F3}" type="datetime1">
              <a:rPr lang="en-US" smtClean="0"/>
              <a:t>11/16/2023</a:t>
            </a:fld>
            <a:endParaRPr lang="lt-LT" dirty="0"/>
          </a:p>
        </p:txBody>
      </p:sp>
      <p:sp>
        <p:nvSpPr>
          <p:cNvPr id="5" name="Poraštės vietos rezervavimo ženklas 4">
            <a:extLst>
              <a:ext uri="{FF2B5EF4-FFF2-40B4-BE49-F238E27FC236}">
                <a16:creationId xmlns:a16="http://schemas.microsoft.com/office/drawing/2014/main" id="{ED2F947A-89A7-D511-C687-890C06D0406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lt-LT" dirty="0"/>
          </a:p>
        </p:txBody>
      </p:sp>
      <p:sp>
        <p:nvSpPr>
          <p:cNvPr id="6" name="Skaidrės numerio vietos rezervavimo ženklas 5">
            <a:extLst>
              <a:ext uri="{FF2B5EF4-FFF2-40B4-BE49-F238E27FC236}">
                <a16:creationId xmlns:a16="http://schemas.microsoft.com/office/drawing/2014/main" id="{0D5815EA-B9BD-96FD-179C-E9B2CBA571C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0CE299F-4AA3-4C83-83F6-8E1B530B8233}" type="slidenum">
              <a:rPr lang="lt-LT" smtClean="0"/>
              <a:t>‹#›</a:t>
            </a:fld>
            <a:endParaRPr lang="lt-LT" dirty="0"/>
          </a:p>
        </p:txBody>
      </p:sp>
    </p:spTree>
    <p:extLst>
      <p:ext uri="{BB962C8B-B14F-4D97-AF65-F5344CB8AC3E}">
        <p14:creationId xmlns:p14="http://schemas.microsoft.com/office/powerpoint/2010/main" val="11953962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lt-LT"/>
              <a:t>Spustelėję redaguokite stilių</a:t>
            </a:r>
            <a:endParaRPr lang="en-GB"/>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endParaRPr lang="en-GB"/>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940CC736-D9EE-48C5-AF79-7A6078F96C35}" type="datetime1">
              <a:rPr lang="en-US" smtClean="0"/>
              <a:t>11/16/2023</a:t>
            </a:fld>
            <a:endParaRPr lang="en-GB" dirty="0"/>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DA9B7F88-8E2D-499B-BAD8-FA2927D3DC0E}" type="slidenum">
              <a:rPr lang="en-GB" smtClean="0"/>
              <a:pPr/>
              <a:t>‹#›</a:t>
            </a:fld>
            <a:endParaRPr lang="en-GB" dirty="0"/>
          </a:p>
        </p:txBody>
      </p:sp>
    </p:spTree>
    <p:extLst>
      <p:ext uri="{BB962C8B-B14F-4D97-AF65-F5344CB8AC3E}">
        <p14:creationId xmlns:p14="http://schemas.microsoft.com/office/powerpoint/2010/main" val="109550808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www.e-tar.lt/portal/lt/legalAct/477f7bc0eb0e11ed9978886e85107ab2" TargetMode="Externa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3.xml"/><Relationship Id="rId5" Type="http://schemas.microsoft.com/office/2007/relationships/hdphoto" Target="../media/hdphoto1.wdp"/><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s://youtu.be/_tUTx2Pi83U?si=AJBvoPln6w8flaXG" TargetMode="Externa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hart" Target="../charts/chart1.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image" Target="../media/image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26A3A"/>
        </a:solidFill>
        <a:effectLst/>
      </p:bgPr>
    </p:bg>
    <p:spTree>
      <p:nvGrpSpPr>
        <p:cNvPr id="1" name=""/>
        <p:cNvGrpSpPr/>
        <p:nvPr/>
      </p:nvGrpSpPr>
      <p:grpSpPr>
        <a:xfrm>
          <a:off x="0" y="0"/>
          <a:ext cx="0" cy="0"/>
          <a:chOff x="0" y="0"/>
          <a:chExt cx="0" cy="0"/>
        </a:xfrm>
      </p:grpSpPr>
      <p:sp>
        <p:nvSpPr>
          <p:cNvPr id="2" name="Stačiakampis 1">
            <a:extLst>
              <a:ext uri="{FF2B5EF4-FFF2-40B4-BE49-F238E27FC236}">
                <a16:creationId xmlns:a16="http://schemas.microsoft.com/office/drawing/2014/main" id="{9DFB8E88-7C4D-94E5-6C31-A8F389661835}"/>
              </a:ext>
            </a:extLst>
          </p:cNvPr>
          <p:cNvSpPr/>
          <p:nvPr/>
        </p:nvSpPr>
        <p:spPr>
          <a:xfrm>
            <a:off x="10992544" y="0"/>
            <a:ext cx="1199456" cy="6858000"/>
          </a:xfrm>
          <a:prstGeom prst="rect">
            <a:avLst/>
          </a:prstGeom>
          <a:solidFill>
            <a:srgbClr val="8EC543"/>
          </a:solidFill>
          <a:ln>
            <a:solidFill>
              <a:srgbClr val="8EC5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lt-LT" sz="2400" dirty="0">
              <a:solidFill>
                <a:prstClr val="white"/>
              </a:solidFill>
              <a:latin typeface="Calibri"/>
            </a:endParaRPr>
          </a:p>
        </p:txBody>
      </p:sp>
      <p:sp>
        <p:nvSpPr>
          <p:cNvPr id="3" name="TextBox 2">
            <a:extLst>
              <a:ext uri="{FF2B5EF4-FFF2-40B4-BE49-F238E27FC236}">
                <a16:creationId xmlns:a16="http://schemas.microsoft.com/office/drawing/2014/main" id="{3165E2B9-C1A4-E16A-62BA-54D9874676A9}"/>
              </a:ext>
            </a:extLst>
          </p:cNvPr>
          <p:cNvSpPr txBox="1"/>
          <p:nvPr/>
        </p:nvSpPr>
        <p:spPr>
          <a:xfrm>
            <a:off x="380960" y="2952747"/>
            <a:ext cx="5330997" cy="1815690"/>
          </a:xfrm>
          <a:prstGeom prst="rect">
            <a:avLst/>
          </a:prstGeom>
          <a:noFill/>
        </p:spPr>
        <p:txBody>
          <a:bodyPr wrap="square" rtlCol="0">
            <a:spAutoFit/>
          </a:bodyPr>
          <a:lstStyle/>
          <a:p>
            <a:pPr defTabSz="1219170"/>
            <a:r>
              <a:rPr lang="lt-LT" sz="3733" b="1" dirty="0">
                <a:solidFill>
                  <a:srgbClr val="8EC543"/>
                </a:solidFill>
                <a:latin typeface="Times New Roman" panose="02020603050405020304" pitchFamily="18" charset="0"/>
                <a:cs typeface="Times New Roman" panose="02020603050405020304" pitchFamily="18" charset="0"/>
              </a:rPr>
              <a:t>AKTUALŪS MELIORACIJOS SRITIES KLAUSIMAI</a:t>
            </a:r>
            <a:endParaRPr lang="en-GB" sz="3733" b="1" dirty="0">
              <a:solidFill>
                <a:srgbClr val="8EC543"/>
              </a:solidFill>
              <a:latin typeface="Times New Roman" panose="02020603050405020304" pitchFamily="18" charset="0"/>
              <a:cs typeface="Times New Roman" panose="02020603050405020304" pitchFamily="18" charset="0"/>
            </a:endParaRPr>
          </a:p>
        </p:txBody>
      </p:sp>
      <p:pic>
        <p:nvPicPr>
          <p:cNvPr id="5" name="Paveikslėlis 4">
            <a:extLst>
              <a:ext uri="{FF2B5EF4-FFF2-40B4-BE49-F238E27FC236}">
                <a16:creationId xmlns:a16="http://schemas.microsoft.com/office/drawing/2014/main" id="{2790F5C9-CE0B-36CD-E5B5-3BA70E761BD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67675" y="2952747"/>
            <a:ext cx="5124868" cy="3905253"/>
          </a:xfrm>
          <a:prstGeom prst="rect">
            <a:avLst/>
          </a:prstGeom>
        </p:spPr>
      </p:pic>
      <p:sp>
        <p:nvSpPr>
          <p:cNvPr id="6" name="TextBox 5">
            <a:extLst>
              <a:ext uri="{FF2B5EF4-FFF2-40B4-BE49-F238E27FC236}">
                <a16:creationId xmlns:a16="http://schemas.microsoft.com/office/drawing/2014/main" id="{D26F03C8-5F10-CBCC-CBB8-5280195CB324}"/>
              </a:ext>
            </a:extLst>
          </p:cNvPr>
          <p:cNvSpPr txBox="1"/>
          <p:nvPr/>
        </p:nvSpPr>
        <p:spPr>
          <a:xfrm>
            <a:off x="6120342" y="5438601"/>
            <a:ext cx="4896543" cy="584775"/>
          </a:xfrm>
          <a:prstGeom prst="rect">
            <a:avLst/>
          </a:prstGeom>
          <a:noFill/>
        </p:spPr>
        <p:txBody>
          <a:bodyPr wrap="square" rtlCol="0">
            <a:spAutoFit/>
          </a:bodyPr>
          <a:lstStyle/>
          <a:p>
            <a:pPr algn="r" defTabSz="1219170"/>
            <a:r>
              <a:rPr lang="lt-LT" sz="1600" b="1" dirty="0">
                <a:solidFill>
                  <a:srgbClr val="8EC543"/>
                </a:solidFill>
                <a:latin typeface="Times New Roman" panose="02020603050405020304" pitchFamily="18" charset="0"/>
                <a:cs typeface="Times New Roman" panose="02020603050405020304" pitchFamily="18" charset="0"/>
              </a:rPr>
              <a:t>Žemės ir nekilnojamojo turto politikos departamento Melioracijos ir infrastruktūros skyrius</a:t>
            </a:r>
            <a:endParaRPr lang="en-GB" sz="1600" b="1" dirty="0">
              <a:solidFill>
                <a:srgbClr val="8EC543"/>
              </a:solidFill>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8083B0E5-2DB9-AE1B-1686-4EB7F8FAD3CA}"/>
              </a:ext>
            </a:extLst>
          </p:cNvPr>
          <p:cNvSpPr txBox="1"/>
          <p:nvPr/>
        </p:nvSpPr>
        <p:spPr>
          <a:xfrm>
            <a:off x="9711628" y="4689985"/>
            <a:ext cx="1322328" cy="420564"/>
          </a:xfrm>
          <a:prstGeom prst="rect">
            <a:avLst/>
          </a:prstGeom>
          <a:noFill/>
        </p:spPr>
        <p:txBody>
          <a:bodyPr wrap="square" rtlCol="0">
            <a:spAutoFit/>
          </a:bodyPr>
          <a:lstStyle/>
          <a:p>
            <a:pPr defTabSz="1219170"/>
            <a:r>
              <a:rPr lang="en-GB" sz="2133" dirty="0">
                <a:solidFill>
                  <a:srgbClr val="8EC543"/>
                </a:solidFill>
                <a:latin typeface="Times New Roman" panose="02020603050405020304" pitchFamily="18" charset="0"/>
                <a:cs typeface="Times New Roman" panose="02020603050405020304" pitchFamily="18" charset="0"/>
              </a:rPr>
              <a:t>zum.lrv.lt</a:t>
            </a:r>
          </a:p>
        </p:txBody>
      </p:sp>
      <p:pic>
        <p:nvPicPr>
          <p:cNvPr id="11" name="Paveikslėlis 10" descr="Paveikslėlis, kuriame yra žinutė&#10;&#10;Automatiškai sugeneruotas aprašymas">
            <a:extLst>
              <a:ext uri="{FF2B5EF4-FFF2-40B4-BE49-F238E27FC236}">
                <a16:creationId xmlns:a16="http://schemas.microsoft.com/office/drawing/2014/main" id="{EBB4E331-C7E6-BB08-141C-77F3680889F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962" y="452671"/>
            <a:ext cx="3026740" cy="515816"/>
          </a:xfrm>
          <a:prstGeom prst="rect">
            <a:avLst/>
          </a:prstGeom>
        </p:spPr>
      </p:pic>
      <p:sp>
        <p:nvSpPr>
          <p:cNvPr id="4" name="TextBox 3">
            <a:extLst>
              <a:ext uri="{FF2B5EF4-FFF2-40B4-BE49-F238E27FC236}">
                <a16:creationId xmlns:a16="http://schemas.microsoft.com/office/drawing/2014/main" id="{E44A1DED-3325-1C59-769F-B1B03310F7BD}"/>
              </a:ext>
            </a:extLst>
          </p:cNvPr>
          <p:cNvSpPr txBox="1"/>
          <p:nvPr/>
        </p:nvSpPr>
        <p:spPr>
          <a:xfrm>
            <a:off x="8449788" y="6148301"/>
            <a:ext cx="2476517" cy="584775"/>
          </a:xfrm>
          <a:prstGeom prst="rect">
            <a:avLst/>
          </a:prstGeom>
          <a:noFill/>
        </p:spPr>
        <p:txBody>
          <a:bodyPr wrap="square" rtlCol="0">
            <a:spAutoFit/>
          </a:bodyPr>
          <a:lstStyle/>
          <a:p>
            <a:pPr algn="r" defTabSz="1219170"/>
            <a:r>
              <a:rPr lang="lt-LT" sz="1600" b="1" dirty="0">
                <a:solidFill>
                  <a:srgbClr val="8EC543"/>
                </a:solidFill>
                <a:latin typeface="Times New Roman" panose="02020603050405020304" pitchFamily="18" charset="0"/>
                <a:cs typeface="Times New Roman" panose="02020603050405020304" pitchFamily="18" charset="0"/>
              </a:rPr>
              <a:t>2023-11-17</a:t>
            </a:r>
          </a:p>
          <a:p>
            <a:pPr algn="r" defTabSz="1219170"/>
            <a:r>
              <a:rPr lang="lt-LT" sz="1600" b="1" dirty="0">
                <a:solidFill>
                  <a:srgbClr val="8EC543"/>
                </a:solidFill>
                <a:latin typeface="Times New Roman" panose="02020603050405020304" pitchFamily="18" charset="0"/>
                <a:cs typeface="Times New Roman" panose="02020603050405020304" pitchFamily="18" charset="0"/>
              </a:rPr>
              <a:t>DRUSKININKAI</a:t>
            </a:r>
            <a:endParaRPr lang="en-GB" sz="1600" dirty="0">
              <a:solidFill>
                <a:srgbClr val="8EC543"/>
              </a:solidFill>
              <a:latin typeface="Times New Roman" panose="02020603050405020304" pitchFamily="18" charset="0"/>
              <a:cs typeface="Times New Roman" panose="02020603050405020304" pitchFamily="18" charset="0"/>
            </a:endParaRPr>
          </a:p>
        </p:txBody>
      </p:sp>
      <p:sp>
        <p:nvSpPr>
          <p:cNvPr id="8" name="Skaidrės numerio vietos rezervavimo ženklas 7">
            <a:extLst>
              <a:ext uri="{FF2B5EF4-FFF2-40B4-BE49-F238E27FC236}">
                <a16:creationId xmlns:a16="http://schemas.microsoft.com/office/drawing/2014/main" id="{A601C3E3-D44A-E32D-89AE-75ECB92F586B}"/>
              </a:ext>
            </a:extLst>
          </p:cNvPr>
          <p:cNvSpPr>
            <a:spLocks noGrp="1"/>
          </p:cNvSpPr>
          <p:nvPr>
            <p:ph type="sldNum" sz="quarter" idx="12"/>
          </p:nvPr>
        </p:nvSpPr>
        <p:spPr/>
        <p:txBody>
          <a:bodyPr/>
          <a:lstStyle/>
          <a:p>
            <a:fld id="{DA9B7F88-8E2D-499B-BAD8-FA2927D3DC0E}" type="slidenum">
              <a:rPr lang="en-GB" smtClean="0"/>
              <a:pPr/>
              <a:t>1</a:t>
            </a:fld>
            <a:endParaRPr lang="en-GB" dirty="0"/>
          </a:p>
        </p:txBody>
      </p:sp>
    </p:spTree>
    <p:extLst>
      <p:ext uri="{BB962C8B-B14F-4D97-AF65-F5344CB8AC3E}">
        <p14:creationId xmlns:p14="http://schemas.microsoft.com/office/powerpoint/2010/main" val="1281853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kaidrės numerio vietos rezervavimo ženklas 3">
            <a:extLst>
              <a:ext uri="{FF2B5EF4-FFF2-40B4-BE49-F238E27FC236}">
                <a16:creationId xmlns:a16="http://schemas.microsoft.com/office/drawing/2014/main" id="{FB43EEAF-CAF2-9791-4FED-0D2D287931A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CE299F-4AA3-4C83-83F6-8E1B530B8233}" type="slidenum">
              <a:rPr kumimoji="0" lang="lt-LT"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lt-LT"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pic>
        <p:nvPicPr>
          <p:cNvPr id="8" name="Picture 10">
            <a:extLst>
              <a:ext uri="{FF2B5EF4-FFF2-40B4-BE49-F238E27FC236}">
                <a16:creationId xmlns:a16="http://schemas.microsoft.com/office/drawing/2014/main" id="{E77B518A-BE79-C773-71BE-725AE58AB0A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2697" y="185951"/>
            <a:ext cx="3264360" cy="556311"/>
          </a:xfrm>
          <a:prstGeom prst="rect">
            <a:avLst/>
          </a:prstGeom>
        </p:spPr>
      </p:pic>
      <p:sp>
        <p:nvSpPr>
          <p:cNvPr id="9" name="TextBox 8">
            <a:extLst>
              <a:ext uri="{FF2B5EF4-FFF2-40B4-BE49-F238E27FC236}">
                <a16:creationId xmlns:a16="http://schemas.microsoft.com/office/drawing/2014/main" id="{5D073DC1-D8FE-A47C-BA7F-B93124CE9B7E}"/>
              </a:ext>
            </a:extLst>
          </p:cNvPr>
          <p:cNvSpPr txBox="1"/>
          <p:nvPr/>
        </p:nvSpPr>
        <p:spPr>
          <a:xfrm>
            <a:off x="1597572" y="2669628"/>
            <a:ext cx="8860221"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lt-LT" sz="5400" b="1" i="0" u="none" strike="noStrike" kern="1200" cap="none" spc="0" normalizeH="0" baseline="0" noProof="0" dirty="0">
                <a:ln>
                  <a:noFill/>
                </a:ln>
                <a:solidFill>
                  <a:srgbClr val="70AD47">
                    <a:lumMod val="75000"/>
                  </a:srgbClr>
                </a:solidFill>
                <a:effectLst/>
                <a:uLnTx/>
                <a:uFillTx/>
                <a:latin typeface="Times New Roman" panose="02020603050405020304" pitchFamily="18" charset="0"/>
                <a:ea typeface="+mn-ea"/>
                <a:cs typeface="Times New Roman" panose="02020603050405020304" pitchFamily="18" charset="0"/>
              </a:rPr>
              <a:t>MELIORACIJOS FONDAS</a:t>
            </a:r>
          </a:p>
        </p:txBody>
      </p:sp>
    </p:spTree>
    <p:extLst>
      <p:ext uri="{BB962C8B-B14F-4D97-AF65-F5344CB8AC3E}">
        <p14:creationId xmlns:p14="http://schemas.microsoft.com/office/powerpoint/2010/main" val="13141391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41AB65AE-A08D-4F43-8E53-5F1B8D8424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10">
            <a:extLst>
              <a:ext uri="{FF2B5EF4-FFF2-40B4-BE49-F238E27FC236}">
                <a16:creationId xmlns:a16="http://schemas.microsoft.com/office/drawing/2014/main" id="{15D99AA9-9055-BDEC-0D6D-6EE630831CA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2697" y="185951"/>
            <a:ext cx="3264360" cy="556311"/>
          </a:xfrm>
          <a:prstGeom prst="rect">
            <a:avLst/>
          </a:prstGeom>
        </p:spPr>
      </p:pic>
      <p:sp>
        <p:nvSpPr>
          <p:cNvPr id="11" name="Pavadinimas 1">
            <a:extLst>
              <a:ext uri="{FF2B5EF4-FFF2-40B4-BE49-F238E27FC236}">
                <a16:creationId xmlns:a16="http://schemas.microsoft.com/office/drawing/2014/main" id="{AA8596A9-90D7-4503-7409-B830DFBAFBFD}"/>
              </a:ext>
            </a:extLst>
          </p:cNvPr>
          <p:cNvSpPr>
            <a:spLocks noGrp="1"/>
          </p:cNvSpPr>
          <p:nvPr>
            <p:ph type="title"/>
          </p:nvPr>
        </p:nvSpPr>
        <p:spPr>
          <a:xfrm>
            <a:off x="-478419" y="526866"/>
            <a:ext cx="12417722" cy="1233488"/>
          </a:xfrm>
        </p:spPr>
        <p:txBody>
          <a:bodyPr>
            <a:noAutofit/>
          </a:bodyPr>
          <a:lstStyle/>
          <a:p>
            <a:pPr algn="ctr"/>
            <a:r>
              <a:rPr lang="en-US" sz="2800" dirty="0">
                <a:latin typeface="Times New Roman" panose="02020603050405020304" pitchFamily="18" charset="0"/>
                <a:cs typeface="Times New Roman" panose="02020603050405020304" pitchFamily="18" charset="0"/>
              </a:rPr>
              <a:t>	</a:t>
            </a:r>
            <a:r>
              <a:rPr lang="pt-BR" sz="3200" b="1" dirty="0">
                <a:solidFill>
                  <a:schemeClr val="accent6">
                    <a:lumMod val="50000"/>
                  </a:schemeClr>
                </a:solidFill>
                <a:latin typeface="Times New Roman" panose="02020603050405020304" pitchFamily="18" charset="0"/>
                <a:cs typeface="Times New Roman" panose="02020603050405020304" pitchFamily="18" charset="0"/>
              </a:rPr>
              <a:t>LRV PROGRAMOS ĮGYVENDINIMO PLANO NUOSTATOS</a:t>
            </a:r>
            <a:endParaRPr lang="lt-LT" sz="3200" b="1" dirty="0">
              <a:solidFill>
                <a:schemeClr val="accent6">
                  <a:lumMod val="50000"/>
                </a:schemeClr>
              </a:solidFill>
              <a:latin typeface="Times New Roman" panose="02020603050405020304" pitchFamily="18" charset="0"/>
              <a:cs typeface="Times New Roman" panose="02020603050405020304" pitchFamily="18" charset="0"/>
            </a:endParaRPr>
          </a:p>
        </p:txBody>
      </p:sp>
      <p:graphicFrame>
        <p:nvGraphicFramePr>
          <p:cNvPr id="12" name="Turinio vietos rezervavimo ženklas 2">
            <a:extLst>
              <a:ext uri="{FF2B5EF4-FFF2-40B4-BE49-F238E27FC236}">
                <a16:creationId xmlns:a16="http://schemas.microsoft.com/office/drawing/2014/main" id="{1B6991D7-C93B-A982-DB93-F32554A599CA}"/>
              </a:ext>
            </a:extLst>
          </p:cNvPr>
          <p:cNvGraphicFramePr>
            <a:graphicFrameLocks noGrp="1"/>
          </p:cNvGraphicFramePr>
          <p:nvPr>
            <p:ph idx="1"/>
            <p:extLst>
              <p:ext uri="{D42A27DB-BD31-4B8C-83A1-F6EECF244321}">
                <p14:modId xmlns:p14="http://schemas.microsoft.com/office/powerpoint/2010/main" val="2173223770"/>
              </p:ext>
            </p:extLst>
          </p:nvPr>
        </p:nvGraphicFramePr>
        <p:xfrm>
          <a:off x="252697" y="1544957"/>
          <a:ext cx="11762094" cy="50054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1" name="Skaidrės numerio vietos rezervavimo ženklas 20">
            <a:extLst>
              <a:ext uri="{FF2B5EF4-FFF2-40B4-BE49-F238E27FC236}">
                <a16:creationId xmlns:a16="http://schemas.microsoft.com/office/drawing/2014/main" id="{329B072B-5B18-7AC9-B94F-389536C555B8}"/>
              </a:ext>
            </a:extLst>
          </p:cNvPr>
          <p:cNvSpPr>
            <a:spLocks noGrp="1"/>
          </p:cNvSpPr>
          <p:nvPr>
            <p:ph type="sldNum" sz="quarter" idx="12"/>
          </p:nvPr>
        </p:nvSpPr>
        <p:spPr/>
        <p:txBody>
          <a:bodyPr/>
          <a:lstStyle/>
          <a:p>
            <a:fld id="{40CE299F-4AA3-4C83-83F6-8E1B530B8233}" type="slidenum">
              <a:rPr lang="lt-LT" smtClean="0"/>
              <a:t>11</a:t>
            </a:fld>
            <a:endParaRPr lang="lt-LT" dirty="0"/>
          </a:p>
        </p:txBody>
      </p:sp>
    </p:spTree>
    <p:extLst>
      <p:ext uri="{BB962C8B-B14F-4D97-AF65-F5344CB8AC3E}">
        <p14:creationId xmlns:p14="http://schemas.microsoft.com/office/powerpoint/2010/main" val="37597944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vadinimas 1">
            <a:extLst>
              <a:ext uri="{FF2B5EF4-FFF2-40B4-BE49-F238E27FC236}">
                <a16:creationId xmlns:a16="http://schemas.microsoft.com/office/drawing/2014/main" id="{B4413E83-EEBF-9380-AF5E-D58679B553B8}"/>
              </a:ext>
            </a:extLst>
          </p:cNvPr>
          <p:cNvSpPr>
            <a:spLocks noGrp="1"/>
          </p:cNvSpPr>
          <p:nvPr>
            <p:ph type="title"/>
          </p:nvPr>
        </p:nvSpPr>
        <p:spPr>
          <a:xfrm>
            <a:off x="126124" y="1102707"/>
            <a:ext cx="12065876" cy="834736"/>
          </a:xfrm>
        </p:spPr>
        <p:txBody>
          <a:bodyPr>
            <a:normAutofit/>
          </a:bodyPr>
          <a:lstStyle/>
          <a:p>
            <a:pPr algn="ctr">
              <a:lnSpc>
                <a:spcPct val="100000"/>
              </a:lnSpc>
              <a:buClr>
                <a:srgbClr val="678A26"/>
              </a:buClr>
            </a:pPr>
            <a:r>
              <a:rPr lang="lt-LT" sz="2000" b="1" i="1" u="sng" dirty="0">
                <a:solidFill>
                  <a:schemeClr val="accent6">
                    <a:lumMod val="50000"/>
                  </a:schemeClr>
                </a:solidFill>
                <a:latin typeface="Times New Roman" panose="02020603050405020304" pitchFamily="18" charset="0"/>
                <a:cs typeface="Times New Roman" panose="02020603050405020304" pitchFamily="18" charset="0"/>
              </a:rPr>
              <a:t>(decentralizuotas / mišrus modelis</a:t>
            </a:r>
            <a:r>
              <a:rPr lang="lt-LT" sz="2000" b="1" u="sng" dirty="0">
                <a:solidFill>
                  <a:schemeClr val="accent6">
                    <a:lumMod val="50000"/>
                  </a:schemeClr>
                </a:solidFill>
                <a:latin typeface="Times New Roman" panose="02020603050405020304" pitchFamily="18" charset="0"/>
                <a:cs typeface="Times New Roman" panose="02020603050405020304" pitchFamily="18" charset="0"/>
              </a:rPr>
              <a:t>)</a:t>
            </a:r>
          </a:p>
        </p:txBody>
      </p:sp>
      <p:sp>
        <p:nvSpPr>
          <p:cNvPr id="6" name="Turinio vietos rezervavimo ženklas 2">
            <a:extLst>
              <a:ext uri="{FF2B5EF4-FFF2-40B4-BE49-F238E27FC236}">
                <a16:creationId xmlns:a16="http://schemas.microsoft.com/office/drawing/2014/main" id="{EB8F7D59-24F2-65BD-7B25-B7FF5E0A403E}"/>
              </a:ext>
            </a:extLst>
          </p:cNvPr>
          <p:cNvSpPr>
            <a:spLocks noGrp="1"/>
          </p:cNvSpPr>
          <p:nvPr>
            <p:ph idx="1"/>
          </p:nvPr>
        </p:nvSpPr>
        <p:spPr>
          <a:xfrm>
            <a:off x="838200" y="1742766"/>
            <a:ext cx="10515600" cy="1224090"/>
          </a:xfrm>
        </p:spPr>
        <p:txBody>
          <a:bodyPr>
            <a:normAutofit/>
          </a:bodyPr>
          <a:lstStyle/>
          <a:p>
            <a:pPr marL="0" indent="0">
              <a:buNone/>
            </a:pPr>
            <a:r>
              <a:rPr lang="lt-LT" sz="2000" dirty="0">
                <a:latin typeface="Times New Roman" panose="02020603050405020304" pitchFamily="18" charset="0"/>
                <a:cs typeface="Times New Roman" panose="02020603050405020304" pitchFamily="18" charset="0"/>
              </a:rPr>
              <a:t>Žemės savininkų ir kitų naudotojų surinktos įmokos (papildomos įmokos surenkamos lygiagrečiai su žemės mokesčiu) ir valstybės biudžeto dalis. Savivaldybių teritorijose į Fondą surinktos lėšos pervedamos į atitinkamų savivaldybių sąskaitas, o valstybės biudžeto lėšos paskirstomos pagal teisės aktais nustatytus kriterijus. </a:t>
            </a:r>
          </a:p>
          <a:p>
            <a:pPr marL="0" indent="0">
              <a:buNone/>
            </a:pPr>
            <a:endParaRPr lang="lt-LT" b="1" dirty="0">
              <a:latin typeface="Times New Roman" panose="02020603050405020304" pitchFamily="18" charset="0"/>
              <a:cs typeface="Times New Roman" panose="02020603050405020304" pitchFamily="18" charset="0"/>
            </a:endParaRPr>
          </a:p>
          <a:p>
            <a:endParaRPr lang="lt-LT" dirty="0">
              <a:latin typeface="Times New Roman" panose="02020603050405020304" pitchFamily="18" charset="0"/>
              <a:cs typeface="Times New Roman" panose="02020603050405020304" pitchFamily="18" charset="0"/>
            </a:endParaRPr>
          </a:p>
          <a:p>
            <a:pPr marL="0" indent="0">
              <a:buNone/>
            </a:pPr>
            <a:endParaRPr lang="lt-LT" sz="1800" b="0" i="0" u="none" strike="noStrike" dirty="0">
              <a:effectLst/>
              <a:latin typeface="Times New Roman" panose="02020603050405020304" pitchFamily="18" charset="0"/>
              <a:cs typeface="Times New Roman" panose="02020603050405020304" pitchFamily="18" charset="0"/>
            </a:endParaRPr>
          </a:p>
          <a:p>
            <a:pPr marL="0" indent="0">
              <a:buNone/>
            </a:pPr>
            <a:endParaRPr lang="lt-LT" dirty="0">
              <a:latin typeface="Times New Roman" panose="02020603050405020304" pitchFamily="18" charset="0"/>
              <a:cs typeface="Times New Roman" panose="02020603050405020304" pitchFamily="18" charset="0"/>
            </a:endParaRPr>
          </a:p>
        </p:txBody>
      </p:sp>
      <p:graphicFrame>
        <p:nvGraphicFramePr>
          <p:cNvPr id="3" name="Lentelė 4">
            <a:extLst>
              <a:ext uri="{FF2B5EF4-FFF2-40B4-BE49-F238E27FC236}">
                <a16:creationId xmlns:a16="http://schemas.microsoft.com/office/drawing/2014/main" id="{C615AB09-75F9-6C93-B51E-D4935B987019}"/>
              </a:ext>
            </a:extLst>
          </p:cNvPr>
          <p:cNvGraphicFramePr>
            <a:graphicFrameLocks noGrp="1"/>
          </p:cNvGraphicFramePr>
          <p:nvPr>
            <p:extLst>
              <p:ext uri="{D42A27DB-BD31-4B8C-83A1-F6EECF244321}">
                <p14:modId xmlns:p14="http://schemas.microsoft.com/office/powerpoint/2010/main" val="2744427735"/>
              </p:ext>
            </p:extLst>
          </p:nvPr>
        </p:nvGraphicFramePr>
        <p:xfrm>
          <a:off x="838200" y="2966856"/>
          <a:ext cx="10515600" cy="3769402"/>
        </p:xfrm>
        <a:graphic>
          <a:graphicData uri="http://schemas.openxmlformats.org/drawingml/2006/table">
            <a:tbl>
              <a:tblPr firstRow="1" bandRow="1">
                <a:tableStyleId>{93296810-A885-4BE3-A3E7-6D5BEEA58F35}</a:tableStyleId>
              </a:tblPr>
              <a:tblGrid>
                <a:gridCol w="5257800">
                  <a:extLst>
                    <a:ext uri="{9D8B030D-6E8A-4147-A177-3AD203B41FA5}">
                      <a16:colId xmlns:a16="http://schemas.microsoft.com/office/drawing/2014/main" val="2952113248"/>
                    </a:ext>
                  </a:extLst>
                </a:gridCol>
                <a:gridCol w="5257800">
                  <a:extLst>
                    <a:ext uri="{9D8B030D-6E8A-4147-A177-3AD203B41FA5}">
                      <a16:colId xmlns:a16="http://schemas.microsoft.com/office/drawing/2014/main" val="1649903493"/>
                    </a:ext>
                  </a:extLst>
                </a:gridCol>
              </a:tblGrid>
              <a:tr h="355642">
                <a:tc>
                  <a:txBody>
                    <a:bodyPr/>
                    <a:lstStyle/>
                    <a:p>
                      <a:pPr algn="ctr"/>
                      <a:r>
                        <a:rPr lang="lt-LT" dirty="0">
                          <a:latin typeface="Times New Roman" panose="02020603050405020304" pitchFamily="18" charset="0"/>
                          <a:cs typeface="Times New Roman" panose="02020603050405020304" pitchFamily="18" charset="0"/>
                        </a:rPr>
                        <a:t>Trūkumai</a:t>
                      </a:r>
                    </a:p>
                  </a:txBody>
                  <a:tcPr/>
                </a:tc>
                <a:tc>
                  <a:txBody>
                    <a:bodyPr/>
                    <a:lstStyle/>
                    <a:p>
                      <a:pPr algn="ctr"/>
                      <a:r>
                        <a:rPr lang="lt-LT" dirty="0">
                          <a:latin typeface="Times New Roman" panose="02020603050405020304" pitchFamily="18" charset="0"/>
                          <a:cs typeface="Times New Roman" panose="02020603050405020304" pitchFamily="18" charset="0"/>
                        </a:rPr>
                        <a:t>Privalumai </a:t>
                      </a:r>
                    </a:p>
                  </a:txBody>
                  <a:tcPr/>
                </a:tc>
                <a:extLst>
                  <a:ext uri="{0D108BD9-81ED-4DB2-BD59-A6C34878D82A}">
                    <a16:rowId xmlns:a16="http://schemas.microsoft.com/office/drawing/2014/main" val="2009334582"/>
                  </a:ext>
                </a:extLst>
              </a:tr>
              <a:tr h="355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lt-LT" sz="1600" dirty="0">
                          <a:solidFill>
                            <a:schemeClr val="tx1"/>
                          </a:solidFill>
                          <a:effectLst/>
                          <a:latin typeface="Times New Roman" panose="02020603050405020304" pitchFamily="18" charset="0"/>
                          <a:cs typeface="Times New Roman" panose="02020603050405020304" pitchFamily="18" charset="0"/>
                        </a:rPr>
                        <a:t>Didesnė </a:t>
                      </a:r>
                      <a:r>
                        <a:rPr lang="lt-LT" sz="1600" b="1" kern="1200" dirty="0">
                          <a:solidFill>
                            <a:schemeClr val="tx1"/>
                          </a:solidFill>
                          <a:effectLst/>
                          <a:latin typeface="Times New Roman" panose="02020603050405020304" pitchFamily="18" charset="0"/>
                          <a:ea typeface="+mn-ea"/>
                          <a:cs typeface="Times New Roman" panose="02020603050405020304" pitchFamily="18" charset="0"/>
                        </a:rPr>
                        <a:t>finansinė našta žemės sklypų savininkams (55 proc. surinktinų lėšų)</a:t>
                      </a:r>
                      <a:endParaRPr lang="lt-LT" sz="1600" b="1" kern="1200" dirty="0">
                        <a:solidFill>
                          <a:schemeClr val="tx1"/>
                        </a:solidFill>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lt-LT" sz="1600" b="0" kern="1200" dirty="0">
                        <a:solidFill>
                          <a:schemeClr val="tx1"/>
                        </a:solidFill>
                        <a:latin typeface="Times New Roman" panose="02020603050405020304" pitchFamily="18" charset="0"/>
                        <a:ea typeface="+mn-ea"/>
                        <a:cs typeface="Times New Roman" panose="02020603050405020304" pitchFamily="18"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lt-LT" sz="1600" dirty="0">
                          <a:latin typeface="Times New Roman" panose="02020603050405020304" pitchFamily="18" charset="0"/>
                          <a:cs typeface="Times New Roman" panose="02020603050405020304" pitchFamily="18" charset="0"/>
                        </a:rPr>
                        <a:t>Užtikrinamos fondo steigimo sąlygos</a:t>
                      </a:r>
                    </a:p>
                  </a:txBody>
                  <a:tcPr/>
                </a:tc>
                <a:extLst>
                  <a:ext uri="{0D108BD9-81ED-4DB2-BD59-A6C34878D82A}">
                    <a16:rowId xmlns:a16="http://schemas.microsoft.com/office/drawing/2014/main" val="3703916295"/>
                  </a:ext>
                </a:extLst>
              </a:tr>
              <a:tr h="355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lt-LT" sz="1600" b="1" dirty="0">
                          <a:latin typeface="Times New Roman" panose="02020603050405020304" pitchFamily="18" charset="0"/>
                          <a:cs typeface="Times New Roman" panose="02020603050405020304" pitchFamily="18" charset="0"/>
                        </a:rPr>
                        <a:t>Pilna apimtimi neužtikrinamos įmokų paskirstymo proporcijos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lt-LT" sz="1600" dirty="0">
                        <a:solidFill>
                          <a:schemeClr val="tx1"/>
                        </a:solidFill>
                        <a:latin typeface="Times New Roman" panose="02020603050405020304" pitchFamily="18" charset="0"/>
                        <a:cs typeface="Times New Roman" panose="02020603050405020304" pitchFamily="18"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lt-LT" sz="1600" dirty="0">
                          <a:latin typeface="Times New Roman" panose="02020603050405020304" pitchFamily="18" charset="0"/>
                          <a:cs typeface="Times New Roman" panose="02020603050405020304" pitchFamily="18" charset="0"/>
                        </a:rPr>
                        <a:t>Einamaisiais metais nepanaudotos lėšos perkeliamos į kitus metus</a:t>
                      </a:r>
                    </a:p>
                  </a:txBody>
                  <a:tcPr/>
                </a:tc>
                <a:extLst>
                  <a:ext uri="{0D108BD9-81ED-4DB2-BD59-A6C34878D82A}">
                    <a16:rowId xmlns:a16="http://schemas.microsoft.com/office/drawing/2014/main" val="319673333"/>
                  </a:ext>
                </a:extLst>
              </a:tr>
              <a:tr h="355642">
                <a:tc>
                  <a:txBody>
                    <a:bodyPr/>
                    <a:lstStyle/>
                    <a:p>
                      <a:endParaRPr lang="lt-LT" sz="1600" dirty="0">
                        <a:latin typeface="Times New Roman" panose="02020603050405020304" pitchFamily="18" charset="0"/>
                        <a:cs typeface="Times New Roman" panose="02020603050405020304" pitchFamily="18"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lt-LT" sz="1600" dirty="0">
                          <a:latin typeface="Times New Roman" panose="02020603050405020304" pitchFamily="18" charset="0"/>
                          <a:cs typeface="Times New Roman" panose="02020603050405020304" pitchFamily="18" charset="0"/>
                        </a:rPr>
                        <a:t>Užtikrinama galimybė gauti lengvatines paskolas</a:t>
                      </a:r>
                    </a:p>
                  </a:txBody>
                  <a:tcPr/>
                </a:tc>
                <a:extLst>
                  <a:ext uri="{0D108BD9-81ED-4DB2-BD59-A6C34878D82A}">
                    <a16:rowId xmlns:a16="http://schemas.microsoft.com/office/drawing/2014/main" val="2024680432"/>
                  </a:ext>
                </a:extLst>
              </a:tr>
              <a:tr h="355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lt-LT" sz="1600" b="0" dirty="0">
                        <a:latin typeface="Times New Roman" panose="02020603050405020304" pitchFamily="18" charset="0"/>
                        <a:cs typeface="Times New Roman" panose="02020603050405020304" pitchFamily="18"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lt-LT" sz="1600" b="0" dirty="0">
                          <a:solidFill>
                            <a:schemeClr val="tx1"/>
                          </a:solidFill>
                          <a:latin typeface="Times New Roman" panose="02020603050405020304" pitchFamily="18" charset="0"/>
                          <a:cs typeface="Times New Roman" panose="02020603050405020304" pitchFamily="18" charset="0"/>
                        </a:rPr>
                        <a:t>Užtikrinamas pajamų į fondą surinkimas ir atitinkamai – nuoseklus bei ilgalaikis investicijų į MIS rekonstrukciją ir priežiūrą planavimas</a:t>
                      </a:r>
                      <a:endParaRPr lang="lt-LT" sz="1600" b="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797814849"/>
                  </a:ext>
                </a:extLst>
              </a:tr>
              <a:tr h="355642">
                <a:tc>
                  <a:txBody>
                    <a:bodyPr/>
                    <a:lstStyle/>
                    <a:p>
                      <a:endParaRPr lang="lt-LT" sz="1600">
                        <a:latin typeface="Times New Roman" panose="02020603050405020304" pitchFamily="18" charset="0"/>
                        <a:cs typeface="Times New Roman" panose="02020603050405020304" pitchFamily="18" charset="0"/>
                      </a:endParaRPr>
                    </a:p>
                  </a:txBody>
                  <a:tcPr/>
                </a:tc>
                <a:tc>
                  <a:txBody>
                    <a:bodyPr/>
                    <a:lstStyle/>
                    <a:p>
                      <a:r>
                        <a:rPr lang="lt-LT" sz="1600" b="1" dirty="0">
                          <a:latin typeface="Times New Roman" panose="02020603050405020304" pitchFamily="18" charset="0"/>
                          <a:cs typeface="Times New Roman" panose="02020603050405020304" pitchFamily="18" charset="0"/>
                        </a:rPr>
                        <a:t>Savivaldybės teritorijoje surinktos įmokos sugrįžta į šios savivaldybės sąskaitą</a:t>
                      </a:r>
                    </a:p>
                  </a:txBody>
                  <a:tcPr/>
                </a:tc>
                <a:extLst>
                  <a:ext uri="{0D108BD9-81ED-4DB2-BD59-A6C34878D82A}">
                    <a16:rowId xmlns:a16="http://schemas.microsoft.com/office/drawing/2014/main" val="2954133062"/>
                  </a:ext>
                </a:extLst>
              </a:tr>
            </a:tbl>
          </a:graphicData>
        </a:graphic>
      </p:graphicFrame>
      <p:pic>
        <p:nvPicPr>
          <p:cNvPr id="2" name="Picture 10">
            <a:extLst>
              <a:ext uri="{FF2B5EF4-FFF2-40B4-BE49-F238E27FC236}">
                <a16:creationId xmlns:a16="http://schemas.microsoft.com/office/drawing/2014/main" id="{9BA4DB43-FF3D-F918-AEDF-6F343D75904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2697" y="185951"/>
            <a:ext cx="3264360" cy="556311"/>
          </a:xfrm>
          <a:prstGeom prst="rect">
            <a:avLst/>
          </a:prstGeom>
        </p:spPr>
      </p:pic>
      <p:sp>
        <p:nvSpPr>
          <p:cNvPr id="7" name="TextBox 6">
            <a:extLst>
              <a:ext uri="{FF2B5EF4-FFF2-40B4-BE49-F238E27FC236}">
                <a16:creationId xmlns:a16="http://schemas.microsoft.com/office/drawing/2014/main" id="{3EFBC921-447E-14C3-F67B-35BEDC9C2E2C}"/>
              </a:ext>
            </a:extLst>
          </p:cNvPr>
          <p:cNvSpPr txBox="1"/>
          <p:nvPr/>
        </p:nvSpPr>
        <p:spPr>
          <a:xfrm>
            <a:off x="1361089" y="713353"/>
            <a:ext cx="9469821" cy="707886"/>
          </a:xfrm>
          <a:prstGeom prst="rect">
            <a:avLst/>
          </a:prstGeom>
          <a:noFill/>
        </p:spPr>
        <p:txBody>
          <a:bodyPr wrap="square">
            <a:spAutoFit/>
          </a:bodyPr>
          <a:lstStyle/>
          <a:p>
            <a:pPr algn="ctr"/>
            <a:r>
              <a:rPr lang="lt-LT" sz="2000" b="1" spc="10" dirty="0">
                <a:solidFill>
                  <a:schemeClr val="accent6">
                    <a:lumMod val="50000"/>
                  </a:schemeClr>
                </a:solidFill>
                <a:effectLst/>
                <a:latin typeface="Times New Roman" panose="02020603050405020304" pitchFamily="18" charset="0"/>
                <a:ea typeface="Times New Roman" panose="02020603050405020304" pitchFamily="18" charset="0"/>
              </a:rPr>
              <a:t>MINISTERIJA SIŪLO LABIAUSIAI SAVIVALDAI IR SUINTERESUOTIEMS SOCIALINIAMS PARTNERIAMS PRIIMTINĄ MODELIO KONCEPCIJĄ</a:t>
            </a:r>
            <a:endParaRPr lang="lt-LT" sz="2000" b="1" dirty="0">
              <a:solidFill>
                <a:schemeClr val="accent6">
                  <a:lumMod val="50000"/>
                </a:schemeClr>
              </a:solidFill>
            </a:endParaRPr>
          </a:p>
        </p:txBody>
      </p:sp>
      <p:sp>
        <p:nvSpPr>
          <p:cNvPr id="8" name="Skaidrės numerio vietos rezervavimo ženklas 7">
            <a:extLst>
              <a:ext uri="{FF2B5EF4-FFF2-40B4-BE49-F238E27FC236}">
                <a16:creationId xmlns:a16="http://schemas.microsoft.com/office/drawing/2014/main" id="{D01F1738-7F2C-BA24-2FFA-8AA0E83AF355}"/>
              </a:ext>
            </a:extLst>
          </p:cNvPr>
          <p:cNvSpPr>
            <a:spLocks noGrp="1"/>
          </p:cNvSpPr>
          <p:nvPr>
            <p:ph type="sldNum" sz="quarter" idx="12"/>
          </p:nvPr>
        </p:nvSpPr>
        <p:spPr/>
        <p:txBody>
          <a:bodyPr/>
          <a:lstStyle/>
          <a:p>
            <a:fld id="{40CE299F-4AA3-4C83-83F6-8E1B530B8233}" type="slidenum">
              <a:rPr lang="lt-LT" smtClean="0"/>
              <a:t>12</a:t>
            </a:fld>
            <a:endParaRPr lang="lt-LT" dirty="0"/>
          </a:p>
        </p:txBody>
      </p:sp>
    </p:spTree>
    <p:extLst>
      <p:ext uri="{BB962C8B-B14F-4D97-AF65-F5344CB8AC3E}">
        <p14:creationId xmlns:p14="http://schemas.microsoft.com/office/powerpoint/2010/main" val="16096090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avadinimas 1">
            <a:extLst>
              <a:ext uri="{FF2B5EF4-FFF2-40B4-BE49-F238E27FC236}">
                <a16:creationId xmlns:a16="http://schemas.microsoft.com/office/drawing/2014/main" id="{D88D50D8-54F9-409D-B301-F8655B3A223C}"/>
              </a:ext>
            </a:extLst>
          </p:cNvPr>
          <p:cNvSpPr>
            <a:spLocks noGrp="1"/>
          </p:cNvSpPr>
          <p:nvPr>
            <p:ph type="title"/>
          </p:nvPr>
        </p:nvSpPr>
        <p:spPr>
          <a:xfrm>
            <a:off x="2537762" y="19679"/>
            <a:ext cx="9368456" cy="1176477"/>
          </a:xfrm>
        </p:spPr>
        <p:txBody>
          <a:bodyPr>
            <a:noAutofit/>
          </a:bodyPr>
          <a:lstStyle/>
          <a:p>
            <a:pPr algn="ctr"/>
            <a:r>
              <a:rPr lang="en-US" sz="2800" dirty="0"/>
              <a:t>	</a:t>
            </a:r>
            <a:r>
              <a:rPr lang="lt-LT" sz="3500" dirty="0">
                <a:latin typeface="Segoe UI Light" panose="020B0502040204020203" pitchFamily="34" charset="0"/>
                <a:cs typeface="Segoe UI Light" panose="020B0502040204020203" pitchFamily="34" charset="0"/>
              </a:rPr>
              <a:t> </a:t>
            </a:r>
            <a:r>
              <a:rPr lang="lt-LT" sz="2800" b="1" dirty="0">
                <a:solidFill>
                  <a:schemeClr val="accent6">
                    <a:lumMod val="75000"/>
                  </a:schemeClr>
                </a:solidFill>
                <a:latin typeface="Times New Roman" panose="02020603050405020304" pitchFamily="18" charset="0"/>
                <a:cs typeface="Times New Roman" panose="02020603050405020304" pitchFamily="18" charset="0"/>
              </a:rPr>
              <a:t>MELIORACIJOS FONDO ĮMOKŲ SURINKIMO IR ADMINISTRAVIMO SCHEMA</a:t>
            </a:r>
          </a:p>
        </p:txBody>
      </p:sp>
      <p:sp>
        <p:nvSpPr>
          <p:cNvPr id="17" name="Turinio vietos rezervavimo ženklas 4">
            <a:extLst>
              <a:ext uri="{FF2B5EF4-FFF2-40B4-BE49-F238E27FC236}">
                <a16:creationId xmlns:a16="http://schemas.microsoft.com/office/drawing/2014/main" id="{FB2A85D2-F541-4A9C-96D3-ADF0E2270E57}"/>
              </a:ext>
            </a:extLst>
          </p:cNvPr>
          <p:cNvSpPr txBox="1">
            <a:spLocks/>
          </p:cNvSpPr>
          <p:nvPr/>
        </p:nvSpPr>
        <p:spPr>
          <a:xfrm>
            <a:off x="1080433" y="1163603"/>
            <a:ext cx="10848523" cy="561886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lnSpc>
                <a:spcPct val="100000"/>
              </a:lnSpc>
              <a:spcBef>
                <a:spcPts val="0"/>
              </a:spcBef>
              <a:buClr>
                <a:srgbClr val="678A26"/>
              </a:buClr>
              <a:defRPr/>
            </a:pPr>
            <a:endParaRPr lang="lt-LT" sz="2800" dirty="0"/>
          </a:p>
        </p:txBody>
      </p:sp>
      <p:sp>
        <p:nvSpPr>
          <p:cNvPr id="2" name="TextBox 1">
            <a:extLst>
              <a:ext uri="{FF2B5EF4-FFF2-40B4-BE49-F238E27FC236}">
                <a16:creationId xmlns:a16="http://schemas.microsoft.com/office/drawing/2014/main" id="{E35DC00F-9DE9-CFB2-21C8-5BC67859A0AC}"/>
              </a:ext>
            </a:extLst>
          </p:cNvPr>
          <p:cNvSpPr txBox="1"/>
          <p:nvPr/>
        </p:nvSpPr>
        <p:spPr>
          <a:xfrm>
            <a:off x="263044" y="1254107"/>
            <a:ext cx="11578181" cy="584775"/>
          </a:xfrm>
          <a:prstGeom prst="rect">
            <a:avLst/>
          </a:prstGeom>
          <a:solidFill>
            <a:srgbClr val="92D050"/>
          </a:solidFill>
        </p:spPr>
        <p:txBody>
          <a:bodyPr wrap="square" rtlCol="0">
            <a:spAutoFit/>
          </a:bodyPr>
          <a:lstStyle/>
          <a:p>
            <a:pPr algn="ctr"/>
            <a:r>
              <a:rPr lang="lt-LT" sz="1600" b="1" dirty="0">
                <a:solidFill>
                  <a:srgbClr val="264719"/>
                </a:solidFill>
              </a:rPr>
              <a:t>Spec. įstatyme dėl Melioracijos fondo steigimo arba LR melioracijos įstatymo atskirame skirsnyje nustatoma:</a:t>
            </a:r>
          </a:p>
          <a:p>
            <a:pPr algn="ctr"/>
            <a:r>
              <a:rPr lang="lt-LT" sz="1600" dirty="0">
                <a:solidFill>
                  <a:schemeClr val="bg1"/>
                </a:solidFill>
              </a:rPr>
              <a:t>1) pagrindinės Fondo steigimo sąlygos 2) įmokos dydis 3) principas, kad įmoka indeksuojama kas 5 metus</a:t>
            </a:r>
          </a:p>
        </p:txBody>
      </p:sp>
      <p:sp>
        <p:nvSpPr>
          <p:cNvPr id="3" name="TextBox 2">
            <a:extLst>
              <a:ext uri="{FF2B5EF4-FFF2-40B4-BE49-F238E27FC236}">
                <a16:creationId xmlns:a16="http://schemas.microsoft.com/office/drawing/2014/main" id="{28A10087-E525-FF02-53FE-4C9673E76D9E}"/>
              </a:ext>
            </a:extLst>
          </p:cNvPr>
          <p:cNvSpPr txBox="1"/>
          <p:nvPr/>
        </p:nvSpPr>
        <p:spPr>
          <a:xfrm>
            <a:off x="5538123" y="2315208"/>
            <a:ext cx="6303102" cy="2000548"/>
          </a:xfrm>
          <a:prstGeom prst="rect">
            <a:avLst/>
          </a:prstGeom>
          <a:solidFill>
            <a:srgbClr val="92D050"/>
          </a:solidFill>
        </p:spPr>
        <p:txBody>
          <a:bodyPr wrap="square" rtlCol="0">
            <a:spAutoFit/>
          </a:bodyPr>
          <a:lstStyle/>
          <a:p>
            <a:pPr algn="ctr"/>
            <a:r>
              <a:rPr lang="lt-LT" sz="1600" b="1" dirty="0">
                <a:solidFill>
                  <a:srgbClr val="264719"/>
                </a:solidFill>
              </a:rPr>
              <a:t>Atitinkamų metų Fondo biudžeto rodiklių patvirt. įstatyme nustatoma:</a:t>
            </a:r>
          </a:p>
          <a:p>
            <a:pPr algn="ctr"/>
            <a:r>
              <a:rPr lang="lt-LT" sz="1200" dirty="0">
                <a:solidFill>
                  <a:srgbClr val="264719"/>
                </a:solidFill>
              </a:rPr>
              <a:t>(svarstytina galimybė tai numatyti sąmatoje, kuri tvirtinama atitinkamų metų valstybės biudžeto ir savivaldybių biudžetų finansinių rodiklių patvirtinimo įstatymo atskirame priedėlyje)</a:t>
            </a:r>
            <a:endParaRPr lang="lt-LT" sz="1600" dirty="0">
              <a:solidFill>
                <a:srgbClr val="264719"/>
              </a:solidFill>
            </a:endParaRPr>
          </a:p>
          <a:p>
            <a:pPr algn="ctr"/>
            <a:endParaRPr lang="lt-LT" sz="1600" b="1" dirty="0">
              <a:solidFill>
                <a:srgbClr val="264719"/>
              </a:solidFill>
            </a:endParaRPr>
          </a:p>
          <a:p>
            <a:pPr algn="ctr"/>
            <a:endParaRPr lang="lt-LT" sz="1600" b="1" dirty="0">
              <a:solidFill>
                <a:srgbClr val="264719"/>
              </a:solidFill>
            </a:endParaRPr>
          </a:p>
          <a:p>
            <a:pPr algn="ctr"/>
            <a:endParaRPr lang="lt-LT" sz="1600" b="1" dirty="0">
              <a:solidFill>
                <a:srgbClr val="264719"/>
              </a:solidFill>
            </a:endParaRPr>
          </a:p>
          <a:p>
            <a:pPr algn="ctr"/>
            <a:endParaRPr lang="lt-LT" sz="1600" b="1" dirty="0">
              <a:solidFill>
                <a:srgbClr val="264719"/>
              </a:solidFill>
            </a:endParaRPr>
          </a:p>
          <a:p>
            <a:pPr algn="ctr"/>
            <a:endParaRPr lang="lt-LT" sz="1600" b="1" dirty="0">
              <a:solidFill>
                <a:srgbClr val="264719"/>
              </a:solidFill>
            </a:endParaRPr>
          </a:p>
        </p:txBody>
      </p:sp>
      <p:sp>
        <p:nvSpPr>
          <p:cNvPr id="6" name="TextBox 5">
            <a:extLst>
              <a:ext uri="{FF2B5EF4-FFF2-40B4-BE49-F238E27FC236}">
                <a16:creationId xmlns:a16="http://schemas.microsoft.com/office/drawing/2014/main" id="{48332F70-92F9-35AA-C6A5-700622E214AB}"/>
              </a:ext>
            </a:extLst>
          </p:cNvPr>
          <p:cNvSpPr txBox="1"/>
          <p:nvPr/>
        </p:nvSpPr>
        <p:spPr>
          <a:xfrm>
            <a:off x="263044" y="4690445"/>
            <a:ext cx="1394048" cy="2062103"/>
          </a:xfrm>
          <a:prstGeom prst="rect">
            <a:avLst/>
          </a:prstGeom>
          <a:solidFill>
            <a:srgbClr val="92D050"/>
          </a:solidFill>
        </p:spPr>
        <p:txBody>
          <a:bodyPr wrap="square" rtlCol="0">
            <a:spAutoFit/>
          </a:bodyPr>
          <a:lstStyle/>
          <a:p>
            <a:pPr algn="ctr"/>
            <a:r>
              <a:rPr lang="lt-LT" sz="1600" b="1" dirty="0">
                <a:solidFill>
                  <a:srgbClr val="264719"/>
                </a:solidFill>
              </a:rPr>
              <a:t>Papildomų įmokų surinkimą administruoja VMI</a:t>
            </a:r>
          </a:p>
          <a:p>
            <a:pPr algn="ctr"/>
            <a:r>
              <a:rPr lang="lt-LT" sz="1600" dirty="0">
                <a:solidFill>
                  <a:schemeClr val="bg1"/>
                </a:solidFill>
              </a:rPr>
              <a:t>(įmokai suteikiamas atskiras kodas)</a:t>
            </a:r>
            <a:endParaRPr lang="en-US" sz="1600" dirty="0">
              <a:solidFill>
                <a:schemeClr val="bg1"/>
              </a:solidFill>
            </a:endParaRPr>
          </a:p>
        </p:txBody>
      </p:sp>
      <p:sp>
        <p:nvSpPr>
          <p:cNvPr id="7" name="TextBox 6">
            <a:extLst>
              <a:ext uri="{FF2B5EF4-FFF2-40B4-BE49-F238E27FC236}">
                <a16:creationId xmlns:a16="http://schemas.microsoft.com/office/drawing/2014/main" id="{D6DE029E-2846-064A-8EA9-8C4891714A7C}"/>
              </a:ext>
            </a:extLst>
          </p:cNvPr>
          <p:cNvSpPr txBox="1"/>
          <p:nvPr/>
        </p:nvSpPr>
        <p:spPr>
          <a:xfrm>
            <a:off x="2013673" y="4706169"/>
            <a:ext cx="2419212" cy="1815882"/>
          </a:xfrm>
          <a:prstGeom prst="rect">
            <a:avLst/>
          </a:prstGeom>
          <a:solidFill>
            <a:srgbClr val="92D050"/>
          </a:solidFill>
        </p:spPr>
        <p:txBody>
          <a:bodyPr wrap="square" rtlCol="0">
            <a:spAutoFit/>
          </a:bodyPr>
          <a:lstStyle/>
          <a:p>
            <a:pPr algn="ctr"/>
            <a:r>
              <a:rPr lang="lt-LT" sz="1600" b="1" dirty="0">
                <a:solidFill>
                  <a:srgbClr val="264719"/>
                </a:solidFill>
              </a:rPr>
              <a:t>VMI kiekvienų metų </a:t>
            </a:r>
            <a:r>
              <a:rPr lang="lt-LT" sz="1600" b="1" u="sng" dirty="0">
                <a:solidFill>
                  <a:srgbClr val="264719"/>
                </a:solidFill>
              </a:rPr>
              <a:t>rugsėjo/spalio mėn. </a:t>
            </a:r>
            <a:r>
              <a:rPr lang="lt-LT" sz="1600" b="1" dirty="0">
                <a:solidFill>
                  <a:srgbClr val="264719"/>
                </a:solidFill>
              </a:rPr>
              <a:t>suformuoja pranešimus žemės savininkams apie mokėtiną įmokos sumą </a:t>
            </a:r>
            <a:r>
              <a:rPr lang="lt-LT" sz="1600" dirty="0">
                <a:solidFill>
                  <a:schemeClr val="bg1"/>
                </a:solidFill>
              </a:rPr>
              <a:t>(kartu su pranešimu dėl žemės mokesčio) </a:t>
            </a:r>
            <a:endParaRPr lang="en-US" sz="1600" dirty="0">
              <a:solidFill>
                <a:schemeClr val="bg1"/>
              </a:solidFill>
            </a:endParaRPr>
          </a:p>
        </p:txBody>
      </p:sp>
      <p:sp>
        <p:nvSpPr>
          <p:cNvPr id="8" name="TextBox 7">
            <a:extLst>
              <a:ext uri="{FF2B5EF4-FFF2-40B4-BE49-F238E27FC236}">
                <a16:creationId xmlns:a16="http://schemas.microsoft.com/office/drawing/2014/main" id="{9FE43AD9-371E-DCF5-5B52-5B928F4A6A61}"/>
              </a:ext>
            </a:extLst>
          </p:cNvPr>
          <p:cNvSpPr txBox="1"/>
          <p:nvPr/>
        </p:nvSpPr>
        <p:spPr>
          <a:xfrm>
            <a:off x="4860220" y="4706169"/>
            <a:ext cx="1599906" cy="2062103"/>
          </a:xfrm>
          <a:prstGeom prst="rect">
            <a:avLst/>
          </a:prstGeom>
          <a:solidFill>
            <a:srgbClr val="92D050"/>
          </a:solidFill>
        </p:spPr>
        <p:txBody>
          <a:bodyPr wrap="square" rtlCol="0">
            <a:spAutoFit/>
          </a:bodyPr>
          <a:lstStyle/>
          <a:p>
            <a:pPr algn="ctr"/>
            <a:endParaRPr lang="lt-LT" sz="1600" b="1" dirty="0">
              <a:solidFill>
                <a:schemeClr val="bg1"/>
              </a:solidFill>
            </a:endParaRPr>
          </a:p>
          <a:p>
            <a:pPr algn="ctr"/>
            <a:r>
              <a:rPr lang="lt-LT" sz="1600" b="1" dirty="0">
                <a:solidFill>
                  <a:srgbClr val="264719"/>
                </a:solidFill>
              </a:rPr>
              <a:t>Žemės savininkai įmoką sumoka VMI kartu su žemės mokesčiu</a:t>
            </a:r>
          </a:p>
          <a:p>
            <a:pPr algn="ctr"/>
            <a:r>
              <a:rPr lang="lt-LT" sz="1600" dirty="0">
                <a:solidFill>
                  <a:schemeClr val="bg1"/>
                </a:solidFill>
              </a:rPr>
              <a:t>iki lapkričio 15 d.</a:t>
            </a:r>
          </a:p>
          <a:p>
            <a:pPr algn="ctr"/>
            <a:endParaRPr lang="lt-LT" sz="1600" b="1" dirty="0">
              <a:solidFill>
                <a:schemeClr val="bg1"/>
              </a:solidFill>
            </a:endParaRPr>
          </a:p>
        </p:txBody>
      </p:sp>
      <p:sp>
        <p:nvSpPr>
          <p:cNvPr id="9" name="TextBox 8">
            <a:extLst>
              <a:ext uri="{FF2B5EF4-FFF2-40B4-BE49-F238E27FC236}">
                <a16:creationId xmlns:a16="http://schemas.microsoft.com/office/drawing/2014/main" id="{2D6A68CE-C331-B001-4A58-C8BE2F07A74A}"/>
              </a:ext>
            </a:extLst>
          </p:cNvPr>
          <p:cNvSpPr txBox="1"/>
          <p:nvPr/>
        </p:nvSpPr>
        <p:spPr>
          <a:xfrm>
            <a:off x="6827536" y="4706169"/>
            <a:ext cx="1320322" cy="1815882"/>
          </a:xfrm>
          <a:prstGeom prst="rect">
            <a:avLst/>
          </a:prstGeom>
          <a:solidFill>
            <a:srgbClr val="92D050"/>
          </a:solidFill>
        </p:spPr>
        <p:txBody>
          <a:bodyPr wrap="square" rtlCol="0">
            <a:spAutoFit/>
          </a:bodyPr>
          <a:lstStyle/>
          <a:p>
            <a:pPr algn="ctr"/>
            <a:endParaRPr lang="lt-LT" sz="1600" b="1" dirty="0">
              <a:solidFill>
                <a:srgbClr val="264719"/>
              </a:solidFill>
            </a:endParaRPr>
          </a:p>
          <a:p>
            <a:pPr algn="ctr"/>
            <a:r>
              <a:rPr lang="lt-LT" sz="1600" b="1" dirty="0">
                <a:solidFill>
                  <a:srgbClr val="264719"/>
                </a:solidFill>
              </a:rPr>
              <a:t>VMI perveda surinktas įmokas į Fondo sąskaitą ižde</a:t>
            </a:r>
          </a:p>
          <a:p>
            <a:pPr algn="ctr"/>
            <a:endParaRPr lang="lt-LT" sz="1600" b="1" dirty="0">
              <a:solidFill>
                <a:srgbClr val="264719"/>
              </a:solidFill>
            </a:endParaRPr>
          </a:p>
        </p:txBody>
      </p:sp>
      <p:sp>
        <p:nvSpPr>
          <p:cNvPr id="20" name="TextBox 19">
            <a:extLst>
              <a:ext uri="{FF2B5EF4-FFF2-40B4-BE49-F238E27FC236}">
                <a16:creationId xmlns:a16="http://schemas.microsoft.com/office/drawing/2014/main" id="{222FC9B9-FBD7-49FE-E940-631D573627AD}"/>
              </a:ext>
            </a:extLst>
          </p:cNvPr>
          <p:cNvSpPr txBox="1"/>
          <p:nvPr/>
        </p:nvSpPr>
        <p:spPr>
          <a:xfrm>
            <a:off x="263044" y="2296175"/>
            <a:ext cx="4735293" cy="830997"/>
          </a:xfrm>
          <a:prstGeom prst="rect">
            <a:avLst/>
          </a:prstGeom>
          <a:solidFill>
            <a:srgbClr val="92D050"/>
          </a:solidFill>
        </p:spPr>
        <p:txBody>
          <a:bodyPr wrap="square" rtlCol="0">
            <a:spAutoFit/>
          </a:bodyPr>
          <a:lstStyle/>
          <a:p>
            <a:pPr algn="ctr"/>
            <a:r>
              <a:rPr lang="lt-LT" sz="1600" b="1" dirty="0">
                <a:solidFill>
                  <a:srgbClr val="264719"/>
                </a:solidFill>
              </a:rPr>
              <a:t>Atitinkamų metų valstybės biudžeto ir savivaldybių biudžetų finansinių rodiklių patvirtinimo įstatyme nustatoma:</a:t>
            </a:r>
          </a:p>
        </p:txBody>
      </p:sp>
      <p:sp>
        <p:nvSpPr>
          <p:cNvPr id="22" name="Rodyklė: dešinėn 21">
            <a:extLst>
              <a:ext uri="{FF2B5EF4-FFF2-40B4-BE49-F238E27FC236}">
                <a16:creationId xmlns:a16="http://schemas.microsoft.com/office/drawing/2014/main" id="{6AEEB7BC-0E68-FAF7-410A-8DDB28DD81BD}"/>
              </a:ext>
            </a:extLst>
          </p:cNvPr>
          <p:cNvSpPr/>
          <p:nvPr/>
        </p:nvSpPr>
        <p:spPr>
          <a:xfrm>
            <a:off x="1691951" y="5039842"/>
            <a:ext cx="258463" cy="484632"/>
          </a:xfrm>
          <a:prstGeom prst="rightArrow">
            <a:avLst/>
          </a:prstGeom>
          <a:solidFill>
            <a:srgbClr val="26471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dyklė: žemyn 22">
            <a:extLst>
              <a:ext uri="{FF2B5EF4-FFF2-40B4-BE49-F238E27FC236}">
                <a16:creationId xmlns:a16="http://schemas.microsoft.com/office/drawing/2014/main" id="{D4F2F466-8197-06FF-1E30-364418601790}"/>
              </a:ext>
            </a:extLst>
          </p:cNvPr>
          <p:cNvSpPr/>
          <p:nvPr/>
        </p:nvSpPr>
        <p:spPr>
          <a:xfrm>
            <a:off x="5053491" y="1920480"/>
            <a:ext cx="484632" cy="329562"/>
          </a:xfrm>
          <a:prstGeom prst="downArrow">
            <a:avLst/>
          </a:prstGeom>
          <a:solidFill>
            <a:srgbClr val="26471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F5ABBD3B-ABF7-5F37-7C08-87983768C613}"/>
              </a:ext>
            </a:extLst>
          </p:cNvPr>
          <p:cNvSpPr txBox="1"/>
          <p:nvPr/>
        </p:nvSpPr>
        <p:spPr>
          <a:xfrm>
            <a:off x="8426985" y="4862755"/>
            <a:ext cx="1874284" cy="1323439"/>
          </a:xfrm>
          <a:prstGeom prst="rect">
            <a:avLst/>
          </a:prstGeom>
          <a:solidFill>
            <a:srgbClr val="92D050"/>
          </a:solidFill>
        </p:spPr>
        <p:txBody>
          <a:bodyPr wrap="square" rtlCol="0">
            <a:spAutoFit/>
          </a:bodyPr>
          <a:lstStyle/>
          <a:p>
            <a:pPr algn="ctr"/>
            <a:endParaRPr lang="lt-LT" sz="1600" b="1" dirty="0"/>
          </a:p>
          <a:p>
            <a:pPr algn="ctr"/>
            <a:r>
              <a:rPr lang="lt-LT" sz="1600" b="1" u="sng" dirty="0"/>
              <a:t>Fondo sąskaitoje sukauptos lėšos paskirstomos</a:t>
            </a:r>
            <a:r>
              <a:rPr lang="lt-LT" sz="1600" b="1" dirty="0"/>
              <a:t>: </a:t>
            </a:r>
          </a:p>
          <a:p>
            <a:pPr algn="ctr"/>
            <a:endParaRPr lang="en-US" sz="1600" b="1" dirty="0"/>
          </a:p>
        </p:txBody>
      </p:sp>
      <p:sp>
        <p:nvSpPr>
          <p:cNvPr id="27" name="Rodyklė: dešinėn 26">
            <a:extLst>
              <a:ext uri="{FF2B5EF4-FFF2-40B4-BE49-F238E27FC236}">
                <a16:creationId xmlns:a16="http://schemas.microsoft.com/office/drawing/2014/main" id="{506BC301-E2F6-92E7-71B2-FD61AC6B411B}"/>
              </a:ext>
            </a:extLst>
          </p:cNvPr>
          <p:cNvSpPr/>
          <p:nvPr/>
        </p:nvSpPr>
        <p:spPr>
          <a:xfrm>
            <a:off x="4477659" y="4999281"/>
            <a:ext cx="324444" cy="484632"/>
          </a:xfrm>
          <a:prstGeom prst="rightArrow">
            <a:avLst/>
          </a:prstGeom>
          <a:solidFill>
            <a:srgbClr val="26471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dyklė: dešinėn 27">
            <a:extLst>
              <a:ext uri="{FF2B5EF4-FFF2-40B4-BE49-F238E27FC236}">
                <a16:creationId xmlns:a16="http://schemas.microsoft.com/office/drawing/2014/main" id="{0EBA07FA-6CD8-6843-5E42-F9E269D572DA}"/>
              </a:ext>
            </a:extLst>
          </p:cNvPr>
          <p:cNvSpPr/>
          <p:nvPr/>
        </p:nvSpPr>
        <p:spPr>
          <a:xfrm>
            <a:off x="6504694" y="5020407"/>
            <a:ext cx="294877" cy="484632"/>
          </a:xfrm>
          <a:prstGeom prst="rightArrow">
            <a:avLst/>
          </a:prstGeom>
          <a:solidFill>
            <a:srgbClr val="26471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odyklė: dešinėn 28">
            <a:extLst>
              <a:ext uri="{FF2B5EF4-FFF2-40B4-BE49-F238E27FC236}">
                <a16:creationId xmlns:a16="http://schemas.microsoft.com/office/drawing/2014/main" id="{43F66DB4-A825-2048-0B62-3FCC554EBD6F}"/>
              </a:ext>
            </a:extLst>
          </p:cNvPr>
          <p:cNvSpPr/>
          <p:nvPr/>
        </p:nvSpPr>
        <p:spPr>
          <a:xfrm>
            <a:off x="8167070" y="5041071"/>
            <a:ext cx="268009" cy="484632"/>
          </a:xfrm>
          <a:prstGeom prst="rightArrow">
            <a:avLst/>
          </a:prstGeom>
          <a:solidFill>
            <a:srgbClr val="26471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19F82BEA-6956-1C85-FA30-F4FD205FA96F}"/>
              </a:ext>
            </a:extLst>
          </p:cNvPr>
          <p:cNvSpPr txBox="1"/>
          <p:nvPr/>
        </p:nvSpPr>
        <p:spPr>
          <a:xfrm>
            <a:off x="263044" y="3265355"/>
            <a:ext cx="2145487" cy="1077218"/>
          </a:xfrm>
          <a:prstGeom prst="rect">
            <a:avLst/>
          </a:prstGeom>
          <a:solidFill>
            <a:srgbClr val="92D050"/>
          </a:solidFill>
        </p:spPr>
        <p:txBody>
          <a:bodyPr wrap="square" rtlCol="0">
            <a:spAutoFit/>
          </a:bodyPr>
          <a:lstStyle/>
          <a:p>
            <a:pPr algn="ctr"/>
            <a:r>
              <a:rPr lang="lt-LT" sz="1600" dirty="0">
                <a:solidFill>
                  <a:schemeClr val="bg1"/>
                </a:solidFill>
              </a:rPr>
              <a:t>1) indeksavimo koeficientas ir indeksuotos įmokos dydis</a:t>
            </a:r>
          </a:p>
        </p:txBody>
      </p:sp>
      <p:sp>
        <p:nvSpPr>
          <p:cNvPr id="18" name="TextBox 17">
            <a:extLst>
              <a:ext uri="{FF2B5EF4-FFF2-40B4-BE49-F238E27FC236}">
                <a16:creationId xmlns:a16="http://schemas.microsoft.com/office/drawing/2014/main" id="{F63E46FC-0D7A-599E-C269-4782843A5A6F}"/>
              </a:ext>
            </a:extLst>
          </p:cNvPr>
          <p:cNvSpPr txBox="1"/>
          <p:nvPr/>
        </p:nvSpPr>
        <p:spPr>
          <a:xfrm>
            <a:off x="2630690" y="3345656"/>
            <a:ext cx="2419211" cy="923330"/>
          </a:xfrm>
          <a:prstGeom prst="rect">
            <a:avLst/>
          </a:prstGeom>
          <a:solidFill>
            <a:srgbClr val="92D050"/>
          </a:solidFill>
        </p:spPr>
        <p:txBody>
          <a:bodyPr wrap="square" rtlCol="0">
            <a:spAutoFit/>
          </a:bodyPr>
          <a:lstStyle/>
          <a:p>
            <a:pPr algn="ctr"/>
            <a:r>
              <a:rPr lang="lt-LT" dirty="0">
                <a:solidFill>
                  <a:schemeClr val="bg1"/>
                </a:solidFill>
              </a:rPr>
              <a:t>2) valstybės biudžeto asignavimų suma, skiriama į Fondą</a:t>
            </a:r>
            <a:endParaRPr lang="en-US" dirty="0">
              <a:solidFill>
                <a:schemeClr val="bg1"/>
              </a:solidFill>
            </a:endParaRPr>
          </a:p>
        </p:txBody>
      </p:sp>
      <p:sp>
        <p:nvSpPr>
          <p:cNvPr id="19" name="Rodyklė: žemyn 18">
            <a:extLst>
              <a:ext uri="{FF2B5EF4-FFF2-40B4-BE49-F238E27FC236}">
                <a16:creationId xmlns:a16="http://schemas.microsoft.com/office/drawing/2014/main" id="{F5187A01-5465-4DE2-1BA4-386D928A5765}"/>
              </a:ext>
            </a:extLst>
          </p:cNvPr>
          <p:cNvSpPr/>
          <p:nvPr/>
        </p:nvSpPr>
        <p:spPr>
          <a:xfrm>
            <a:off x="717752" y="4412315"/>
            <a:ext cx="484632" cy="279637"/>
          </a:xfrm>
          <a:prstGeom prst="downArrow">
            <a:avLst/>
          </a:prstGeom>
          <a:solidFill>
            <a:srgbClr val="26471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Pliuso ženklas 20">
            <a:extLst>
              <a:ext uri="{FF2B5EF4-FFF2-40B4-BE49-F238E27FC236}">
                <a16:creationId xmlns:a16="http://schemas.microsoft.com/office/drawing/2014/main" id="{C3B82C88-803A-6A9F-5326-6EE03C8AB9F3}"/>
              </a:ext>
            </a:extLst>
          </p:cNvPr>
          <p:cNvSpPr/>
          <p:nvPr/>
        </p:nvSpPr>
        <p:spPr>
          <a:xfrm>
            <a:off x="5164936" y="3029399"/>
            <a:ext cx="261741" cy="266083"/>
          </a:xfrm>
          <a:prstGeom prst="mathPlus">
            <a:avLst/>
          </a:prstGeom>
          <a:solidFill>
            <a:srgbClr val="26471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2363E341-FC8B-9245-6013-C3F0530AC50E}"/>
              </a:ext>
            </a:extLst>
          </p:cNvPr>
          <p:cNvSpPr txBox="1"/>
          <p:nvPr/>
        </p:nvSpPr>
        <p:spPr>
          <a:xfrm>
            <a:off x="5678462" y="3119963"/>
            <a:ext cx="1768064" cy="1077218"/>
          </a:xfrm>
          <a:prstGeom prst="rect">
            <a:avLst/>
          </a:prstGeom>
          <a:solidFill>
            <a:srgbClr val="3F762A"/>
          </a:solidFill>
        </p:spPr>
        <p:txBody>
          <a:bodyPr wrap="square" rtlCol="0">
            <a:spAutoFit/>
          </a:bodyPr>
          <a:lstStyle/>
          <a:p>
            <a:pPr algn="ctr"/>
            <a:endParaRPr lang="lt-LT" sz="1600" dirty="0">
              <a:solidFill>
                <a:schemeClr val="bg1"/>
              </a:solidFill>
            </a:endParaRPr>
          </a:p>
          <a:p>
            <a:pPr algn="ctr"/>
            <a:r>
              <a:rPr lang="lt-LT" sz="1600" dirty="0">
                <a:solidFill>
                  <a:schemeClr val="bg1"/>
                </a:solidFill>
              </a:rPr>
              <a:t>1) nepanaudotų lėšų likutis</a:t>
            </a:r>
          </a:p>
          <a:p>
            <a:pPr algn="ctr"/>
            <a:endParaRPr lang="lt-LT" sz="1600" dirty="0">
              <a:solidFill>
                <a:schemeClr val="bg1"/>
              </a:solidFill>
            </a:endParaRPr>
          </a:p>
        </p:txBody>
      </p:sp>
      <p:sp>
        <p:nvSpPr>
          <p:cNvPr id="31" name="TextBox 30">
            <a:extLst>
              <a:ext uri="{FF2B5EF4-FFF2-40B4-BE49-F238E27FC236}">
                <a16:creationId xmlns:a16="http://schemas.microsoft.com/office/drawing/2014/main" id="{6544B54E-C3AA-DFDA-22E7-6DA5AF32067D}"/>
              </a:ext>
            </a:extLst>
          </p:cNvPr>
          <p:cNvSpPr txBox="1"/>
          <p:nvPr/>
        </p:nvSpPr>
        <p:spPr>
          <a:xfrm>
            <a:off x="7617386" y="3127172"/>
            <a:ext cx="1874284" cy="1077218"/>
          </a:xfrm>
          <a:prstGeom prst="rect">
            <a:avLst/>
          </a:prstGeom>
          <a:solidFill>
            <a:srgbClr val="3F762A"/>
          </a:solidFill>
        </p:spPr>
        <p:txBody>
          <a:bodyPr wrap="square" rtlCol="0">
            <a:spAutoFit/>
          </a:bodyPr>
          <a:lstStyle/>
          <a:p>
            <a:pPr algn="ctr"/>
            <a:r>
              <a:rPr lang="lt-LT" sz="1600" dirty="0">
                <a:solidFill>
                  <a:schemeClr val="bg1"/>
                </a:solidFill>
              </a:rPr>
              <a:t>2) įplaukos (iš įmokų ir iš valstybės biudžeto lėšų)</a:t>
            </a:r>
          </a:p>
          <a:p>
            <a:pPr algn="ctr"/>
            <a:endParaRPr lang="lt-LT" sz="1600" dirty="0">
              <a:solidFill>
                <a:schemeClr val="bg1"/>
              </a:solidFill>
            </a:endParaRPr>
          </a:p>
        </p:txBody>
      </p:sp>
      <p:sp>
        <p:nvSpPr>
          <p:cNvPr id="32" name="TextBox 31">
            <a:extLst>
              <a:ext uri="{FF2B5EF4-FFF2-40B4-BE49-F238E27FC236}">
                <a16:creationId xmlns:a16="http://schemas.microsoft.com/office/drawing/2014/main" id="{84126599-D0BD-9E22-1F0A-7DAD1334446A}"/>
              </a:ext>
            </a:extLst>
          </p:cNvPr>
          <p:cNvSpPr txBox="1"/>
          <p:nvPr/>
        </p:nvSpPr>
        <p:spPr>
          <a:xfrm>
            <a:off x="9621076" y="3111768"/>
            <a:ext cx="2112040" cy="1077218"/>
          </a:xfrm>
          <a:prstGeom prst="rect">
            <a:avLst/>
          </a:prstGeom>
          <a:solidFill>
            <a:srgbClr val="3F762A"/>
          </a:solidFill>
        </p:spPr>
        <p:txBody>
          <a:bodyPr wrap="square" rtlCol="0">
            <a:spAutoFit/>
          </a:bodyPr>
          <a:lstStyle/>
          <a:p>
            <a:pPr algn="ctr"/>
            <a:r>
              <a:rPr lang="lt-LT" sz="1600" dirty="0">
                <a:solidFill>
                  <a:schemeClr val="bg1"/>
                </a:solidFill>
              </a:rPr>
              <a:t>3) išlaidos ir jų paskirstymas (rekonstravimui, priežiūrai, rezervui)</a:t>
            </a:r>
          </a:p>
        </p:txBody>
      </p:sp>
      <p:sp>
        <p:nvSpPr>
          <p:cNvPr id="34" name="Rodyklė: žemyn 33">
            <a:extLst>
              <a:ext uri="{FF2B5EF4-FFF2-40B4-BE49-F238E27FC236}">
                <a16:creationId xmlns:a16="http://schemas.microsoft.com/office/drawing/2014/main" id="{AADF632D-235C-A61E-4902-52EF652B4E20}"/>
              </a:ext>
            </a:extLst>
          </p:cNvPr>
          <p:cNvSpPr/>
          <p:nvPr/>
        </p:nvSpPr>
        <p:spPr>
          <a:xfrm>
            <a:off x="9121811" y="4364160"/>
            <a:ext cx="484632" cy="450190"/>
          </a:xfrm>
          <a:prstGeom prst="downArrow">
            <a:avLst/>
          </a:prstGeom>
          <a:solidFill>
            <a:srgbClr val="26471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09EFE718-0433-76D2-A64C-94B872CD6B67}"/>
              </a:ext>
            </a:extLst>
          </p:cNvPr>
          <p:cNvSpPr txBox="1"/>
          <p:nvPr/>
        </p:nvSpPr>
        <p:spPr>
          <a:xfrm>
            <a:off x="10594591" y="4375592"/>
            <a:ext cx="1223599" cy="1015663"/>
          </a:xfrm>
          <a:prstGeom prst="rect">
            <a:avLst/>
          </a:prstGeom>
          <a:solidFill>
            <a:srgbClr val="92D050"/>
          </a:solidFill>
        </p:spPr>
        <p:txBody>
          <a:bodyPr wrap="square" rtlCol="0">
            <a:spAutoFit/>
          </a:bodyPr>
          <a:lstStyle/>
          <a:p>
            <a:pPr algn="ctr"/>
            <a:r>
              <a:rPr lang="lt-LT" sz="1200" b="1" u="sng" dirty="0"/>
              <a:t>Savivaldybėse surinktos įmokos pervedamos į jų sąskaitas</a:t>
            </a:r>
          </a:p>
        </p:txBody>
      </p:sp>
      <p:sp>
        <p:nvSpPr>
          <p:cNvPr id="24" name="Rodyklė: dešinėn 23">
            <a:extLst>
              <a:ext uri="{FF2B5EF4-FFF2-40B4-BE49-F238E27FC236}">
                <a16:creationId xmlns:a16="http://schemas.microsoft.com/office/drawing/2014/main" id="{7D330043-DDA7-9A81-380F-5AFAE909E349}"/>
              </a:ext>
            </a:extLst>
          </p:cNvPr>
          <p:cNvSpPr/>
          <p:nvPr/>
        </p:nvSpPr>
        <p:spPr>
          <a:xfrm>
            <a:off x="10208192" y="5013759"/>
            <a:ext cx="294877" cy="484632"/>
          </a:xfrm>
          <a:prstGeom prst="rightArrow">
            <a:avLst/>
          </a:prstGeom>
          <a:solidFill>
            <a:srgbClr val="26471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14AC8307-4599-A2F1-AA53-06FA821BD1C6}"/>
              </a:ext>
            </a:extLst>
          </p:cNvPr>
          <p:cNvSpPr txBox="1"/>
          <p:nvPr/>
        </p:nvSpPr>
        <p:spPr>
          <a:xfrm>
            <a:off x="10559047" y="5691587"/>
            <a:ext cx="1223599" cy="1015663"/>
          </a:xfrm>
          <a:prstGeom prst="rect">
            <a:avLst/>
          </a:prstGeom>
          <a:solidFill>
            <a:srgbClr val="92D050"/>
          </a:solidFill>
        </p:spPr>
        <p:txBody>
          <a:bodyPr wrap="square" rtlCol="0">
            <a:spAutoFit/>
          </a:bodyPr>
          <a:lstStyle/>
          <a:p>
            <a:pPr algn="ctr"/>
            <a:r>
              <a:rPr lang="lt-LT" sz="1200" b="1" u="sng" dirty="0"/>
              <a:t>Valstybės biudžeto dalis  paskirstoma teisės aktų nustatyta tvarka</a:t>
            </a:r>
          </a:p>
        </p:txBody>
      </p:sp>
      <p:sp>
        <p:nvSpPr>
          <p:cNvPr id="33" name="Rodyklė: dešinėn 32">
            <a:extLst>
              <a:ext uri="{FF2B5EF4-FFF2-40B4-BE49-F238E27FC236}">
                <a16:creationId xmlns:a16="http://schemas.microsoft.com/office/drawing/2014/main" id="{2DAE3AF5-0490-4C03-4DCC-16ACF5A8DDA3}"/>
              </a:ext>
            </a:extLst>
          </p:cNvPr>
          <p:cNvSpPr/>
          <p:nvPr/>
        </p:nvSpPr>
        <p:spPr>
          <a:xfrm>
            <a:off x="10197318" y="5655795"/>
            <a:ext cx="294877" cy="484632"/>
          </a:xfrm>
          <a:prstGeom prst="rightArrow">
            <a:avLst/>
          </a:prstGeom>
          <a:solidFill>
            <a:srgbClr val="26471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5" name="Picture 10">
            <a:extLst>
              <a:ext uri="{FF2B5EF4-FFF2-40B4-BE49-F238E27FC236}">
                <a16:creationId xmlns:a16="http://schemas.microsoft.com/office/drawing/2014/main" id="{3E822AAF-8A65-FFFB-3148-4542EEF5DF9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2697" y="185951"/>
            <a:ext cx="3264360" cy="556311"/>
          </a:xfrm>
          <a:prstGeom prst="rect">
            <a:avLst/>
          </a:prstGeom>
        </p:spPr>
      </p:pic>
      <p:sp>
        <p:nvSpPr>
          <p:cNvPr id="36" name="Skaidrės numerio vietos rezervavimo ženklas 35">
            <a:extLst>
              <a:ext uri="{FF2B5EF4-FFF2-40B4-BE49-F238E27FC236}">
                <a16:creationId xmlns:a16="http://schemas.microsoft.com/office/drawing/2014/main" id="{7945B675-C232-8568-72D1-FFEE68CA4D79}"/>
              </a:ext>
            </a:extLst>
          </p:cNvPr>
          <p:cNvSpPr>
            <a:spLocks noGrp="1"/>
          </p:cNvSpPr>
          <p:nvPr>
            <p:ph type="sldNum" sz="quarter" idx="12"/>
          </p:nvPr>
        </p:nvSpPr>
        <p:spPr/>
        <p:txBody>
          <a:bodyPr/>
          <a:lstStyle/>
          <a:p>
            <a:fld id="{40CE299F-4AA3-4C83-83F6-8E1B530B8233}" type="slidenum">
              <a:rPr lang="lt-LT" smtClean="0"/>
              <a:t>13</a:t>
            </a:fld>
            <a:endParaRPr lang="lt-LT" dirty="0"/>
          </a:p>
        </p:txBody>
      </p:sp>
    </p:spTree>
    <p:extLst>
      <p:ext uri="{BB962C8B-B14F-4D97-AF65-F5344CB8AC3E}">
        <p14:creationId xmlns:p14="http://schemas.microsoft.com/office/powerpoint/2010/main" val="38587227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Lentelė 2">
            <a:extLst>
              <a:ext uri="{FF2B5EF4-FFF2-40B4-BE49-F238E27FC236}">
                <a16:creationId xmlns:a16="http://schemas.microsoft.com/office/drawing/2014/main" id="{1CD09DED-FB8C-4A19-2A43-C488D469C4E6}"/>
              </a:ext>
            </a:extLst>
          </p:cNvPr>
          <p:cNvGraphicFramePr>
            <a:graphicFrameLocks noGrp="1"/>
          </p:cNvGraphicFramePr>
          <p:nvPr/>
        </p:nvGraphicFramePr>
        <p:xfrm>
          <a:off x="961077" y="479667"/>
          <a:ext cx="11004780" cy="1127760"/>
        </p:xfrm>
        <a:graphic>
          <a:graphicData uri="http://schemas.openxmlformats.org/drawingml/2006/table">
            <a:tbl>
              <a:tblPr firstRow="1" bandRow="1">
                <a:tableStyleId>{5C22544A-7EE6-4342-B048-85BDC9FD1C3A}</a:tableStyleId>
              </a:tblPr>
              <a:tblGrid>
                <a:gridCol w="1959676">
                  <a:extLst>
                    <a:ext uri="{9D8B030D-6E8A-4147-A177-3AD203B41FA5}">
                      <a16:colId xmlns:a16="http://schemas.microsoft.com/office/drawing/2014/main" val="2057802561"/>
                    </a:ext>
                  </a:extLst>
                </a:gridCol>
                <a:gridCol w="1553593">
                  <a:extLst>
                    <a:ext uri="{9D8B030D-6E8A-4147-A177-3AD203B41FA5}">
                      <a16:colId xmlns:a16="http://schemas.microsoft.com/office/drawing/2014/main" val="570260278"/>
                    </a:ext>
                  </a:extLst>
                </a:gridCol>
                <a:gridCol w="2698811">
                  <a:extLst>
                    <a:ext uri="{9D8B030D-6E8A-4147-A177-3AD203B41FA5}">
                      <a16:colId xmlns:a16="http://schemas.microsoft.com/office/drawing/2014/main" val="2332442311"/>
                    </a:ext>
                  </a:extLst>
                </a:gridCol>
                <a:gridCol w="2592280">
                  <a:extLst>
                    <a:ext uri="{9D8B030D-6E8A-4147-A177-3AD203B41FA5}">
                      <a16:colId xmlns:a16="http://schemas.microsoft.com/office/drawing/2014/main" val="2618257120"/>
                    </a:ext>
                  </a:extLst>
                </a:gridCol>
                <a:gridCol w="2200420">
                  <a:extLst>
                    <a:ext uri="{9D8B030D-6E8A-4147-A177-3AD203B41FA5}">
                      <a16:colId xmlns:a16="http://schemas.microsoft.com/office/drawing/2014/main" val="885729953"/>
                    </a:ext>
                  </a:extLst>
                </a:gridCol>
              </a:tblGrid>
              <a:tr h="606221">
                <a:tc rowSpan="2">
                  <a:txBody>
                    <a:bodyPr/>
                    <a:lstStyle/>
                    <a:p>
                      <a:pPr algn="ctr"/>
                      <a:r>
                        <a:rPr lang="en-US" sz="2400" b="0" dirty="0">
                          <a:solidFill>
                            <a:schemeClr val="tx1">
                              <a:lumMod val="85000"/>
                              <a:lumOff val="15000"/>
                            </a:schemeClr>
                          </a:solidFill>
                        </a:rPr>
                        <a:t>202</a:t>
                      </a:r>
                      <a:r>
                        <a:rPr lang="lt-LT" sz="2400" b="0" dirty="0">
                          <a:solidFill>
                            <a:schemeClr val="tx1">
                              <a:lumMod val="85000"/>
                              <a:lumOff val="15000"/>
                            </a:schemeClr>
                          </a:solidFill>
                        </a:rPr>
                        <a:t>5</a:t>
                      </a:r>
                      <a:r>
                        <a:rPr lang="en-US" sz="2400" b="0" dirty="0">
                          <a:solidFill>
                            <a:schemeClr val="tx1">
                              <a:lumMod val="85000"/>
                              <a:lumOff val="15000"/>
                            </a:schemeClr>
                          </a:solidFill>
                        </a:rPr>
                        <a:t> m.</a:t>
                      </a:r>
                      <a:r>
                        <a:rPr lang="en-US" sz="2400" b="0" dirty="0">
                          <a:solidFill>
                            <a:schemeClr val="bg1"/>
                          </a:solidFill>
                        </a:rPr>
                        <a:t> </a:t>
                      </a:r>
                      <a:endParaRPr lang="lt-LT" sz="2400" b="0" dirty="0">
                        <a:solidFill>
                          <a:schemeClr val="bg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rowSpan="2">
                  <a:txBody>
                    <a:bodyPr/>
                    <a:lstStyle/>
                    <a:p>
                      <a:pPr algn="ctr"/>
                      <a:r>
                        <a:rPr lang="lt-LT" sz="3200" b="1" noProof="0" dirty="0">
                          <a:solidFill>
                            <a:schemeClr val="bg1"/>
                          </a:solidFill>
                        </a:rPr>
                        <a:t>30</a:t>
                      </a:r>
                      <a:r>
                        <a:rPr lang="lt-LT" sz="3200" b="0" noProof="0" dirty="0">
                          <a:solidFill>
                            <a:schemeClr val="bg1"/>
                          </a:solidFill>
                        </a:rPr>
                        <a:t> </a:t>
                      </a:r>
                    </a:p>
                    <a:p>
                      <a:pPr algn="ctr"/>
                      <a:r>
                        <a:rPr lang="lt-LT" sz="2000" b="0" noProof="0" dirty="0">
                          <a:solidFill>
                            <a:schemeClr val="bg1"/>
                          </a:solidFill>
                        </a:rPr>
                        <a:t>mln. Eur/m.</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p>
                      <a:pPr algn="r"/>
                      <a:r>
                        <a:rPr lang="lt-LT" sz="2400" b="1" noProof="0" dirty="0">
                          <a:solidFill>
                            <a:schemeClr val="tx1">
                              <a:lumMod val="85000"/>
                              <a:lumOff val="15000"/>
                            </a:schemeClr>
                          </a:solidFill>
                        </a:rPr>
                        <a:t>Valstybės biudžetas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a:r>
                        <a:rPr lang="lt-LT" sz="2400" b="0" noProof="0" dirty="0">
                          <a:solidFill>
                            <a:schemeClr val="bg1"/>
                          </a:solidFill>
                        </a:rPr>
                        <a:t>13,5 mln. Eur/m.</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p>
                      <a:pPr algn="l"/>
                      <a:r>
                        <a:rPr lang="lt-LT" sz="2400" b="0" noProof="0" dirty="0">
                          <a:solidFill>
                            <a:schemeClr val="tx1">
                              <a:lumMod val="85000"/>
                              <a:lumOff val="15000"/>
                            </a:schemeClr>
                          </a:solidFill>
                        </a:rPr>
                        <a:t>5,4 Eur/ ha / m.</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42515532"/>
                  </a:ext>
                </a:extLst>
              </a:tr>
              <a:tr h="521539">
                <a:tc vMerge="1">
                  <a:txBody>
                    <a:bodyPr/>
                    <a:lstStyle/>
                    <a:p>
                      <a:endParaRPr lang="lt-LT" dirty="0"/>
                    </a:p>
                  </a:txBody>
                  <a:tcPr/>
                </a:tc>
                <a:tc vMerge="1">
                  <a:txBody>
                    <a:bodyPr/>
                    <a:lstStyle/>
                    <a:p>
                      <a:endParaRPr lang="lt-LT" dirty="0"/>
                    </a:p>
                  </a:txBody>
                  <a:tcPr/>
                </a:tc>
                <a:tc>
                  <a:txBody>
                    <a:bodyPr/>
                    <a:lstStyle/>
                    <a:p>
                      <a:pPr algn="r"/>
                      <a:r>
                        <a:rPr lang="lt-LT" sz="2400" b="1" noProof="0" dirty="0">
                          <a:solidFill>
                            <a:schemeClr val="tx1">
                              <a:lumMod val="85000"/>
                              <a:lumOff val="15000"/>
                            </a:schemeClr>
                          </a:solidFill>
                        </a:rPr>
                        <a:t>Naudotojų įmokos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a:r>
                        <a:rPr lang="lt-LT" sz="2400" b="0" noProof="0" dirty="0">
                          <a:solidFill>
                            <a:schemeClr val="bg1"/>
                          </a:solidFill>
                        </a:rPr>
                        <a:t>16,5 mln. Eur/m.</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p>
                      <a:pPr algn="l"/>
                      <a:r>
                        <a:rPr lang="lt-LT" sz="2400" b="0" noProof="0" dirty="0">
                          <a:solidFill>
                            <a:schemeClr val="tx1">
                              <a:lumMod val="85000"/>
                              <a:lumOff val="15000"/>
                            </a:schemeClr>
                          </a:solidFill>
                        </a:rPr>
                        <a:t>6,6 Eur/ ha / m. </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635016607"/>
                  </a:ext>
                </a:extLst>
              </a:tr>
            </a:tbl>
          </a:graphicData>
        </a:graphic>
      </p:graphicFrame>
      <p:graphicFrame>
        <p:nvGraphicFramePr>
          <p:cNvPr id="17" name="Lentelė 2">
            <a:extLst>
              <a:ext uri="{FF2B5EF4-FFF2-40B4-BE49-F238E27FC236}">
                <a16:creationId xmlns:a16="http://schemas.microsoft.com/office/drawing/2014/main" id="{13266D78-1559-910B-CB5D-A2C97DBE0F6E}"/>
              </a:ext>
            </a:extLst>
          </p:cNvPr>
          <p:cNvGraphicFramePr>
            <a:graphicFrameLocks noGrp="1"/>
          </p:cNvGraphicFramePr>
          <p:nvPr/>
        </p:nvGraphicFramePr>
        <p:xfrm>
          <a:off x="961077" y="1772148"/>
          <a:ext cx="11004780" cy="1127760"/>
        </p:xfrm>
        <a:graphic>
          <a:graphicData uri="http://schemas.openxmlformats.org/drawingml/2006/table">
            <a:tbl>
              <a:tblPr firstRow="1" bandRow="1">
                <a:tableStyleId>{5C22544A-7EE6-4342-B048-85BDC9FD1C3A}</a:tableStyleId>
              </a:tblPr>
              <a:tblGrid>
                <a:gridCol w="1959676">
                  <a:extLst>
                    <a:ext uri="{9D8B030D-6E8A-4147-A177-3AD203B41FA5}">
                      <a16:colId xmlns:a16="http://schemas.microsoft.com/office/drawing/2014/main" val="2057802561"/>
                    </a:ext>
                  </a:extLst>
                </a:gridCol>
                <a:gridCol w="1562470">
                  <a:extLst>
                    <a:ext uri="{9D8B030D-6E8A-4147-A177-3AD203B41FA5}">
                      <a16:colId xmlns:a16="http://schemas.microsoft.com/office/drawing/2014/main" val="570260278"/>
                    </a:ext>
                  </a:extLst>
                </a:gridCol>
                <a:gridCol w="2707690">
                  <a:extLst>
                    <a:ext uri="{9D8B030D-6E8A-4147-A177-3AD203B41FA5}">
                      <a16:colId xmlns:a16="http://schemas.microsoft.com/office/drawing/2014/main" val="2332442311"/>
                    </a:ext>
                  </a:extLst>
                </a:gridCol>
                <a:gridCol w="2601157">
                  <a:extLst>
                    <a:ext uri="{9D8B030D-6E8A-4147-A177-3AD203B41FA5}">
                      <a16:colId xmlns:a16="http://schemas.microsoft.com/office/drawing/2014/main" val="2618257120"/>
                    </a:ext>
                  </a:extLst>
                </a:gridCol>
                <a:gridCol w="2173787">
                  <a:extLst>
                    <a:ext uri="{9D8B030D-6E8A-4147-A177-3AD203B41FA5}">
                      <a16:colId xmlns:a16="http://schemas.microsoft.com/office/drawing/2014/main" val="885729953"/>
                    </a:ext>
                  </a:extLst>
                </a:gridCol>
              </a:tblGrid>
              <a:tr h="606221">
                <a:tc rowSpan="2">
                  <a:txBody>
                    <a:bodyPr/>
                    <a:lstStyle/>
                    <a:p>
                      <a:pPr algn="ctr"/>
                      <a:r>
                        <a:rPr lang="en-US" sz="2400" b="0" dirty="0">
                          <a:solidFill>
                            <a:schemeClr val="tx1">
                              <a:lumMod val="85000"/>
                              <a:lumOff val="15000"/>
                            </a:schemeClr>
                          </a:solidFill>
                        </a:rPr>
                        <a:t>202</a:t>
                      </a:r>
                      <a:r>
                        <a:rPr lang="lt-LT" sz="2400" b="0" dirty="0">
                          <a:solidFill>
                            <a:schemeClr val="tx1">
                              <a:lumMod val="85000"/>
                              <a:lumOff val="15000"/>
                            </a:schemeClr>
                          </a:solidFill>
                        </a:rPr>
                        <a:t>6</a:t>
                      </a:r>
                      <a:r>
                        <a:rPr lang="en-US" sz="2400" b="0" dirty="0">
                          <a:solidFill>
                            <a:schemeClr val="tx1">
                              <a:lumMod val="85000"/>
                              <a:lumOff val="15000"/>
                            </a:schemeClr>
                          </a:solidFill>
                        </a:rPr>
                        <a:t> m.</a:t>
                      </a:r>
                      <a:r>
                        <a:rPr lang="en-US" sz="2400" b="0" dirty="0">
                          <a:solidFill>
                            <a:schemeClr val="bg1"/>
                          </a:solidFill>
                        </a:rPr>
                        <a:t> </a:t>
                      </a:r>
                      <a:endParaRPr lang="lt-LT" sz="2400" b="0" dirty="0">
                        <a:solidFill>
                          <a:schemeClr val="bg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rowSpan="2">
                  <a:txBody>
                    <a:bodyPr/>
                    <a:lstStyle/>
                    <a:p>
                      <a:pPr algn="ctr"/>
                      <a:r>
                        <a:rPr lang="lt-LT" sz="3200" b="1" noProof="0" dirty="0">
                          <a:solidFill>
                            <a:schemeClr val="bg1"/>
                          </a:solidFill>
                        </a:rPr>
                        <a:t>35</a:t>
                      </a:r>
                      <a:endParaRPr lang="lt-LT" sz="3200" b="0" noProof="0" dirty="0">
                        <a:solidFill>
                          <a:schemeClr val="bg1"/>
                        </a:solidFill>
                      </a:endParaRPr>
                    </a:p>
                    <a:p>
                      <a:pPr algn="ctr"/>
                      <a:r>
                        <a:rPr lang="lt-LT" sz="2000" b="0" noProof="0" dirty="0">
                          <a:solidFill>
                            <a:schemeClr val="bg1"/>
                          </a:solidFill>
                        </a:rPr>
                        <a:t>mln. Eur/m.</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p>
                      <a:pPr algn="r"/>
                      <a:r>
                        <a:rPr lang="lt-LT" sz="2400" b="1" noProof="0" dirty="0">
                          <a:solidFill>
                            <a:schemeClr val="tx1">
                              <a:lumMod val="85000"/>
                              <a:lumOff val="15000"/>
                            </a:schemeClr>
                          </a:solidFill>
                        </a:rPr>
                        <a:t>Valstybės biudžetas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a:r>
                        <a:rPr lang="lt-LT" sz="2200" b="0" noProof="0" dirty="0">
                          <a:solidFill>
                            <a:schemeClr val="bg1"/>
                          </a:solidFill>
                        </a:rPr>
                        <a:t>15,75 mln. Eur/m.</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p>
                      <a:pPr algn="l"/>
                      <a:r>
                        <a:rPr lang="lt-LT" sz="2400" b="0" noProof="0" dirty="0">
                          <a:solidFill>
                            <a:schemeClr val="tx1">
                              <a:lumMod val="85000"/>
                              <a:lumOff val="15000"/>
                            </a:schemeClr>
                          </a:solidFill>
                        </a:rPr>
                        <a:t>6,3 Eur/ ha / m.</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42515532"/>
                  </a:ext>
                </a:extLst>
              </a:tr>
              <a:tr h="521539">
                <a:tc vMerge="1">
                  <a:txBody>
                    <a:bodyPr/>
                    <a:lstStyle/>
                    <a:p>
                      <a:endParaRPr lang="lt-LT" dirty="0"/>
                    </a:p>
                  </a:txBody>
                  <a:tcPr/>
                </a:tc>
                <a:tc vMerge="1">
                  <a:txBody>
                    <a:bodyPr/>
                    <a:lstStyle/>
                    <a:p>
                      <a:endParaRPr lang="lt-LT" dirty="0"/>
                    </a:p>
                  </a:txBody>
                  <a:tcPr/>
                </a:tc>
                <a:tc>
                  <a:txBody>
                    <a:bodyPr/>
                    <a:lstStyle/>
                    <a:p>
                      <a:pPr algn="r"/>
                      <a:r>
                        <a:rPr lang="lt-LT" sz="2400" b="1" noProof="0">
                          <a:solidFill>
                            <a:schemeClr val="tx1">
                              <a:lumMod val="85000"/>
                              <a:lumOff val="15000"/>
                            </a:schemeClr>
                          </a:solidFill>
                        </a:rPr>
                        <a:t>Naudotojų įmokos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a:r>
                        <a:rPr lang="lt-LT" sz="2200" b="0" noProof="0" dirty="0">
                          <a:solidFill>
                            <a:schemeClr val="bg1"/>
                          </a:solidFill>
                        </a:rPr>
                        <a:t>19,25 mln. Eur/m</a:t>
                      </a:r>
                      <a:r>
                        <a:rPr lang="lt-LT" sz="2400" b="0" noProof="0" dirty="0">
                          <a:solidFill>
                            <a:schemeClr val="bg1"/>
                          </a:solidFill>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p>
                      <a:pPr algn="l"/>
                      <a:r>
                        <a:rPr lang="lt-LT" sz="2400" b="0" noProof="0" dirty="0">
                          <a:solidFill>
                            <a:schemeClr val="tx1">
                              <a:lumMod val="85000"/>
                              <a:lumOff val="15000"/>
                            </a:schemeClr>
                          </a:solidFill>
                        </a:rPr>
                        <a:t>7,7 Eur/ ha / m. </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635016607"/>
                  </a:ext>
                </a:extLst>
              </a:tr>
            </a:tbl>
          </a:graphicData>
        </a:graphic>
      </p:graphicFrame>
      <p:graphicFrame>
        <p:nvGraphicFramePr>
          <p:cNvPr id="22" name="Lentelė 2">
            <a:extLst>
              <a:ext uri="{FF2B5EF4-FFF2-40B4-BE49-F238E27FC236}">
                <a16:creationId xmlns:a16="http://schemas.microsoft.com/office/drawing/2014/main" id="{2D774EEF-DBAF-B6C8-3F8B-AD736E8CBE49}"/>
              </a:ext>
            </a:extLst>
          </p:cNvPr>
          <p:cNvGraphicFramePr>
            <a:graphicFrameLocks noGrp="1"/>
          </p:cNvGraphicFramePr>
          <p:nvPr/>
        </p:nvGraphicFramePr>
        <p:xfrm>
          <a:off x="961077" y="4282470"/>
          <a:ext cx="11004780" cy="1127760"/>
        </p:xfrm>
        <a:graphic>
          <a:graphicData uri="http://schemas.openxmlformats.org/drawingml/2006/table">
            <a:tbl>
              <a:tblPr firstRow="1" bandRow="1">
                <a:tableStyleId>{5C22544A-7EE6-4342-B048-85BDC9FD1C3A}</a:tableStyleId>
              </a:tblPr>
              <a:tblGrid>
                <a:gridCol w="1986309">
                  <a:extLst>
                    <a:ext uri="{9D8B030D-6E8A-4147-A177-3AD203B41FA5}">
                      <a16:colId xmlns:a16="http://schemas.microsoft.com/office/drawing/2014/main" val="2057802561"/>
                    </a:ext>
                  </a:extLst>
                </a:gridCol>
                <a:gridCol w="1509204">
                  <a:extLst>
                    <a:ext uri="{9D8B030D-6E8A-4147-A177-3AD203B41FA5}">
                      <a16:colId xmlns:a16="http://schemas.microsoft.com/office/drawing/2014/main" val="570260278"/>
                    </a:ext>
                  </a:extLst>
                </a:gridCol>
                <a:gridCol w="2734323">
                  <a:extLst>
                    <a:ext uri="{9D8B030D-6E8A-4147-A177-3AD203B41FA5}">
                      <a16:colId xmlns:a16="http://schemas.microsoft.com/office/drawing/2014/main" val="2332442311"/>
                    </a:ext>
                  </a:extLst>
                </a:gridCol>
                <a:gridCol w="2610035">
                  <a:extLst>
                    <a:ext uri="{9D8B030D-6E8A-4147-A177-3AD203B41FA5}">
                      <a16:colId xmlns:a16="http://schemas.microsoft.com/office/drawing/2014/main" val="2618257120"/>
                    </a:ext>
                  </a:extLst>
                </a:gridCol>
                <a:gridCol w="2164909">
                  <a:extLst>
                    <a:ext uri="{9D8B030D-6E8A-4147-A177-3AD203B41FA5}">
                      <a16:colId xmlns:a16="http://schemas.microsoft.com/office/drawing/2014/main" val="885729953"/>
                    </a:ext>
                  </a:extLst>
                </a:gridCol>
              </a:tblGrid>
              <a:tr h="606221">
                <a:tc rowSpan="2">
                  <a:txBody>
                    <a:bodyPr/>
                    <a:lstStyle/>
                    <a:p>
                      <a:pPr algn="ctr"/>
                      <a:r>
                        <a:rPr lang="en-US" sz="2400" b="0" dirty="0">
                          <a:solidFill>
                            <a:schemeClr val="tx1">
                              <a:lumMod val="85000"/>
                              <a:lumOff val="15000"/>
                            </a:schemeClr>
                          </a:solidFill>
                        </a:rPr>
                        <a:t>20</a:t>
                      </a:r>
                      <a:r>
                        <a:rPr lang="lt-LT" sz="2400" b="0">
                          <a:solidFill>
                            <a:schemeClr val="tx1">
                              <a:lumMod val="85000"/>
                              <a:lumOff val="15000"/>
                            </a:schemeClr>
                          </a:solidFill>
                        </a:rPr>
                        <a:t>28</a:t>
                      </a:r>
                      <a:r>
                        <a:rPr lang="en-US" sz="2400" b="0">
                          <a:solidFill>
                            <a:schemeClr val="tx1">
                              <a:lumMod val="85000"/>
                              <a:lumOff val="15000"/>
                            </a:schemeClr>
                          </a:solidFill>
                        </a:rPr>
                        <a:t> </a:t>
                      </a:r>
                      <a:r>
                        <a:rPr lang="en-US" sz="2400" b="0" dirty="0">
                          <a:solidFill>
                            <a:schemeClr val="tx1">
                              <a:lumMod val="85000"/>
                              <a:lumOff val="15000"/>
                            </a:schemeClr>
                          </a:solidFill>
                        </a:rPr>
                        <a:t>m.</a:t>
                      </a:r>
                      <a:r>
                        <a:rPr lang="en-US" sz="2400" b="0" dirty="0">
                          <a:solidFill>
                            <a:schemeClr val="bg1"/>
                          </a:solidFill>
                        </a:rPr>
                        <a:t> </a:t>
                      </a:r>
                      <a:endParaRPr lang="lt-LT" sz="2400" b="0" dirty="0">
                        <a:solidFill>
                          <a:schemeClr val="bg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rowSpan="2">
                  <a:txBody>
                    <a:bodyPr/>
                    <a:lstStyle/>
                    <a:p>
                      <a:pPr algn="ctr"/>
                      <a:r>
                        <a:rPr lang="lt-LT" sz="3200" b="1" noProof="0" dirty="0">
                          <a:solidFill>
                            <a:schemeClr val="bg1"/>
                          </a:solidFill>
                        </a:rPr>
                        <a:t>45</a:t>
                      </a:r>
                    </a:p>
                    <a:p>
                      <a:pPr algn="ctr"/>
                      <a:r>
                        <a:rPr lang="lt-LT" sz="2000" b="0" noProof="0" dirty="0">
                          <a:solidFill>
                            <a:schemeClr val="bg1"/>
                          </a:solidFill>
                        </a:rPr>
                        <a:t>mln. Eur/m.</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p>
                      <a:pPr algn="r"/>
                      <a:r>
                        <a:rPr lang="lt-LT" sz="2400" b="1" noProof="0">
                          <a:solidFill>
                            <a:schemeClr val="tx1">
                              <a:lumMod val="85000"/>
                              <a:lumOff val="15000"/>
                            </a:schemeClr>
                          </a:solidFill>
                        </a:rPr>
                        <a:t>Valstybės biudžetas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a:r>
                        <a:rPr lang="lt-LT" sz="2200" b="0" noProof="0" dirty="0">
                          <a:solidFill>
                            <a:schemeClr val="bg1"/>
                          </a:solidFill>
                        </a:rPr>
                        <a:t>20,25 mln. Eur/m.</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p>
                      <a:pPr algn="l"/>
                      <a:r>
                        <a:rPr lang="lt-LT" sz="2400" b="0" noProof="0" dirty="0">
                          <a:solidFill>
                            <a:schemeClr val="tx1">
                              <a:lumMod val="85000"/>
                              <a:lumOff val="15000"/>
                            </a:schemeClr>
                          </a:solidFill>
                        </a:rPr>
                        <a:t>8,1 Eur/ ha / m.</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42515532"/>
                  </a:ext>
                </a:extLst>
              </a:tr>
              <a:tr h="521539">
                <a:tc vMerge="1">
                  <a:txBody>
                    <a:bodyPr/>
                    <a:lstStyle/>
                    <a:p>
                      <a:endParaRPr lang="lt-LT" dirty="0"/>
                    </a:p>
                  </a:txBody>
                  <a:tcPr/>
                </a:tc>
                <a:tc vMerge="1">
                  <a:txBody>
                    <a:bodyPr/>
                    <a:lstStyle/>
                    <a:p>
                      <a:endParaRPr lang="lt-LT" dirty="0"/>
                    </a:p>
                  </a:txBody>
                  <a:tcPr/>
                </a:tc>
                <a:tc>
                  <a:txBody>
                    <a:bodyPr/>
                    <a:lstStyle/>
                    <a:p>
                      <a:pPr algn="r"/>
                      <a:r>
                        <a:rPr lang="lt-LT" sz="2400" b="1" noProof="0" dirty="0">
                          <a:solidFill>
                            <a:schemeClr val="tx1">
                              <a:lumMod val="85000"/>
                              <a:lumOff val="15000"/>
                            </a:schemeClr>
                          </a:solidFill>
                        </a:rPr>
                        <a:t>Naudotojų įmokos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a:r>
                        <a:rPr lang="lt-LT" sz="2200" b="0" noProof="0" dirty="0">
                          <a:solidFill>
                            <a:schemeClr val="bg1"/>
                          </a:solidFill>
                        </a:rPr>
                        <a:t>24,75 mln. Eur/m.</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p>
                      <a:pPr algn="l"/>
                      <a:r>
                        <a:rPr lang="lt-LT" sz="2400" b="0" noProof="0" dirty="0">
                          <a:solidFill>
                            <a:schemeClr val="tx1">
                              <a:lumMod val="85000"/>
                              <a:lumOff val="15000"/>
                            </a:schemeClr>
                          </a:solidFill>
                        </a:rPr>
                        <a:t>9,9 Eur/ ha / m. </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635016607"/>
                  </a:ext>
                </a:extLst>
              </a:tr>
            </a:tbl>
          </a:graphicData>
        </a:graphic>
      </p:graphicFrame>
      <p:graphicFrame>
        <p:nvGraphicFramePr>
          <p:cNvPr id="23" name="Lentelė 2">
            <a:extLst>
              <a:ext uri="{FF2B5EF4-FFF2-40B4-BE49-F238E27FC236}">
                <a16:creationId xmlns:a16="http://schemas.microsoft.com/office/drawing/2014/main" id="{7A4B0797-81DE-DAC8-C151-50D42E99F976}"/>
              </a:ext>
            </a:extLst>
          </p:cNvPr>
          <p:cNvGraphicFramePr>
            <a:graphicFrameLocks noGrp="1"/>
          </p:cNvGraphicFramePr>
          <p:nvPr/>
        </p:nvGraphicFramePr>
        <p:xfrm>
          <a:off x="961077" y="3027309"/>
          <a:ext cx="11004780" cy="1127760"/>
        </p:xfrm>
        <a:graphic>
          <a:graphicData uri="http://schemas.openxmlformats.org/drawingml/2006/table">
            <a:tbl>
              <a:tblPr firstRow="1" bandRow="1">
                <a:tableStyleId>{5C22544A-7EE6-4342-B048-85BDC9FD1C3A}</a:tableStyleId>
              </a:tblPr>
              <a:tblGrid>
                <a:gridCol w="1986309">
                  <a:extLst>
                    <a:ext uri="{9D8B030D-6E8A-4147-A177-3AD203B41FA5}">
                      <a16:colId xmlns:a16="http://schemas.microsoft.com/office/drawing/2014/main" val="2057802561"/>
                    </a:ext>
                  </a:extLst>
                </a:gridCol>
                <a:gridCol w="1518082">
                  <a:extLst>
                    <a:ext uri="{9D8B030D-6E8A-4147-A177-3AD203B41FA5}">
                      <a16:colId xmlns:a16="http://schemas.microsoft.com/office/drawing/2014/main" val="570260278"/>
                    </a:ext>
                  </a:extLst>
                </a:gridCol>
                <a:gridCol w="2734322">
                  <a:extLst>
                    <a:ext uri="{9D8B030D-6E8A-4147-A177-3AD203B41FA5}">
                      <a16:colId xmlns:a16="http://schemas.microsoft.com/office/drawing/2014/main" val="2332442311"/>
                    </a:ext>
                  </a:extLst>
                </a:gridCol>
                <a:gridCol w="2592280">
                  <a:extLst>
                    <a:ext uri="{9D8B030D-6E8A-4147-A177-3AD203B41FA5}">
                      <a16:colId xmlns:a16="http://schemas.microsoft.com/office/drawing/2014/main" val="2618257120"/>
                    </a:ext>
                  </a:extLst>
                </a:gridCol>
                <a:gridCol w="2173787">
                  <a:extLst>
                    <a:ext uri="{9D8B030D-6E8A-4147-A177-3AD203B41FA5}">
                      <a16:colId xmlns:a16="http://schemas.microsoft.com/office/drawing/2014/main" val="885729953"/>
                    </a:ext>
                  </a:extLst>
                </a:gridCol>
              </a:tblGrid>
              <a:tr h="606221">
                <a:tc rowSpan="2">
                  <a:txBody>
                    <a:bodyPr/>
                    <a:lstStyle/>
                    <a:p>
                      <a:pPr algn="ctr"/>
                      <a:r>
                        <a:rPr lang="en-US" sz="2400" b="0" dirty="0">
                          <a:solidFill>
                            <a:schemeClr val="tx1">
                              <a:lumMod val="85000"/>
                              <a:lumOff val="15000"/>
                            </a:schemeClr>
                          </a:solidFill>
                        </a:rPr>
                        <a:t>20</a:t>
                      </a:r>
                      <a:r>
                        <a:rPr lang="lt-LT" sz="2400" b="0" dirty="0">
                          <a:solidFill>
                            <a:schemeClr val="tx1">
                              <a:lumMod val="85000"/>
                              <a:lumOff val="15000"/>
                            </a:schemeClr>
                          </a:solidFill>
                        </a:rPr>
                        <a:t>27</a:t>
                      </a:r>
                      <a:r>
                        <a:rPr lang="en-US" sz="2400" b="0" dirty="0">
                          <a:solidFill>
                            <a:schemeClr val="tx1">
                              <a:lumMod val="85000"/>
                              <a:lumOff val="15000"/>
                            </a:schemeClr>
                          </a:solidFill>
                        </a:rPr>
                        <a:t> m.</a:t>
                      </a:r>
                      <a:r>
                        <a:rPr lang="en-US" sz="2400" b="0" dirty="0">
                          <a:solidFill>
                            <a:schemeClr val="bg1"/>
                          </a:solidFill>
                        </a:rPr>
                        <a:t> </a:t>
                      </a:r>
                      <a:endParaRPr lang="lt-LT" sz="2400" b="0" dirty="0">
                        <a:solidFill>
                          <a:schemeClr val="bg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rowSpan="2">
                  <a:txBody>
                    <a:bodyPr/>
                    <a:lstStyle/>
                    <a:p>
                      <a:pPr algn="ctr"/>
                      <a:r>
                        <a:rPr lang="lt-LT" sz="3200" b="1" noProof="0" dirty="0">
                          <a:solidFill>
                            <a:schemeClr val="bg1"/>
                          </a:solidFill>
                        </a:rPr>
                        <a:t>40</a:t>
                      </a:r>
                      <a:r>
                        <a:rPr lang="lt-LT" sz="3200" b="0" noProof="0" dirty="0">
                          <a:solidFill>
                            <a:schemeClr val="bg1"/>
                          </a:solidFill>
                        </a:rPr>
                        <a:t> </a:t>
                      </a:r>
                    </a:p>
                    <a:p>
                      <a:pPr algn="ctr"/>
                      <a:r>
                        <a:rPr lang="lt-LT" sz="2000" b="0" noProof="0" dirty="0">
                          <a:solidFill>
                            <a:schemeClr val="bg1"/>
                          </a:solidFill>
                        </a:rPr>
                        <a:t>mln. Eur/m.</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p>
                      <a:pPr algn="r"/>
                      <a:r>
                        <a:rPr lang="lt-LT" sz="2400" b="1" noProof="0">
                          <a:solidFill>
                            <a:schemeClr val="tx1">
                              <a:lumMod val="85000"/>
                              <a:lumOff val="15000"/>
                            </a:schemeClr>
                          </a:solidFill>
                        </a:rPr>
                        <a:t>Valstybės biudžetas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a:r>
                        <a:rPr lang="lt-LT" sz="2400" b="0" noProof="0" dirty="0">
                          <a:solidFill>
                            <a:schemeClr val="bg1"/>
                          </a:solidFill>
                        </a:rPr>
                        <a:t>18 mln. Eur/m.</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p>
                      <a:pPr algn="l"/>
                      <a:r>
                        <a:rPr lang="lt-LT" sz="2400" b="0" noProof="0" dirty="0">
                          <a:solidFill>
                            <a:schemeClr val="tx1">
                              <a:lumMod val="85000"/>
                              <a:lumOff val="15000"/>
                            </a:schemeClr>
                          </a:solidFill>
                        </a:rPr>
                        <a:t>7,2 Eur/ ha / m.</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42515532"/>
                  </a:ext>
                </a:extLst>
              </a:tr>
              <a:tr h="521539">
                <a:tc vMerge="1">
                  <a:txBody>
                    <a:bodyPr/>
                    <a:lstStyle/>
                    <a:p>
                      <a:endParaRPr lang="lt-LT" dirty="0"/>
                    </a:p>
                  </a:txBody>
                  <a:tcPr/>
                </a:tc>
                <a:tc vMerge="1">
                  <a:txBody>
                    <a:bodyPr/>
                    <a:lstStyle/>
                    <a:p>
                      <a:endParaRPr lang="lt-LT" dirty="0"/>
                    </a:p>
                  </a:txBody>
                  <a:tcPr/>
                </a:tc>
                <a:tc>
                  <a:txBody>
                    <a:bodyPr/>
                    <a:lstStyle/>
                    <a:p>
                      <a:pPr algn="r"/>
                      <a:r>
                        <a:rPr lang="lt-LT" sz="2400" b="1" noProof="0">
                          <a:solidFill>
                            <a:schemeClr val="tx1">
                              <a:lumMod val="85000"/>
                              <a:lumOff val="15000"/>
                            </a:schemeClr>
                          </a:solidFill>
                        </a:rPr>
                        <a:t>Naudotojų įmokos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a:r>
                        <a:rPr lang="lt-LT" sz="2400" b="0" noProof="0" dirty="0">
                          <a:solidFill>
                            <a:schemeClr val="bg1"/>
                          </a:solidFill>
                        </a:rPr>
                        <a:t>22 mln. Eur/m.</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p>
                      <a:pPr algn="l"/>
                      <a:r>
                        <a:rPr lang="lt-LT" sz="2400" b="0" noProof="0" dirty="0">
                          <a:solidFill>
                            <a:schemeClr val="tx1">
                              <a:lumMod val="85000"/>
                              <a:lumOff val="15000"/>
                            </a:schemeClr>
                          </a:solidFill>
                        </a:rPr>
                        <a:t>8,8 Eur/ ha / m. </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635016607"/>
                  </a:ext>
                </a:extLst>
              </a:tr>
            </a:tbl>
          </a:graphicData>
        </a:graphic>
      </p:graphicFrame>
      <p:graphicFrame>
        <p:nvGraphicFramePr>
          <p:cNvPr id="24" name="Lentelė 2">
            <a:extLst>
              <a:ext uri="{FF2B5EF4-FFF2-40B4-BE49-F238E27FC236}">
                <a16:creationId xmlns:a16="http://schemas.microsoft.com/office/drawing/2014/main" id="{5636928C-B0E0-EBB0-E2D4-2CE4FC75D7B0}"/>
              </a:ext>
            </a:extLst>
          </p:cNvPr>
          <p:cNvGraphicFramePr>
            <a:graphicFrameLocks noGrp="1"/>
          </p:cNvGraphicFramePr>
          <p:nvPr/>
        </p:nvGraphicFramePr>
        <p:xfrm>
          <a:off x="961077" y="5521861"/>
          <a:ext cx="11004780" cy="1127760"/>
        </p:xfrm>
        <a:graphic>
          <a:graphicData uri="http://schemas.openxmlformats.org/drawingml/2006/table">
            <a:tbl>
              <a:tblPr firstRow="1" bandRow="1">
                <a:tableStyleId>{5C22544A-7EE6-4342-B048-85BDC9FD1C3A}</a:tableStyleId>
              </a:tblPr>
              <a:tblGrid>
                <a:gridCol w="1995187">
                  <a:extLst>
                    <a:ext uri="{9D8B030D-6E8A-4147-A177-3AD203B41FA5}">
                      <a16:colId xmlns:a16="http://schemas.microsoft.com/office/drawing/2014/main" val="2057802561"/>
                    </a:ext>
                  </a:extLst>
                </a:gridCol>
                <a:gridCol w="1491449">
                  <a:extLst>
                    <a:ext uri="{9D8B030D-6E8A-4147-A177-3AD203B41FA5}">
                      <a16:colId xmlns:a16="http://schemas.microsoft.com/office/drawing/2014/main" val="570260278"/>
                    </a:ext>
                  </a:extLst>
                </a:gridCol>
                <a:gridCol w="2734322">
                  <a:extLst>
                    <a:ext uri="{9D8B030D-6E8A-4147-A177-3AD203B41FA5}">
                      <a16:colId xmlns:a16="http://schemas.microsoft.com/office/drawing/2014/main" val="2332442311"/>
                    </a:ext>
                  </a:extLst>
                </a:gridCol>
                <a:gridCol w="2636668">
                  <a:extLst>
                    <a:ext uri="{9D8B030D-6E8A-4147-A177-3AD203B41FA5}">
                      <a16:colId xmlns:a16="http://schemas.microsoft.com/office/drawing/2014/main" val="2618257120"/>
                    </a:ext>
                  </a:extLst>
                </a:gridCol>
                <a:gridCol w="2147154">
                  <a:extLst>
                    <a:ext uri="{9D8B030D-6E8A-4147-A177-3AD203B41FA5}">
                      <a16:colId xmlns:a16="http://schemas.microsoft.com/office/drawing/2014/main" val="885729953"/>
                    </a:ext>
                  </a:extLst>
                </a:gridCol>
              </a:tblGrid>
              <a:tr h="606221">
                <a:tc rowSpan="2">
                  <a:txBody>
                    <a:bodyPr/>
                    <a:lstStyle/>
                    <a:p>
                      <a:pPr algn="ctr"/>
                      <a:r>
                        <a:rPr lang="en-US" sz="2400" b="0" dirty="0">
                          <a:solidFill>
                            <a:schemeClr val="tx1">
                              <a:lumMod val="85000"/>
                              <a:lumOff val="15000"/>
                            </a:schemeClr>
                          </a:solidFill>
                        </a:rPr>
                        <a:t>20</a:t>
                      </a:r>
                      <a:r>
                        <a:rPr lang="lt-LT" sz="2400" b="0" dirty="0">
                          <a:solidFill>
                            <a:schemeClr val="tx1">
                              <a:lumMod val="85000"/>
                              <a:lumOff val="15000"/>
                            </a:schemeClr>
                          </a:solidFill>
                        </a:rPr>
                        <a:t>29</a:t>
                      </a:r>
                      <a:r>
                        <a:rPr lang="en-US" sz="2400" b="0" dirty="0">
                          <a:solidFill>
                            <a:schemeClr val="tx1">
                              <a:lumMod val="85000"/>
                              <a:lumOff val="15000"/>
                            </a:schemeClr>
                          </a:solidFill>
                        </a:rPr>
                        <a:t> m.</a:t>
                      </a:r>
                      <a:r>
                        <a:rPr lang="en-US" sz="2400" b="0" dirty="0">
                          <a:solidFill>
                            <a:schemeClr val="bg1"/>
                          </a:solidFill>
                        </a:rPr>
                        <a:t> </a:t>
                      </a:r>
                      <a:endParaRPr lang="lt-LT" sz="2400" b="0" dirty="0">
                        <a:solidFill>
                          <a:schemeClr val="bg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rowSpan="2">
                  <a:txBody>
                    <a:bodyPr/>
                    <a:lstStyle/>
                    <a:p>
                      <a:pPr algn="ctr"/>
                      <a:r>
                        <a:rPr lang="lt-LT" sz="3200" b="1" noProof="0" dirty="0">
                          <a:solidFill>
                            <a:schemeClr val="bg1"/>
                          </a:solidFill>
                        </a:rPr>
                        <a:t>50</a:t>
                      </a:r>
                    </a:p>
                    <a:p>
                      <a:pPr algn="ctr"/>
                      <a:r>
                        <a:rPr lang="lt-LT" sz="2000" b="0" noProof="0" dirty="0">
                          <a:solidFill>
                            <a:schemeClr val="bg1"/>
                          </a:solidFill>
                        </a:rPr>
                        <a:t>mln. Eur/m.</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p>
                      <a:pPr algn="r"/>
                      <a:r>
                        <a:rPr lang="lt-LT" sz="2400" b="1" noProof="0">
                          <a:solidFill>
                            <a:schemeClr val="tx1">
                              <a:lumMod val="85000"/>
                              <a:lumOff val="15000"/>
                            </a:schemeClr>
                          </a:solidFill>
                        </a:rPr>
                        <a:t>Valstybės biudžetas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a:r>
                        <a:rPr lang="lt-LT" sz="2400" b="0" noProof="0" dirty="0">
                          <a:solidFill>
                            <a:schemeClr val="bg1"/>
                          </a:solidFill>
                        </a:rPr>
                        <a:t>22,5 mln. Eur/m.</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p>
                      <a:pPr algn="l"/>
                      <a:r>
                        <a:rPr lang="lt-LT" sz="2400" b="0" noProof="0" dirty="0">
                          <a:solidFill>
                            <a:schemeClr val="tx1">
                              <a:lumMod val="85000"/>
                              <a:lumOff val="15000"/>
                            </a:schemeClr>
                          </a:solidFill>
                        </a:rPr>
                        <a:t>9 Eur/ ha / m.</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42515532"/>
                  </a:ext>
                </a:extLst>
              </a:tr>
              <a:tr h="521539">
                <a:tc vMerge="1">
                  <a:txBody>
                    <a:bodyPr/>
                    <a:lstStyle/>
                    <a:p>
                      <a:endParaRPr lang="lt-LT" dirty="0"/>
                    </a:p>
                  </a:txBody>
                  <a:tcPr/>
                </a:tc>
                <a:tc vMerge="1">
                  <a:txBody>
                    <a:bodyPr/>
                    <a:lstStyle/>
                    <a:p>
                      <a:endParaRPr lang="lt-LT" dirty="0"/>
                    </a:p>
                  </a:txBody>
                  <a:tcPr/>
                </a:tc>
                <a:tc>
                  <a:txBody>
                    <a:bodyPr/>
                    <a:lstStyle/>
                    <a:p>
                      <a:pPr algn="r"/>
                      <a:r>
                        <a:rPr lang="lt-LT" sz="2400" b="1" noProof="0">
                          <a:solidFill>
                            <a:schemeClr val="tx1">
                              <a:lumMod val="85000"/>
                              <a:lumOff val="15000"/>
                            </a:schemeClr>
                          </a:solidFill>
                        </a:rPr>
                        <a:t>Naudotojų įmokos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a:r>
                        <a:rPr lang="lt-LT" sz="2400" b="0" noProof="0" dirty="0">
                          <a:solidFill>
                            <a:schemeClr val="bg1"/>
                          </a:solidFill>
                        </a:rPr>
                        <a:t>27,5 mln. Eur/m.</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p>
                      <a:pPr algn="l"/>
                      <a:r>
                        <a:rPr lang="lt-LT" sz="2400" b="0" noProof="0" dirty="0">
                          <a:solidFill>
                            <a:schemeClr val="tx1">
                              <a:lumMod val="85000"/>
                              <a:lumOff val="15000"/>
                            </a:schemeClr>
                          </a:solidFill>
                        </a:rPr>
                        <a:t>11 Eur/ ha / m. </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635016607"/>
                  </a:ext>
                </a:extLst>
              </a:tr>
            </a:tbl>
          </a:graphicData>
        </a:graphic>
      </p:graphicFrame>
      <p:pic>
        <p:nvPicPr>
          <p:cNvPr id="3" name="Picture 10">
            <a:extLst>
              <a:ext uri="{FF2B5EF4-FFF2-40B4-BE49-F238E27FC236}">
                <a16:creationId xmlns:a16="http://schemas.microsoft.com/office/drawing/2014/main" id="{FA3E62C1-ED96-2796-8E60-F91DE11A2B0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1286643" y="4517141"/>
            <a:ext cx="3645265" cy="619694"/>
          </a:xfrm>
          <a:prstGeom prst="rect">
            <a:avLst/>
          </a:prstGeom>
          <a:effectLst/>
        </p:spPr>
      </p:pic>
    </p:spTree>
    <p:extLst>
      <p:ext uri="{BB962C8B-B14F-4D97-AF65-F5344CB8AC3E}">
        <p14:creationId xmlns:p14="http://schemas.microsoft.com/office/powerpoint/2010/main" val="203944289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Slide Background">
            <a:extLst>
              <a:ext uri="{FF2B5EF4-FFF2-40B4-BE49-F238E27FC236}">
                <a16:creationId xmlns:a16="http://schemas.microsoft.com/office/drawing/2014/main" id="{EEDFD83B-474E-42D8-99FD-2509916247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useBgFill="1">
        <p:nvSpPr>
          <p:cNvPr id="17" name="Rectangle 16">
            <a:extLst>
              <a:ext uri="{FF2B5EF4-FFF2-40B4-BE49-F238E27FC236}">
                <a16:creationId xmlns:a16="http://schemas.microsoft.com/office/drawing/2014/main" id="{E18AC0D4-F32D-4067-9F63-E553F4AFFF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3429000"/>
          </a:xfrm>
          <a:prstGeom prst="rect">
            <a:avLst/>
          </a:prstGeom>
          <a:ln>
            <a:noFill/>
          </a:ln>
          <a:effectLst>
            <a:outerShdw blurRad="203200" dist="1270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B3EFE192-65BC-6DCE-64AD-952DC2BE3B97}"/>
              </a:ext>
            </a:extLst>
          </p:cNvPr>
          <p:cNvSpPr txBox="1"/>
          <p:nvPr/>
        </p:nvSpPr>
        <p:spPr>
          <a:xfrm>
            <a:off x="979714" y="1355834"/>
            <a:ext cx="10374085" cy="1686415"/>
          </a:xfrm>
          <a:prstGeom prst="rect">
            <a:avLst/>
          </a:prstGeom>
        </p:spPr>
        <p:txBody>
          <a:bodyPr vert="horz" lIns="91440" tIns="45720" rIns="91440" bIns="45720" rtlCol="0" anchor="ctr">
            <a:normAutofit/>
          </a:bodyPr>
          <a:lstStyle/>
          <a:p>
            <a:pPr algn="ctr">
              <a:lnSpc>
                <a:spcPct val="90000"/>
              </a:lnSpc>
              <a:spcAft>
                <a:spcPts val="600"/>
              </a:spcAft>
            </a:pPr>
            <a:r>
              <a:rPr lang="lt-LT" sz="2400" dirty="0">
                <a:effectLst/>
                <a:latin typeface="Times New Roman" panose="02020603050405020304" pitchFamily="18" charset="0"/>
                <a:cs typeface="Times New Roman" panose="02020603050405020304" pitchFamily="18" charset="0"/>
              </a:rPr>
              <a:t>Šiuo metu Ministerija baigia aktualizuoti Fondo steigimo principus ir artimiausiu metu numato Melioracijos fondo įstatymo projektą paskelbti Lietuvos Respublikos Seimo kanceliarijos Teisės aktų informacinėje sistemoje pastaboms bei pasiūlymams gauti. </a:t>
            </a:r>
          </a:p>
        </p:txBody>
      </p:sp>
      <p:pic>
        <p:nvPicPr>
          <p:cNvPr id="4" name="Picture 10">
            <a:extLst>
              <a:ext uri="{FF2B5EF4-FFF2-40B4-BE49-F238E27FC236}">
                <a16:creationId xmlns:a16="http://schemas.microsoft.com/office/drawing/2014/main" id="{46446126-90CA-A05A-ED2D-E215F4AD2E9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1515" y="310751"/>
            <a:ext cx="3645265" cy="619694"/>
          </a:xfrm>
          <a:prstGeom prst="rect">
            <a:avLst/>
          </a:prstGeom>
          <a:effectLst/>
        </p:spPr>
      </p:pic>
      <p:pic>
        <p:nvPicPr>
          <p:cNvPr id="8" name="Paveikslėlis 7" descr="Paveikslėlis, kuriame yra žolė, lauko, pieva, ganykla&#10;&#10;Automatiškai sugeneruotas aprašymas">
            <a:extLst>
              <a:ext uri="{FF2B5EF4-FFF2-40B4-BE49-F238E27FC236}">
                <a16:creationId xmlns:a16="http://schemas.microsoft.com/office/drawing/2014/main" id="{36D79256-C97C-A3DB-9180-C5918A8933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23358" y="3580759"/>
            <a:ext cx="7086796" cy="2992270"/>
          </a:xfrm>
          <a:prstGeom prst="rect">
            <a:avLst/>
          </a:prstGeom>
          <a:effectLst/>
        </p:spPr>
      </p:pic>
      <p:sp>
        <p:nvSpPr>
          <p:cNvPr id="11" name="Skaidrės numerio vietos rezervavimo ženklas 10">
            <a:extLst>
              <a:ext uri="{FF2B5EF4-FFF2-40B4-BE49-F238E27FC236}">
                <a16:creationId xmlns:a16="http://schemas.microsoft.com/office/drawing/2014/main" id="{A7990DC9-4A6C-30E0-02BA-EA749E4F1E0E}"/>
              </a:ext>
            </a:extLst>
          </p:cNvPr>
          <p:cNvSpPr>
            <a:spLocks noGrp="1"/>
          </p:cNvSpPr>
          <p:nvPr>
            <p:ph type="sldNum" sz="quarter" idx="12"/>
          </p:nvPr>
        </p:nvSpPr>
        <p:spPr/>
        <p:txBody>
          <a:bodyPr/>
          <a:lstStyle/>
          <a:p>
            <a:fld id="{40CE299F-4AA3-4C83-83F6-8E1B530B8233}" type="slidenum">
              <a:rPr lang="lt-LT" smtClean="0"/>
              <a:t>15</a:t>
            </a:fld>
            <a:endParaRPr lang="lt-LT" dirty="0"/>
          </a:p>
        </p:txBody>
      </p:sp>
    </p:spTree>
    <p:extLst>
      <p:ext uri="{BB962C8B-B14F-4D97-AF65-F5344CB8AC3E}">
        <p14:creationId xmlns:p14="http://schemas.microsoft.com/office/powerpoint/2010/main" val="19053525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53A64BFC-1011-F0E6-E988-36BB862947E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1515" y="310751"/>
            <a:ext cx="3645265" cy="619694"/>
          </a:xfrm>
          <a:prstGeom prst="rect">
            <a:avLst/>
          </a:prstGeom>
          <a:effectLst/>
        </p:spPr>
      </p:pic>
      <p:sp>
        <p:nvSpPr>
          <p:cNvPr id="5" name="Skaidrės numerio vietos rezervavimo ženklas 4">
            <a:extLst>
              <a:ext uri="{FF2B5EF4-FFF2-40B4-BE49-F238E27FC236}">
                <a16:creationId xmlns:a16="http://schemas.microsoft.com/office/drawing/2014/main" id="{6CC78A8E-C93B-5191-00E7-3659A61372F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CE299F-4AA3-4C83-83F6-8E1B530B8233}" type="slidenum">
              <a:rPr kumimoji="0" lang="lt-LT"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lt-LT"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C416A05E-B926-9AD5-1799-A921FC1343DE}"/>
              </a:ext>
            </a:extLst>
          </p:cNvPr>
          <p:cNvSpPr txBox="1"/>
          <p:nvPr/>
        </p:nvSpPr>
        <p:spPr>
          <a:xfrm>
            <a:off x="504444" y="1312271"/>
            <a:ext cx="11183112" cy="3416320"/>
          </a:xfrm>
          <a:prstGeom prst="rect">
            <a:avLst/>
          </a:prstGeom>
          <a:noFill/>
        </p:spPr>
        <p:txBody>
          <a:bodyPr wrap="square">
            <a:spAutoFit/>
          </a:bodyPr>
          <a:lstStyle/>
          <a:p>
            <a:pPr marR="0" lvl="0" algn="l" defTabSz="914400" rtl="0" eaLnBrk="1" fontAlgn="auto" latinLnBrk="0" hangingPunct="1">
              <a:lnSpc>
                <a:spcPct val="100000"/>
              </a:lnSpc>
              <a:spcBef>
                <a:spcPts val="0"/>
              </a:spcBef>
              <a:spcAft>
                <a:spcPts val="0"/>
              </a:spcAft>
              <a:buClrTx/>
              <a:buSzTx/>
              <a:tabLst/>
              <a:defRPr/>
            </a:pPr>
            <a:r>
              <a:rPr kumimoji="0" lang="lt-LT" sz="18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rPr>
              <a:t>Rengiamas „Valstybei nuosavybės teise priklausančių melioracijos statinių ir melioracijos sistemų avarinių gedimų šalinimo prioritetų nustatymo tvarkos aprašas“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lt-LT" sz="1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lt-LT" sz="1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rPr>
              <a:t>Tvarkos aprašas rengiamas atsižvelgiant į </a:t>
            </a:r>
            <a:r>
              <a:rPr kumimoji="0" lang="lt-LT" sz="18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rPr>
              <a:t>2022–2033 metų </a:t>
            </a:r>
            <a:r>
              <a:rPr kumimoji="0" lang="lt-LT" sz="1800" b="0" i="0" u="sng" strike="noStrike" kern="1200" cap="none" spc="0" normalizeH="0" baseline="0" noProof="0" dirty="0">
                <a:ln>
                  <a:noFill/>
                </a:ln>
                <a:solidFill>
                  <a:srgbClr val="0000FF"/>
                </a:solidFill>
                <a:effectLst/>
                <a:uLnTx/>
                <a:uFillTx/>
                <a:latin typeface="Times New Roman" panose="02020603050405020304" pitchFamily="18" charset="0"/>
                <a:ea typeface="Times New Roman" panose="02020603050405020304" pitchFamily="18" charset="0"/>
                <a:cs typeface="+mn-cs"/>
                <a:hlinkClick r:id="rId3"/>
              </a:rPr>
              <a:t>nacionalinės darbotvarkės korupcijos prevencijos klausimais įgyvendinimo 2023–2025 metų</a:t>
            </a:r>
            <a:r>
              <a:rPr kumimoji="0" lang="lt-LT" sz="18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rPr>
              <a:t> plano (toliau – Planas), patvirtinto Lietuvos Respublikos Vyriausybės  2023 m. gegužės 3 d. nutarimu Nr. 324 „Dėl 2022–2033 metų nacionalinės darbotvarkės korupcijos prevencijos klausimais koordinatoriaus paskyrimo ir 2022–2033 metų nacionalinės darbotvarkės korupcijos prevencijos klausimais įgyvendinimo 2023–2025 metų plano patvirtinimo“. </a:t>
            </a:r>
            <a:r>
              <a:rPr kumimoji="0" lang="lt-LT" sz="1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rPr>
              <a:t>Plane numatyta  priemonė </a:t>
            </a:r>
            <a:r>
              <a:rPr kumimoji="0" lang="lt-LT" sz="1800" b="0" i="1"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rPr>
              <a:t>„Tobulinti teisinį reglamentavimą, siekiant užtikrinti, kad savivaldybėse sprendimai dėl patikėjimo teise valdomų ir naudojamų valstybei nuosavybės teise priklausančių melioracijos ir hidrotechnikos statinių rekonstravimo, remonto, priežiūros ir avarinių remonto darbų atlikimo būtų priimami skaidriai”</a:t>
            </a:r>
            <a:r>
              <a:rPr kumimoji="0" lang="lt-LT" sz="1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rPr>
              <a:t> už kurios įgyvendinimą yra atsakinga Lietuvos Respublikos žemės ūkio ministerija.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lt-LT"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649349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53A64BFC-1011-F0E6-E988-36BB862947E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1515" y="310751"/>
            <a:ext cx="3645265" cy="619694"/>
          </a:xfrm>
          <a:prstGeom prst="rect">
            <a:avLst/>
          </a:prstGeom>
          <a:effectLst/>
        </p:spPr>
      </p:pic>
      <p:sp>
        <p:nvSpPr>
          <p:cNvPr id="5" name="Skaidrės numerio vietos rezervavimo ženklas 4">
            <a:extLst>
              <a:ext uri="{FF2B5EF4-FFF2-40B4-BE49-F238E27FC236}">
                <a16:creationId xmlns:a16="http://schemas.microsoft.com/office/drawing/2014/main" id="{6CC78A8E-C93B-5191-00E7-3659A61372FC}"/>
              </a:ext>
            </a:extLst>
          </p:cNvPr>
          <p:cNvSpPr>
            <a:spLocks noGrp="1"/>
          </p:cNvSpPr>
          <p:nvPr>
            <p:ph type="sldNum" sz="quarter" idx="12"/>
          </p:nvPr>
        </p:nvSpPr>
        <p:spPr/>
        <p:txBody>
          <a:bodyPr/>
          <a:lstStyle/>
          <a:p>
            <a:fld id="{40CE299F-4AA3-4C83-83F6-8E1B530B8233}" type="slidenum">
              <a:rPr lang="lt-LT" smtClean="0"/>
              <a:t>17</a:t>
            </a:fld>
            <a:endParaRPr lang="lt-LT" dirty="0"/>
          </a:p>
        </p:txBody>
      </p:sp>
      <p:sp>
        <p:nvSpPr>
          <p:cNvPr id="3" name="TextBox 2">
            <a:extLst>
              <a:ext uri="{FF2B5EF4-FFF2-40B4-BE49-F238E27FC236}">
                <a16:creationId xmlns:a16="http://schemas.microsoft.com/office/drawing/2014/main" id="{E7B5B37F-EEA9-768A-FA05-AE8334699C2D}"/>
              </a:ext>
            </a:extLst>
          </p:cNvPr>
          <p:cNvSpPr txBox="1"/>
          <p:nvPr/>
        </p:nvSpPr>
        <p:spPr>
          <a:xfrm>
            <a:off x="1450428" y="2468880"/>
            <a:ext cx="9133752" cy="1200329"/>
          </a:xfrm>
          <a:prstGeom prst="rect">
            <a:avLst/>
          </a:prstGeom>
          <a:noFill/>
        </p:spPr>
        <p:txBody>
          <a:bodyPr wrap="square">
            <a:spAutoFit/>
          </a:bodyPr>
          <a:lstStyle/>
          <a:p>
            <a:pPr algn="ctr"/>
            <a:r>
              <a:rPr lang="lt-LT" sz="2400" b="1" dirty="0">
                <a:solidFill>
                  <a:schemeClr val="accent6">
                    <a:lumMod val="50000"/>
                  </a:schemeClr>
                </a:solidFill>
                <a:latin typeface="Times New Roman" panose="02020603050405020304" pitchFamily="18" charset="0"/>
                <a:cs typeface="Times New Roman" panose="02020603050405020304" pitchFamily="18" charset="0"/>
              </a:rPr>
              <a:t>LIETUVOS RESPUBLIKOS SPECIALIŲJŲ ŽEMĖS NAUDOJIMO SĄLYGŲ ĮSTATYMAS NR. XIII-2166 </a:t>
            </a:r>
          </a:p>
          <a:p>
            <a:pPr algn="ctr"/>
            <a:r>
              <a:rPr lang="lt-LT" sz="2400" b="1" dirty="0">
                <a:solidFill>
                  <a:schemeClr val="accent6">
                    <a:lumMod val="50000"/>
                  </a:schemeClr>
                </a:solidFill>
                <a:latin typeface="Times New Roman" panose="02020603050405020304" pitchFamily="18" charset="0"/>
                <a:cs typeface="Times New Roman" panose="02020603050405020304" pitchFamily="18" charset="0"/>
              </a:rPr>
              <a:t>(TOLIAU – ĮSTATYMAS) </a:t>
            </a:r>
            <a:endParaRPr lang="lt-LT" sz="2400" dirty="0">
              <a:solidFill>
                <a:schemeClr val="accent6">
                  <a:lumMod val="5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220255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BCE9AC85-FF12-C84F-C66C-ED03097DB02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1515" y="310751"/>
            <a:ext cx="3645265" cy="619694"/>
          </a:xfrm>
          <a:prstGeom prst="rect">
            <a:avLst/>
          </a:prstGeom>
          <a:effectLst/>
        </p:spPr>
      </p:pic>
      <p:sp>
        <p:nvSpPr>
          <p:cNvPr id="5" name="Skaidrės numerio vietos rezervavimo ženklas 4">
            <a:extLst>
              <a:ext uri="{FF2B5EF4-FFF2-40B4-BE49-F238E27FC236}">
                <a16:creationId xmlns:a16="http://schemas.microsoft.com/office/drawing/2014/main" id="{50400150-94C1-60A4-922B-F860A6A26448}"/>
              </a:ext>
            </a:extLst>
          </p:cNvPr>
          <p:cNvSpPr>
            <a:spLocks noGrp="1"/>
          </p:cNvSpPr>
          <p:nvPr>
            <p:ph type="sldNum" sz="quarter" idx="12"/>
          </p:nvPr>
        </p:nvSpPr>
        <p:spPr/>
        <p:txBody>
          <a:bodyPr/>
          <a:lstStyle/>
          <a:p>
            <a:fld id="{40CE299F-4AA3-4C83-83F6-8E1B530B8233}" type="slidenum">
              <a:rPr lang="lt-LT" smtClean="0"/>
              <a:t>18</a:t>
            </a:fld>
            <a:endParaRPr lang="lt-LT" dirty="0"/>
          </a:p>
        </p:txBody>
      </p:sp>
      <p:sp>
        <p:nvSpPr>
          <p:cNvPr id="3" name="TextBox 2">
            <a:extLst>
              <a:ext uri="{FF2B5EF4-FFF2-40B4-BE49-F238E27FC236}">
                <a16:creationId xmlns:a16="http://schemas.microsoft.com/office/drawing/2014/main" id="{2EF230F2-52B5-489A-5C7B-F7BBC5B44E37}"/>
              </a:ext>
            </a:extLst>
          </p:cNvPr>
          <p:cNvSpPr txBox="1"/>
          <p:nvPr/>
        </p:nvSpPr>
        <p:spPr>
          <a:xfrm>
            <a:off x="1897380" y="2136338"/>
            <a:ext cx="8503920" cy="3416320"/>
          </a:xfrm>
          <a:prstGeom prst="rect">
            <a:avLst/>
          </a:prstGeom>
          <a:noFill/>
        </p:spPr>
        <p:txBody>
          <a:bodyPr wrap="square">
            <a:spAutoFit/>
          </a:bodyPr>
          <a:lstStyle/>
          <a:p>
            <a:pPr marL="0" marR="0" indent="457200" algn="ctr">
              <a:spcBef>
                <a:spcPts val="0"/>
              </a:spcBef>
              <a:spcAft>
                <a:spcPts val="0"/>
              </a:spcAft>
            </a:pPr>
            <a:r>
              <a:rPr lang="lt-LT" sz="2400" b="1" dirty="0">
                <a:solidFill>
                  <a:schemeClr val="accent6">
                    <a:lumMod val="50000"/>
                  </a:schemeClr>
                </a:solidFill>
                <a:latin typeface="Times New Roman" panose="02020603050405020304" pitchFamily="18" charset="0"/>
                <a:cs typeface="Times New Roman" panose="02020603050405020304" pitchFamily="18" charset="0"/>
              </a:rPr>
              <a:t>ĮSTATYMO 91 STRAIPSNIS REGLAMENTUOJA, KAD:</a:t>
            </a:r>
          </a:p>
          <a:p>
            <a:pPr marL="0" marR="0" indent="457200" algn="ctr">
              <a:spcBef>
                <a:spcPts val="0"/>
              </a:spcBef>
              <a:spcAft>
                <a:spcPts val="0"/>
              </a:spcAft>
            </a:pPr>
            <a:endParaRPr lang="lt-LT" sz="2400" b="0" i="0" dirty="0">
              <a:solidFill>
                <a:srgbClr val="000000"/>
              </a:solidFill>
              <a:effectLst/>
              <a:latin typeface="Times New Roman" panose="02020603050405020304" pitchFamily="18" charset="0"/>
            </a:endParaRPr>
          </a:p>
          <a:p>
            <a:pPr marL="0" marR="0" indent="457200" algn="just">
              <a:spcBef>
                <a:spcPts val="0"/>
              </a:spcBef>
              <a:spcAft>
                <a:spcPts val="0"/>
              </a:spcAft>
            </a:pPr>
            <a:r>
              <a:rPr lang="lt-LT" sz="2400" b="0" i="0" dirty="0">
                <a:solidFill>
                  <a:srgbClr val="000000"/>
                </a:solidFill>
                <a:effectLst/>
                <a:latin typeface="Times New Roman" panose="02020603050405020304" pitchFamily="18" charset="0"/>
              </a:rPr>
              <a:t>Melioruotos žemės ir melioracijos statinių</a:t>
            </a:r>
            <a:r>
              <a:rPr lang="lt-LT" sz="2400" b="1" i="0" dirty="0">
                <a:solidFill>
                  <a:srgbClr val="000000"/>
                </a:solidFill>
                <a:effectLst/>
                <a:latin typeface="Times New Roman" panose="02020603050405020304" pitchFamily="18" charset="0"/>
              </a:rPr>
              <a:t> </a:t>
            </a:r>
            <a:r>
              <a:rPr lang="lt-LT" sz="2400" b="0" i="0" dirty="0">
                <a:solidFill>
                  <a:srgbClr val="000000"/>
                </a:solidFill>
                <a:effectLst/>
                <a:latin typeface="Times New Roman" panose="02020603050405020304" pitchFamily="18" charset="0"/>
              </a:rPr>
              <a:t>apsaugos zonos nustatomos:</a:t>
            </a:r>
          </a:p>
          <a:p>
            <a:pPr marL="0" marR="0" indent="457200" algn="just">
              <a:spcBef>
                <a:spcPts val="0"/>
              </a:spcBef>
              <a:spcAft>
                <a:spcPts val="0"/>
              </a:spcAft>
            </a:pPr>
            <a:r>
              <a:rPr lang="lt-LT" sz="2400" b="0" i="0" dirty="0">
                <a:solidFill>
                  <a:srgbClr val="000000"/>
                </a:solidFill>
                <a:effectLst/>
                <a:latin typeface="Times New Roman" panose="02020603050405020304" pitchFamily="18" charset="0"/>
              </a:rPr>
              <a:t>1) melioruotai žemei;</a:t>
            </a:r>
          </a:p>
          <a:p>
            <a:pPr marL="0" marR="0" indent="457200" algn="just">
              <a:spcBef>
                <a:spcPts val="0"/>
              </a:spcBef>
              <a:spcAft>
                <a:spcPts val="0"/>
              </a:spcAft>
            </a:pPr>
            <a:r>
              <a:rPr lang="lt-LT" sz="2400" b="0" i="0" dirty="0">
                <a:solidFill>
                  <a:srgbClr val="000000"/>
                </a:solidFill>
                <a:effectLst/>
                <a:latin typeface="Times New Roman" panose="02020603050405020304" pitchFamily="18" charset="0"/>
              </a:rPr>
              <a:t>2) melioracijos statiniams:</a:t>
            </a:r>
          </a:p>
          <a:p>
            <a:pPr marL="0" marR="0" indent="457200" algn="just">
              <a:spcBef>
                <a:spcPts val="0"/>
              </a:spcBef>
              <a:spcAft>
                <a:spcPts val="0"/>
              </a:spcAft>
            </a:pPr>
            <a:r>
              <a:rPr lang="lt-LT" sz="2400" b="0" i="0" dirty="0">
                <a:solidFill>
                  <a:srgbClr val="000000"/>
                </a:solidFill>
                <a:effectLst/>
                <a:latin typeface="Times New Roman" panose="02020603050405020304" pitchFamily="18" charset="0"/>
              </a:rPr>
              <a:t>a) melioracijos grioviui;</a:t>
            </a:r>
          </a:p>
          <a:p>
            <a:pPr marL="0" marR="0" indent="457200" algn="just">
              <a:spcBef>
                <a:spcPts val="0"/>
              </a:spcBef>
              <a:spcAft>
                <a:spcPts val="0"/>
              </a:spcAft>
            </a:pPr>
            <a:r>
              <a:rPr lang="lt-LT" sz="2400" b="0" i="0" dirty="0">
                <a:solidFill>
                  <a:srgbClr val="000000"/>
                </a:solidFill>
                <a:effectLst/>
                <a:latin typeface="Times New Roman" panose="02020603050405020304" pitchFamily="18" charset="0"/>
              </a:rPr>
              <a:t>b) bendrojo naudojimo drenažo rinktuvams;</a:t>
            </a:r>
          </a:p>
          <a:p>
            <a:pPr marL="0" marR="0" indent="457200" algn="just">
              <a:spcBef>
                <a:spcPts val="0"/>
              </a:spcBef>
              <a:spcAft>
                <a:spcPts val="0"/>
              </a:spcAft>
            </a:pPr>
            <a:r>
              <a:rPr lang="lt-LT" sz="2400" b="0" i="0" dirty="0">
                <a:solidFill>
                  <a:srgbClr val="000000"/>
                </a:solidFill>
                <a:effectLst/>
                <a:latin typeface="Times New Roman" panose="02020603050405020304" pitchFamily="18" charset="0"/>
              </a:rPr>
              <a:t>c) polderiams.</a:t>
            </a:r>
          </a:p>
        </p:txBody>
      </p:sp>
    </p:spTree>
    <p:extLst>
      <p:ext uri="{BB962C8B-B14F-4D97-AF65-F5344CB8AC3E}">
        <p14:creationId xmlns:p14="http://schemas.microsoft.com/office/powerpoint/2010/main" val="14954587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53A64BFC-1011-F0E6-E988-36BB862947E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1515" y="310751"/>
            <a:ext cx="3645265" cy="619694"/>
          </a:xfrm>
          <a:prstGeom prst="rect">
            <a:avLst/>
          </a:prstGeom>
          <a:effectLst/>
        </p:spPr>
      </p:pic>
      <p:sp>
        <p:nvSpPr>
          <p:cNvPr id="5" name="Skaidrės numerio vietos rezervavimo ženklas 4">
            <a:extLst>
              <a:ext uri="{FF2B5EF4-FFF2-40B4-BE49-F238E27FC236}">
                <a16:creationId xmlns:a16="http://schemas.microsoft.com/office/drawing/2014/main" id="{6CC78A8E-C93B-5191-00E7-3659A61372FC}"/>
              </a:ext>
            </a:extLst>
          </p:cNvPr>
          <p:cNvSpPr>
            <a:spLocks noGrp="1"/>
          </p:cNvSpPr>
          <p:nvPr>
            <p:ph type="sldNum" sz="quarter" idx="12"/>
          </p:nvPr>
        </p:nvSpPr>
        <p:spPr/>
        <p:txBody>
          <a:bodyPr/>
          <a:lstStyle/>
          <a:p>
            <a:fld id="{40CE299F-4AA3-4C83-83F6-8E1B530B8233}" type="slidenum">
              <a:rPr lang="lt-LT" smtClean="0"/>
              <a:t>19</a:t>
            </a:fld>
            <a:endParaRPr lang="lt-LT" dirty="0"/>
          </a:p>
        </p:txBody>
      </p:sp>
      <p:sp>
        <p:nvSpPr>
          <p:cNvPr id="6" name="TextBox 5">
            <a:extLst>
              <a:ext uri="{FF2B5EF4-FFF2-40B4-BE49-F238E27FC236}">
                <a16:creationId xmlns:a16="http://schemas.microsoft.com/office/drawing/2014/main" id="{A8E61120-FC1B-9084-B702-6D1B5BC07276}"/>
              </a:ext>
            </a:extLst>
          </p:cNvPr>
          <p:cNvSpPr txBox="1"/>
          <p:nvPr/>
        </p:nvSpPr>
        <p:spPr>
          <a:xfrm>
            <a:off x="1120140" y="1305342"/>
            <a:ext cx="9509760" cy="4893647"/>
          </a:xfrm>
          <a:prstGeom prst="rect">
            <a:avLst/>
          </a:prstGeom>
          <a:noFill/>
        </p:spPr>
        <p:txBody>
          <a:bodyPr wrap="square">
            <a:spAutoFit/>
          </a:bodyPr>
          <a:lstStyle/>
          <a:p>
            <a:pPr marL="0" indent="0" algn="ctr">
              <a:buNone/>
            </a:pPr>
            <a:r>
              <a:rPr lang="lt-LT" sz="2400" b="1" dirty="0">
                <a:solidFill>
                  <a:schemeClr val="accent6">
                    <a:lumMod val="50000"/>
                  </a:schemeClr>
                </a:solidFill>
                <a:latin typeface="Times New Roman" panose="02020603050405020304" pitchFamily="18" charset="0"/>
                <a:cs typeface="Times New Roman" panose="02020603050405020304" pitchFamily="18" charset="0"/>
              </a:rPr>
              <a:t>ĮSTATYMO 93 STRAIPSNIS NUSTATO, KAD:</a:t>
            </a:r>
          </a:p>
          <a:p>
            <a:pPr marL="0" indent="0" algn="ctr">
              <a:buNone/>
            </a:pPr>
            <a:endParaRPr lang="lt-LT" sz="2400" b="1" dirty="0">
              <a:latin typeface="Times New Roman" panose="02020603050405020304" pitchFamily="18" charset="0"/>
              <a:cs typeface="Times New Roman" panose="02020603050405020304" pitchFamily="18" charset="0"/>
            </a:endParaRPr>
          </a:p>
          <a:p>
            <a:pPr marL="0" marR="0" indent="0" algn="just">
              <a:spcBef>
                <a:spcPts val="0"/>
              </a:spcBef>
              <a:spcAft>
                <a:spcPts val="0"/>
              </a:spcAft>
              <a:buNone/>
            </a:pPr>
            <a:r>
              <a:rPr lang="lt-LT" sz="2400" b="0" i="0" dirty="0">
                <a:solidFill>
                  <a:srgbClr val="000000"/>
                </a:solidFill>
                <a:effectLst/>
                <a:latin typeface="Times New Roman" panose="02020603050405020304" pitchFamily="18" charset="0"/>
              </a:rPr>
              <a:t>1. </a:t>
            </a:r>
            <a:r>
              <a:rPr lang="lt-LT" sz="2400" b="1" i="0" dirty="0">
                <a:solidFill>
                  <a:srgbClr val="000000"/>
                </a:solidFill>
                <a:effectLst/>
                <a:latin typeface="Times New Roman" panose="02020603050405020304" pitchFamily="18" charset="0"/>
              </a:rPr>
              <a:t>Melioracijos griovio apsaugos zona </a:t>
            </a:r>
            <a:r>
              <a:rPr lang="lt-LT" sz="2400" b="0" i="0" dirty="0">
                <a:solidFill>
                  <a:srgbClr val="000000"/>
                </a:solidFill>
                <a:effectLst/>
                <a:latin typeface="Times New Roman" panose="02020603050405020304" pitchFamily="18" charset="0"/>
              </a:rPr>
              <a:t>– žemės juosta išilgai šio griovio, kurios ribos yra 15 metrų nuo griovio šlaito viršutinės briaunos.</a:t>
            </a:r>
          </a:p>
          <a:p>
            <a:pPr marL="0" marR="0" indent="0" algn="just">
              <a:spcBef>
                <a:spcPts val="0"/>
              </a:spcBef>
              <a:spcAft>
                <a:spcPts val="0"/>
              </a:spcAft>
              <a:buNone/>
            </a:pPr>
            <a:r>
              <a:rPr lang="lt-LT" sz="2400" b="0" i="0" dirty="0">
                <a:solidFill>
                  <a:srgbClr val="000000"/>
                </a:solidFill>
                <a:effectLst/>
                <a:latin typeface="Times New Roman" panose="02020603050405020304" pitchFamily="18" charset="0"/>
              </a:rPr>
              <a:t>2. </a:t>
            </a:r>
            <a:r>
              <a:rPr lang="lt-LT" sz="2400" b="1" i="0" dirty="0">
                <a:solidFill>
                  <a:srgbClr val="000000"/>
                </a:solidFill>
                <a:effectLst/>
                <a:latin typeface="Times New Roman" panose="02020603050405020304" pitchFamily="18" charset="0"/>
              </a:rPr>
              <a:t>Bendrojo naudojimo drenažo rinktuvų apsaugos zona </a:t>
            </a:r>
            <a:r>
              <a:rPr lang="lt-LT" sz="2400" b="0" i="0" dirty="0">
                <a:solidFill>
                  <a:srgbClr val="000000"/>
                </a:solidFill>
                <a:effectLst/>
                <a:latin typeface="Times New Roman" panose="02020603050405020304" pitchFamily="18" charset="0"/>
              </a:rPr>
              <a:t>– žemės juosta išilgai drenažo rinktuvo, kurios ribos yra po 15 metrų į abi puses nuo rinktuvo ašies. Tiksliai nustačius (atsikasus) drenažo rinktuvo buvimo vietą ir suderinus su savivaldybės administracijos direktoriaus įgaliotu savivaldybės administracijos atstovu, – po 5 metrus į abi puses nuo drenažo rinktuvo (išskyrus taršos šaltinius).</a:t>
            </a:r>
          </a:p>
          <a:p>
            <a:pPr marL="0" marR="0" indent="0" algn="just">
              <a:spcBef>
                <a:spcPts val="0"/>
              </a:spcBef>
              <a:spcAft>
                <a:spcPts val="0"/>
              </a:spcAft>
              <a:buNone/>
            </a:pPr>
            <a:r>
              <a:rPr lang="lt-LT" sz="2400" b="0" i="0" dirty="0">
                <a:solidFill>
                  <a:srgbClr val="000000"/>
                </a:solidFill>
                <a:effectLst/>
                <a:latin typeface="Times New Roman" panose="02020603050405020304" pitchFamily="18" charset="0"/>
              </a:rPr>
              <a:t>3. </a:t>
            </a:r>
            <a:r>
              <a:rPr lang="lt-LT" sz="2400" b="1" i="0" dirty="0">
                <a:solidFill>
                  <a:srgbClr val="000000"/>
                </a:solidFill>
                <a:effectLst/>
                <a:latin typeface="Times New Roman" panose="02020603050405020304" pitchFamily="18" charset="0"/>
              </a:rPr>
              <a:t>Polderių apsaugos zona </a:t>
            </a:r>
            <a:r>
              <a:rPr lang="lt-LT" sz="2400" b="0" i="0" dirty="0">
                <a:solidFill>
                  <a:srgbClr val="000000"/>
                </a:solidFill>
                <a:effectLst/>
                <a:latin typeface="Times New Roman" panose="02020603050405020304" pitchFamily="18" charset="0"/>
              </a:rPr>
              <a:t>– 15 metrų pločio žemės juosta į abi puses nuo pylimo (nuo vidinio ir išorinio šlaitų (ten, kur galima) papėdės ir kanalo viršutinės briaunos).</a:t>
            </a:r>
          </a:p>
        </p:txBody>
      </p:sp>
    </p:spTree>
    <p:extLst>
      <p:ext uri="{BB962C8B-B14F-4D97-AF65-F5344CB8AC3E}">
        <p14:creationId xmlns:p14="http://schemas.microsoft.com/office/powerpoint/2010/main" val="38182538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numerio vietos rezervavimo ženklas 1">
            <a:extLst>
              <a:ext uri="{FF2B5EF4-FFF2-40B4-BE49-F238E27FC236}">
                <a16:creationId xmlns:a16="http://schemas.microsoft.com/office/drawing/2014/main" id="{FACD7A13-9AAF-8F43-D338-8E8885A34C8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9B7F88-8E2D-499B-BAD8-FA2927D3DC0E}" type="slidenum">
              <a:rPr kumimoji="0" lang="en-GB"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pic>
        <p:nvPicPr>
          <p:cNvPr id="3" name="Picture 10">
            <a:extLst>
              <a:ext uri="{FF2B5EF4-FFF2-40B4-BE49-F238E27FC236}">
                <a16:creationId xmlns:a16="http://schemas.microsoft.com/office/drawing/2014/main" id="{13D92AAC-26D0-2849-0064-BC486B19ED0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2697" y="185951"/>
            <a:ext cx="3264360" cy="556311"/>
          </a:xfrm>
          <a:prstGeom prst="rect">
            <a:avLst/>
          </a:prstGeom>
        </p:spPr>
      </p:pic>
      <p:sp>
        <p:nvSpPr>
          <p:cNvPr id="4" name="1 pavadinimas">
            <a:extLst>
              <a:ext uri="{FF2B5EF4-FFF2-40B4-BE49-F238E27FC236}">
                <a16:creationId xmlns:a16="http://schemas.microsoft.com/office/drawing/2014/main" id="{50B626D5-A6FC-626C-5C6D-D4EC260930F2}"/>
              </a:ext>
            </a:extLst>
          </p:cNvPr>
          <p:cNvSpPr txBox="1">
            <a:spLocks/>
          </p:cNvSpPr>
          <p:nvPr/>
        </p:nvSpPr>
        <p:spPr>
          <a:xfrm>
            <a:off x="1352221" y="2929392"/>
            <a:ext cx="9875520" cy="1356360"/>
          </a:xfrm>
          <a:prstGeom prst="rect">
            <a:avLst/>
          </a:prstGeom>
        </p:spPr>
        <p:txBody>
          <a:bodyPr rtlCol="0">
            <a:normAutofit/>
          </a:bodyPr>
          <a:lstStyle>
            <a:lvl1pPr algn="ctr" defTabSz="1219170" rtl="0" eaLnBrk="1" latinLnBrk="0" hangingPunct="1">
              <a:spcBef>
                <a:spcPct val="0"/>
              </a:spcBef>
              <a:buNone/>
              <a:defRPr sz="5867" kern="1200">
                <a:solidFill>
                  <a:schemeClr val="tx1"/>
                </a:solidFill>
                <a:latin typeface="+mj-lt"/>
                <a:ea typeface="+mj-ea"/>
                <a:cs typeface="+mj-cs"/>
              </a:defRPr>
            </a:lvl1pPr>
          </a:lstStyle>
          <a:p>
            <a:pPr marL="0" marR="0" lvl="0" indent="0" algn="ctr" defTabSz="1219170" rtl="0" eaLnBrk="1" fontAlgn="auto" latinLnBrk="0" hangingPunct="1">
              <a:lnSpc>
                <a:spcPct val="100000"/>
              </a:lnSpc>
              <a:spcBef>
                <a:spcPct val="0"/>
              </a:spcBef>
              <a:spcAft>
                <a:spcPts val="0"/>
              </a:spcAft>
              <a:buClrTx/>
              <a:buSzTx/>
              <a:buFontTx/>
              <a:buNone/>
              <a:tabLst/>
              <a:defRPr/>
            </a:pPr>
            <a:r>
              <a:rPr kumimoji="0" lang="lt-LT" sz="2400" b="1" i="0" u="none" strike="noStrike" kern="1200" cap="none" spc="0" normalizeH="0" baseline="0" noProof="0" dirty="0">
                <a:ln>
                  <a:noFill/>
                </a:ln>
                <a:solidFill>
                  <a:srgbClr val="9BBB59">
                    <a:lumMod val="50000"/>
                  </a:srgbClr>
                </a:solidFill>
                <a:effectLst/>
                <a:uLnTx/>
                <a:uFillTx/>
                <a:latin typeface="Times New Roman" panose="02020603050405020304" pitchFamily="18" charset="0"/>
                <a:ea typeface="+mj-ea"/>
                <a:cs typeface="Times New Roman" panose="02020603050405020304" pitchFamily="18" charset="0"/>
              </a:rPr>
              <a:t>2024 M. SAVIVALDYBĖMS DELEGUOTŲ FUNKCIJŲ FINANSAVIMAS</a:t>
            </a:r>
            <a:endParaRPr kumimoji="0" lang="it-IT" sz="2400" b="0" i="0" u="none" strike="noStrike" kern="1200" cap="none" spc="0" normalizeH="0" baseline="0" noProof="0" dirty="0">
              <a:ln>
                <a:noFill/>
              </a:ln>
              <a:solidFill>
                <a:srgbClr val="9BBB59">
                  <a:lumMod val="50000"/>
                </a:srgbClr>
              </a:solidFill>
              <a:effectLst/>
              <a:uLnTx/>
              <a:uFillTx/>
              <a:latin typeface="Times New Roman" panose="02020603050405020304" pitchFamily="18" charset="0"/>
              <a:ea typeface="+mj-ea"/>
              <a:cs typeface="Times New Roman" panose="02020603050405020304" pitchFamily="18" charset="0"/>
            </a:endParaRPr>
          </a:p>
        </p:txBody>
      </p:sp>
    </p:spTree>
    <p:extLst>
      <p:ext uri="{BB962C8B-B14F-4D97-AF65-F5344CB8AC3E}">
        <p14:creationId xmlns:p14="http://schemas.microsoft.com/office/powerpoint/2010/main" val="14566525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53A64BFC-1011-F0E6-E988-36BB862947E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1515" y="310751"/>
            <a:ext cx="3645265" cy="619694"/>
          </a:xfrm>
          <a:prstGeom prst="rect">
            <a:avLst/>
          </a:prstGeom>
          <a:effectLst/>
        </p:spPr>
      </p:pic>
      <p:sp>
        <p:nvSpPr>
          <p:cNvPr id="5" name="Skaidrės numerio vietos rezervavimo ženklas 4">
            <a:extLst>
              <a:ext uri="{FF2B5EF4-FFF2-40B4-BE49-F238E27FC236}">
                <a16:creationId xmlns:a16="http://schemas.microsoft.com/office/drawing/2014/main" id="{6CC78A8E-C93B-5191-00E7-3659A61372FC}"/>
              </a:ext>
            </a:extLst>
          </p:cNvPr>
          <p:cNvSpPr>
            <a:spLocks noGrp="1"/>
          </p:cNvSpPr>
          <p:nvPr>
            <p:ph type="sldNum" sz="quarter" idx="12"/>
          </p:nvPr>
        </p:nvSpPr>
        <p:spPr/>
        <p:txBody>
          <a:bodyPr/>
          <a:lstStyle/>
          <a:p>
            <a:fld id="{40CE299F-4AA3-4C83-83F6-8E1B530B8233}" type="slidenum">
              <a:rPr lang="lt-LT" smtClean="0"/>
              <a:t>20</a:t>
            </a:fld>
            <a:endParaRPr lang="lt-LT" dirty="0"/>
          </a:p>
        </p:txBody>
      </p:sp>
      <p:sp>
        <p:nvSpPr>
          <p:cNvPr id="3" name="TextBox 2">
            <a:extLst>
              <a:ext uri="{FF2B5EF4-FFF2-40B4-BE49-F238E27FC236}">
                <a16:creationId xmlns:a16="http://schemas.microsoft.com/office/drawing/2014/main" id="{E20B6FE3-924F-6D48-CA01-7D084896E149}"/>
              </a:ext>
            </a:extLst>
          </p:cNvPr>
          <p:cNvSpPr txBox="1"/>
          <p:nvPr/>
        </p:nvSpPr>
        <p:spPr>
          <a:xfrm>
            <a:off x="750570" y="1341925"/>
            <a:ext cx="10690860" cy="4154984"/>
          </a:xfrm>
          <a:prstGeom prst="rect">
            <a:avLst/>
          </a:prstGeom>
          <a:noFill/>
        </p:spPr>
        <p:txBody>
          <a:bodyPr wrap="square">
            <a:spAutoFit/>
          </a:bodyPr>
          <a:lstStyle/>
          <a:p>
            <a:pPr algn="just"/>
            <a:r>
              <a:rPr lang="lt-LT" sz="2400" dirty="0">
                <a:solidFill>
                  <a:srgbClr val="000000"/>
                </a:solidFill>
                <a:effectLst/>
                <a:latin typeface="Times New Roman" panose="02020603050405020304" pitchFamily="18" charset="0"/>
                <a:ea typeface="Times New Roman" panose="02020603050405020304" pitchFamily="18" charset="0"/>
              </a:rPr>
              <a:t>       Įgyvendinant Įstatymo nuostatas ir Lietuvos Respublikos Vyriausybės 2019 m. gruodžio 11 d. nutarimo Nr. 1248 „Dėl Lietuvos Respublikos specialiųjų žemės naudojimo sąlygų įstatymo įgyvendinimo“ 1.2 papunktį, kuriuo pavesta </a:t>
            </a:r>
            <a:r>
              <a:rPr lang="lt-LT" sz="2400" dirty="0">
                <a:effectLst/>
                <a:latin typeface="Times New Roman" panose="02020603050405020304" pitchFamily="18" charset="0"/>
                <a:ea typeface="Times New Roman" panose="02020603050405020304" pitchFamily="18" charset="0"/>
              </a:rPr>
              <a:t>Lietuvos Respublikos aplinkos ministerijai ir Lietuvos Respublikos žemės ūkio ministerijai parengti – paviršinių vandens telkinių apsaugos zonų ir paviršinių vandens telkinių pakrantės apsaugos juostų, pelkių ir šaltinynų, natūralių pievų ir ganyklų, melioruotos žemės ir melioracijos statinių apsaugos zonų planų, žemėlapių ir (ar) schemų rengimo (nerengiant teritorijų planavimo dokumento ar žemės valdos projekto) ir tvirtinimo tvarką, </a:t>
            </a:r>
            <a:r>
              <a:rPr lang="lt-LT" sz="2400" dirty="0">
                <a:latin typeface="Times New Roman" panose="02020603050405020304" pitchFamily="18" charset="0"/>
                <a:cs typeface="Times New Roman" panose="02020603050405020304" pitchFamily="18" charset="0"/>
              </a:rPr>
              <a:t>Lietuvos Respublikos Žemės ūkio ministerija kartu su Lietuvos Respublikos Aplinkos ministerija parengė minėtą tvarkos aprašą.</a:t>
            </a:r>
          </a:p>
          <a:p>
            <a:pPr algn="just"/>
            <a:endParaRPr lang="lt-LT" sz="2400" dirty="0">
              <a:solidFill>
                <a:srgbClr val="00000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8090775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53A64BFC-1011-F0E6-E988-36BB862947E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1515" y="310751"/>
            <a:ext cx="3645265" cy="619694"/>
          </a:xfrm>
          <a:prstGeom prst="rect">
            <a:avLst/>
          </a:prstGeom>
          <a:effectLst/>
        </p:spPr>
      </p:pic>
      <p:sp>
        <p:nvSpPr>
          <p:cNvPr id="5" name="Skaidrės numerio vietos rezervavimo ženklas 4">
            <a:extLst>
              <a:ext uri="{FF2B5EF4-FFF2-40B4-BE49-F238E27FC236}">
                <a16:creationId xmlns:a16="http://schemas.microsoft.com/office/drawing/2014/main" id="{6CC78A8E-C93B-5191-00E7-3659A61372FC}"/>
              </a:ext>
            </a:extLst>
          </p:cNvPr>
          <p:cNvSpPr>
            <a:spLocks noGrp="1"/>
          </p:cNvSpPr>
          <p:nvPr>
            <p:ph type="sldNum" sz="quarter" idx="12"/>
          </p:nvPr>
        </p:nvSpPr>
        <p:spPr/>
        <p:txBody>
          <a:bodyPr/>
          <a:lstStyle/>
          <a:p>
            <a:fld id="{40CE299F-4AA3-4C83-83F6-8E1B530B8233}" type="slidenum">
              <a:rPr lang="lt-LT" smtClean="0"/>
              <a:t>21</a:t>
            </a:fld>
            <a:endParaRPr lang="lt-LT" dirty="0"/>
          </a:p>
        </p:txBody>
      </p:sp>
      <p:sp>
        <p:nvSpPr>
          <p:cNvPr id="3" name="TextBox 2">
            <a:extLst>
              <a:ext uri="{FF2B5EF4-FFF2-40B4-BE49-F238E27FC236}">
                <a16:creationId xmlns:a16="http://schemas.microsoft.com/office/drawing/2014/main" id="{ED9F8A87-9A0B-B37D-FA19-6959D2955A8B}"/>
              </a:ext>
            </a:extLst>
          </p:cNvPr>
          <p:cNvSpPr txBox="1"/>
          <p:nvPr/>
        </p:nvSpPr>
        <p:spPr>
          <a:xfrm>
            <a:off x="929640" y="1536174"/>
            <a:ext cx="10797540" cy="3046988"/>
          </a:xfrm>
          <a:prstGeom prst="rect">
            <a:avLst/>
          </a:prstGeom>
          <a:noFill/>
        </p:spPr>
        <p:txBody>
          <a:bodyPr wrap="square">
            <a:spAutoFit/>
          </a:bodyPr>
          <a:lstStyle/>
          <a:p>
            <a:pPr marL="0" indent="0" algn="ctr">
              <a:buNone/>
            </a:pPr>
            <a:endParaRPr lang="lt-LT" sz="2400" dirty="0">
              <a:latin typeface="Times New Roman" panose="02020603050405020304" pitchFamily="18" charset="0"/>
              <a:cs typeface="Times New Roman" panose="02020603050405020304" pitchFamily="18" charset="0"/>
            </a:endParaRPr>
          </a:p>
          <a:p>
            <a:pPr marL="0" indent="0" algn="ctr">
              <a:buNone/>
            </a:pPr>
            <a:r>
              <a:rPr lang="lt-LT" sz="2400" dirty="0">
                <a:solidFill>
                  <a:srgbClr val="000000"/>
                </a:solidFill>
                <a:effectLst/>
                <a:latin typeface="Times New Roman" panose="02020603050405020304" pitchFamily="18" charset="0"/>
                <a:ea typeface="Times New Roman" panose="02020603050405020304" pitchFamily="18" charset="0"/>
              </a:rPr>
              <a:t>„</a:t>
            </a:r>
            <a:r>
              <a:rPr lang="lt-LT" sz="2400" b="1" i="0" dirty="0">
                <a:solidFill>
                  <a:schemeClr val="accent6">
                    <a:lumMod val="50000"/>
                  </a:schemeClr>
                </a:solidFill>
                <a:effectLst/>
                <a:latin typeface="Times New Roman" panose="02020603050405020304" pitchFamily="18" charset="0"/>
              </a:rPr>
              <a:t>DĖL PAVIRŠINIŲ VANDENS TELKINIŲ APSAUGOS ZONŲ IR PAVIRŠINIŲ VANDENS TELKINIŲ PAKRANTĖS APSAUGOS JUOSTŲ, PELKIŲ IR ŠALTINYNŲ, NATŪRALIŲ PIEVŲ IR GANYKLŲ, MELIORUOTOS ŽEMĖS IR MELIORACIJOS STATINIŲ APSAUGOS ZONŲ PLANŲ, ŽEMĖLAPIŲ IR (AR) SCHEMŲ RENGIMO (KAI NERENGIAMAS TERITORIJŲ PLANAVIMO DOKUMENTAS AR ŽEMĖS VALDOS PROJEKTAS) IR TVIRTINIMO TVARKOS APRAŠO PATVIRTINIMO</a:t>
            </a:r>
            <a:r>
              <a:rPr lang="lt-LT" sz="2400" dirty="0">
                <a:solidFill>
                  <a:schemeClr val="accent6">
                    <a:lumMod val="50000"/>
                  </a:schemeClr>
                </a:solidFill>
                <a:latin typeface="Times New Roman" panose="02020603050405020304" pitchFamily="18" charset="0"/>
                <a:ea typeface="Times New Roman" panose="02020603050405020304" pitchFamily="18" charset="0"/>
              </a:rPr>
              <a:t>“ </a:t>
            </a:r>
            <a:endParaRPr lang="lt-LT" sz="2400" dirty="0">
              <a:solidFill>
                <a:schemeClr val="accent6">
                  <a:lumMod val="50000"/>
                </a:schemeClr>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0168658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53A64BFC-1011-F0E6-E988-36BB862947E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1515" y="310751"/>
            <a:ext cx="3645265" cy="619694"/>
          </a:xfrm>
          <a:prstGeom prst="rect">
            <a:avLst/>
          </a:prstGeom>
          <a:effectLst/>
        </p:spPr>
      </p:pic>
      <p:sp>
        <p:nvSpPr>
          <p:cNvPr id="5" name="Skaidrės numerio vietos rezervavimo ženklas 4">
            <a:extLst>
              <a:ext uri="{FF2B5EF4-FFF2-40B4-BE49-F238E27FC236}">
                <a16:creationId xmlns:a16="http://schemas.microsoft.com/office/drawing/2014/main" id="{6CC78A8E-C93B-5191-00E7-3659A61372FC}"/>
              </a:ext>
            </a:extLst>
          </p:cNvPr>
          <p:cNvSpPr>
            <a:spLocks noGrp="1"/>
          </p:cNvSpPr>
          <p:nvPr>
            <p:ph type="sldNum" sz="quarter" idx="12"/>
          </p:nvPr>
        </p:nvSpPr>
        <p:spPr/>
        <p:txBody>
          <a:bodyPr/>
          <a:lstStyle/>
          <a:p>
            <a:fld id="{40CE299F-4AA3-4C83-83F6-8E1B530B8233}" type="slidenum">
              <a:rPr lang="lt-LT" smtClean="0"/>
              <a:t>22</a:t>
            </a:fld>
            <a:endParaRPr lang="lt-LT" dirty="0"/>
          </a:p>
        </p:txBody>
      </p:sp>
      <p:sp>
        <p:nvSpPr>
          <p:cNvPr id="3" name="TextBox 2">
            <a:extLst>
              <a:ext uri="{FF2B5EF4-FFF2-40B4-BE49-F238E27FC236}">
                <a16:creationId xmlns:a16="http://schemas.microsoft.com/office/drawing/2014/main" id="{A73EB0EF-EDFA-8A98-3928-C11FFF500E67}"/>
              </a:ext>
            </a:extLst>
          </p:cNvPr>
          <p:cNvSpPr txBox="1"/>
          <p:nvPr/>
        </p:nvSpPr>
        <p:spPr>
          <a:xfrm>
            <a:off x="662940" y="2413338"/>
            <a:ext cx="10401300" cy="1938992"/>
          </a:xfrm>
          <a:prstGeom prst="rect">
            <a:avLst/>
          </a:prstGeom>
          <a:noFill/>
        </p:spPr>
        <p:txBody>
          <a:bodyPr wrap="square">
            <a:spAutoFit/>
          </a:bodyPr>
          <a:lstStyle/>
          <a:p>
            <a:pPr algn="just"/>
            <a:r>
              <a:rPr lang="lt-LT" sz="2400" b="1" dirty="0">
                <a:effectLst/>
                <a:latin typeface="Times New Roman" panose="02020603050405020304" pitchFamily="18" charset="0"/>
                <a:ea typeface="Andale Sans UI"/>
                <a:cs typeface="Tahoma" panose="020B0604030504040204" pitchFamily="34" charset="0"/>
              </a:rPr>
              <a:t>Tvarkos aprašo tikslas </a:t>
            </a:r>
            <a:r>
              <a:rPr lang="lt-LT" sz="2400" dirty="0">
                <a:effectLst/>
                <a:latin typeface="Times New Roman" panose="02020603050405020304" pitchFamily="18" charset="0"/>
                <a:ea typeface="Andale Sans UI"/>
                <a:cs typeface="Tahoma" panose="020B0604030504040204" pitchFamily="34" charset="0"/>
              </a:rPr>
              <a:t>– </a:t>
            </a:r>
            <a:r>
              <a:rPr lang="lt-LT" sz="2400" dirty="0">
                <a:solidFill>
                  <a:srgbClr val="000000"/>
                </a:solidFill>
                <a:effectLst/>
                <a:latin typeface="Times New Roman" panose="02020603050405020304" pitchFamily="18" charset="0"/>
                <a:ea typeface="Andale Sans UI"/>
                <a:cs typeface="Tahoma" panose="020B0604030504040204" pitchFamily="34" charset="0"/>
              </a:rPr>
              <a:t>nustatyti teritorijų, kurioms pagal Įstatymą taikomos pelkių ir šaltinynų, natūralių pievų ir ganyklų, paviršinių vandens telkinių apsaugos zonų ir paviršinių vandens telkinių pakrantės apsaugos juostų, melioruotos žemės ir melioracijos statinių apsaugos zonų specialiosios žemės naudojimo sąlygos, žemėlapių sudarymo, jų tvirtinimo ir keitimo tvarką.</a:t>
            </a:r>
            <a:r>
              <a:rPr lang="lt-LT" sz="2400" dirty="0">
                <a:effectLst/>
                <a:latin typeface="Times New Roman" panose="02020603050405020304" pitchFamily="18" charset="0"/>
                <a:ea typeface="Andale Sans UI"/>
                <a:cs typeface="Tahoma" panose="020B0604030504040204" pitchFamily="34" charset="0"/>
              </a:rPr>
              <a:t> </a:t>
            </a:r>
            <a:endParaRPr lang="lt-LT" sz="2400" dirty="0"/>
          </a:p>
        </p:txBody>
      </p:sp>
    </p:spTree>
    <p:extLst>
      <p:ext uri="{BB962C8B-B14F-4D97-AF65-F5344CB8AC3E}">
        <p14:creationId xmlns:p14="http://schemas.microsoft.com/office/powerpoint/2010/main" val="17915638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53A64BFC-1011-F0E6-E988-36BB862947E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1515" y="310751"/>
            <a:ext cx="3645265" cy="619694"/>
          </a:xfrm>
          <a:prstGeom prst="rect">
            <a:avLst/>
          </a:prstGeom>
          <a:effectLst/>
        </p:spPr>
      </p:pic>
      <p:sp>
        <p:nvSpPr>
          <p:cNvPr id="5" name="Skaidrės numerio vietos rezervavimo ženklas 4">
            <a:extLst>
              <a:ext uri="{FF2B5EF4-FFF2-40B4-BE49-F238E27FC236}">
                <a16:creationId xmlns:a16="http://schemas.microsoft.com/office/drawing/2014/main" id="{6CC78A8E-C93B-5191-00E7-3659A61372FC}"/>
              </a:ext>
            </a:extLst>
          </p:cNvPr>
          <p:cNvSpPr>
            <a:spLocks noGrp="1"/>
          </p:cNvSpPr>
          <p:nvPr>
            <p:ph type="sldNum" sz="quarter" idx="12"/>
          </p:nvPr>
        </p:nvSpPr>
        <p:spPr/>
        <p:txBody>
          <a:bodyPr/>
          <a:lstStyle/>
          <a:p>
            <a:fld id="{40CE299F-4AA3-4C83-83F6-8E1B530B8233}" type="slidenum">
              <a:rPr lang="lt-LT" smtClean="0"/>
              <a:t>23</a:t>
            </a:fld>
            <a:endParaRPr lang="lt-LT" dirty="0"/>
          </a:p>
        </p:txBody>
      </p:sp>
      <p:sp>
        <p:nvSpPr>
          <p:cNvPr id="3" name="TextBox 2">
            <a:extLst>
              <a:ext uri="{FF2B5EF4-FFF2-40B4-BE49-F238E27FC236}">
                <a16:creationId xmlns:a16="http://schemas.microsoft.com/office/drawing/2014/main" id="{99F5FE06-6308-C1DE-1D98-600A08FDE2D1}"/>
              </a:ext>
            </a:extLst>
          </p:cNvPr>
          <p:cNvSpPr txBox="1"/>
          <p:nvPr/>
        </p:nvSpPr>
        <p:spPr>
          <a:xfrm>
            <a:off x="1177290" y="2353660"/>
            <a:ext cx="9837420" cy="3046988"/>
          </a:xfrm>
          <a:prstGeom prst="rect">
            <a:avLst/>
          </a:prstGeom>
          <a:noFill/>
        </p:spPr>
        <p:txBody>
          <a:bodyPr wrap="square">
            <a:spAutoFit/>
          </a:bodyPr>
          <a:lstStyle/>
          <a:p>
            <a:pPr marL="0" indent="0" algn="just">
              <a:buNone/>
            </a:pPr>
            <a:r>
              <a:rPr lang="lt-LT" sz="2400" dirty="0">
                <a:latin typeface="Times New Roman" panose="02020603050405020304" pitchFamily="18" charset="0"/>
                <a:cs typeface="Times New Roman" panose="02020603050405020304" pitchFamily="18" charset="0"/>
              </a:rPr>
              <a:t>Tvarkos apraše nustatyta:</a:t>
            </a:r>
          </a:p>
          <a:p>
            <a:pPr marL="0" indent="0" algn="just">
              <a:buNone/>
            </a:pPr>
            <a:endParaRPr lang="lt-LT" sz="2400" dirty="0">
              <a:latin typeface="Times New Roman" panose="02020603050405020304" pitchFamily="18" charset="0"/>
              <a:cs typeface="Times New Roman" panose="02020603050405020304" pitchFamily="18" charset="0"/>
            </a:endParaRPr>
          </a:p>
          <a:p>
            <a:pPr marL="0" indent="0" algn="just">
              <a:buNone/>
            </a:pPr>
            <a:r>
              <a:rPr lang="lt-LT" sz="2400" dirty="0">
                <a:latin typeface="Times New Roman" panose="02020603050405020304" pitchFamily="18" charset="0"/>
                <a:cs typeface="Times New Roman" panose="02020603050405020304" pitchFamily="18" charset="0"/>
              </a:rPr>
              <a:t>1) k</a:t>
            </a:r>
            <a:r>
              <a:rPr lang="lt-LT" sz="2400" dirty="0">
                <a:solidFill>
                  <a:srgbClr val="000000"/>
                </a:solidFill>
                <a:effectLst/>
                <a:latin typeface="Times New Roman" panose="02020603050405020304" pitchFamily="18" charset="0"/>
                <a:ea typeface="Calibri" panose="020F0502020204030204" pitchFamily="34" charset="0"/>
              </a:rPr>
              <a:t>ad </a:t>
            </a:r>
            <a:r>
              <a:rPr lang="lt-LT" sz="2400" b="1" dirty="0">
                <a:solidFill>
                  <a:srgbClr val="000000"/>
                </a:solidFill>
                <a:effectLst/>
                <a:latin typeface="Times New Roman" panose="02020603050405020304" pitchFamily="18" charset="0"/>
                <a:ea typeface="Calibri" panose="020F0502020204030204" pitchFamily="34" charset="0"/>
              </a:rPr>
              <a:t>melioruotos žemės </a:t>
            </a:r>
            <a:r>
              <a:rPr lang="lt-LT" sz="2400" dirty="0">
                <a:solidFill>
                  <a:srgbClr val="000000"/>
                </a:solidFill>
                <a:effectLst/>
                <a:latin typeface="Times New Roman" panose="02020603050405020304" pitchFamily="18" charset="0"/>
                <a:ea typeface="Calibri" panose="020F0502020204030204" pitchFamily="34" charset="0"/>
              </a:rPr>
              <a:t>duomenys Nekilnojamojo turto kadastro ir Nekilnojamojo turto registro tvarkytojui teikia Žemės informacinės sistemos tvarkytojas (</a:t>
            </a:r>
            <a:r>
              <a:rPr lang="lt-LT" sz="2400" dirty="0">
                <a:solidFill>
                  <a:srgbClr val="000000"/>
                </a:solidFill>
                <a:effectLst/>
                <a:latin typeface="Times New Roman" panose="02020603050405020304" pitchFamily="18" charset="0"/>
                <a:ea typeface="Times New Roman" panose="02020603050405020304" pitchFamily="18" charset="0"/>
              </a:rPr>
              <a:t>VĮ Žemės ūkio duomenų centras</a:t>
            </a:r>
            <a:r>
              <a:rPr lang="lt-LT" sz="2400" dirty="0">
                <a:solidFill>
                  <a:srgbClr val="000000"/>
                </a:solidFill>
                <a:effectLst/>
                <a:latin typeface="Times New Roman" panose="02020603050405020304" pitchFamily="18" charset="0"/>
                <a:ea typeface="Calibri" panose="020F0502020204030204" pitchFamily="34" charset="0"/>
              </a:rPr>
              <a:t>) </a:t>
            </a:r>
          </a:p>
          <a:p>
            <a:pPr marL="0" indent="0" algn="just">
              <a:buNone/>
            </a:pPr>
            <a:r>
              <a:rPr lang="lt-LT" sz="2400" dirty="0">
                <a:solidFill>
                  <a:srgbClr val="000000"/>
                </a:solidFill>
                <a:effectLst/>
                <a:latin typeface="Times New Roman" panose="02020603050405020304" pitchFamily="18" charset="0"/>
                <a:ea typeface="Calibri" panose="020F0502020204030204" pitchFamily="34" charset="0"/>
              </a:rPr>
              <a:t>„sistema į sistemą“ būdu;</a:t>
            </a:r>
          </a:p>
          <a:p>
            <a:pPr algn="just"/>
            <a:endParaRPr lang="lt-LT" sz="2400" dirty="0">
              <a:solidFill>
                <a:srgbClr val="000000"/>
              </a:solidFill>
              <a:effectLst/>
              <a:latin typeface="Times New Roman" panose="02020603050405020304" pitchFamily="18" charset="0"/>
              <a:ea typeface="Calibri" panose="020F0502020204030204" pitchFamily="34" charset="0"/>
            </a:endParaRPr>
          </a:p>
          <a:p>
            <a:pPr algn="just"/>
            <a:r>
              <a:rPr lang="lt-LT" sz="2400" dirty="0">
                <a:effectLst/>
                <a:latin typeface="Times New Roman" panose="02020603050405020304" pitchFamily="18" charset="0"/>
                <a:ea typeface="Calibri" panose="020F0502020204030204" pitchFamily="34" charset="0"/>
                <a:cs typeface="Calibri" panose="020F0502020204030204" pitchFamily="34" charset="0"/>
              </a:rPr>
              <a:t>      </a:t>
            </a:r>
            <a:endParaRPr lang="lt-LT" sz="2400" dirty="0">
              <a:solidFill>
                <a:srgbClr val="000000"/>
              </a:solidFill>
              <a:effectLst/>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3745383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1" name="Rectangle 1030">
            <a:extLst>
              <a:ext uri="{FF2B5EF4-FFF2-40B4-BE49-F238E27FC236}">
                <a16:creationId xmlns:a16="http://schemas.microsoft.com/office/drawing/2014/main" id="{7E6D2D34-4BB4-460B-8844-027610FB21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aveikslėlis 3">
            <a:extLst>
              <a:ext uri="{FF2B5EF4-FFF2-40B4-BE49-F238E27FC236}">
                <a16:creationId xmlns:a16="http://schemas.microsoft.com/office/drawing/2014/main" id="{D47A1908-3227-2657-818A-CBA41D61C96E}"/>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98321" y="1308901"/>
            <a:ext cx="11197352" cy="50947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33" name="Group 1032">
            <a:extLst>
              <a:ext uri="{FF2B5EF4-FFF2-40B4-BE49-F238E27FC236}">
                <a16:creationId xmlns:a16="http://schemas.microsoft.com/office/drawing/2014/main" id="{C5314570-9B06-4D37-8CBD-EDD67C2FA20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9676747" y="-4155"/>
            <a:ext cx="2514948" cy="2174333"/>
            <a:chOff x="-305" y="-4155"/>
            <a:chExt cx="2514948" cy="2174333"/>
          </a:xfrm>
        </p:grpSpPr>
        <p:sp>
          <p:nvSpPr>
            <p:cNvPr id="1034" name="Freeform: Shape 1033">
              <a:extLst>
                <a:ext uri="{FF2B5EF4-FFF2-40B4-BE49-F238E27FC236}">
                  <a16:creationId xmlns:a16="http://schemas.microsoft.com/office/drawing/2014/main" id="{A204F55B-358D-4FB5-9979-6724C64154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14948" cy="2170178"/>
            </a:xfrm>
            <a:custGeom>
              <a:avLst/>
              <a:gdLst>
                <a:gd name="connsiteX0" fmla="*/ 2466091 w 2514948"/>
                <a:gd name="connsiteY0" fmla="*/ 0 h 2170178"/>
                <a:gd name="connsiteX1" fmla="*/ 2514948 w 2514948"/>
                <a:gd name="connsiteY1" fmla="*/ 0 h 2170178"/>
                <a:gd name="connsiteX2" fmla="*/ 2512286 w 2514948"/>
                <a:gd name="connsiteY2" fmla="*/ 12375 h 2170178"/>
                <a:gd name="connsiteX3" fmla="*/ 2394961 w 2514948"/>
                <a:gd name="connsiteY3" fmla="*/ 368660 h 2170178"/>
                <a:gd name="connsiteX4" fmla="*/ 2289734 w 2514948"/>
                <a:gd name="connsiteY4" fmla="*/ 598078 h 2170178"/>
                <a:gd name="connsiteX5" fmla="*/ 2163747 w 2514948"/>
                <a:gd name="connsiteY5" fmla="*/ 819078 h 2170178"/>
                <a:gd name="connsiteX6" fmla="*/ 1852241 w 2514948"/>
                <a:gd name="connsiteY6" fmla="*/ 1228932 h 2170178"/>
                <a:gd name="connsiteX7" fmla="*/ 1668235 w 2514948"/>
                <a:gd name="connsiteY7" fmla="*/ 1413844 h 2170178"/>
                <a:gd name="connsiteX8" fmla="*/ 1619510 w 2514948"/>
                <a:gd name="connsiteY8" fmla="*/ 1457722 h 2170178"/>
                <a:gd name="connsiteX9" fmla="*/ 1569835 w 2514948"/>
                <a:gd name="connsiteY9" fmla="*/ 1500704 h 2170178"/>
                <a:gd name="connsiteX10" fmla="*/ 1467169 w 2514948"/>
                <a:gd name="connsiteY10" fmla="*/ 1583266 h 2170178"/>
                <a:gd name="connsiteX11" fmla="*/ 1018393 w 2514948"/>
                <a:gd name="connsiteY11" fmla="*/ 1867576 h 2170178"/>
                <a:gd name="connsiteX12" fmla="*/ 255857 w 2514948"/>
                <a:gd name="connsiteY12" fmla="*/ 2133049 h 2170178"/>
                <a:gd name="connsiteX13" fmla="*/ 0 w 2514948"/>
                <a:gd name="connsiteY13" fmla="*/ 2170178 h 2170178"/>
                <a:gd name="connsiteX14" fmla="*/ 0 w 2514948"/>
                <a:gd name="connsiteY14" fmla="*/ 1940056 h 2170178"/>
                <a:gd name="connsiteX15" fmla="*/ 201609 w 2514948"/>
                <a:gd name="connsiteY15" fmla="*/ 1902856 h 2170178"/>
                <a:gd name="connsiteX16" fmla="*/ 440974 w 2514948"/>
                <a:gd name="connsiteY16" fmla="*/ 1838472 h 2170178"/>
                <a:gd name="connsiteX17" fmla="*/ 674558 w 2514948"/>
                <a:gd name="connsiteY17" fmla="*/ 1756359 h 2170178"/>
                <a:gd name="connsiteX18" fmla="*/ 901222 w 2514948"/>
                <a:gd name="connsiteY18" fmla="*/ 1657142 h 2170178"/>
                <a:gd name="connsiteX19" fmla="*/ 1330943 w 2514948"/>
                <a:gd name="connsiteY19" fmla="*/ 1413396 h 2170178"/>
                <a:gd name="connsiteX20" fmla="*/ 1432566 w 2514948"/>
                <a:gd name="connsiteY20" fmla="*/ 1343193 h 2170178"/>
                <a:gd name="connsiteX21" fmla="*/ 1482527 w 2514948"/>
                <a:gd name="connsiteY21" fmla="*/ 1306926 h 2170178"/>
                <a:gd name="connsiteX22" fmla="*/ 1531821 w 2514948"/>
                <a:gd name="connsiteY22" fmla="*/ 1269765 h 2170178"/>
                <a:gd name="connsiteX23" fmla="*/ 1721986 w 2514948"/>
                <a:gd name="connsiteY23" fmla="*/ 1112073 h 2170178"/>
                <a:gd name="connsiteX24" fmla="*/ 2061460 w 2514948"/>
                <a:gd name="connsiteY24" fmla="*/ 754336 h 2170178"/>
                <a:gd name="connsiteX25" fmla="*/ 2206218 w 2514948"/>
                <a:gd name="connsiteY25" fmla="*/ 554827 h 2170178"/>
                <a:gd name="connsiteX26" fmla="*/ 2329455 w 2514948"/>
                <a:gd name="connsiteY26" fmla="*/ 341886 h 2170178"/>
                <a:gd name="connsiteX27" fmla="*/ 2356757 w 2514948"/>
                <a:gd name="connsiteY27" fmla="*/ 286815 h 2170178"/>
                <a:gd name="connsiteX28" fmla="*/ 2370030 w 2514948"/>
                <a:gd name="connsiteY28" fmla="*/ 259056 h 2170178"/>
                <a:gd name="connsiteX29" fmla="*/ 2382637 w 2514948"/>
                <a:gd name="connsiteY29" fmla="*/ 231028 h 2170178"/>
                <a:gd name="connsiteX30" fmla="*/ 2406716 w 2514948"/>
                <a:gd name="connsiteY30" fmla="*/ 174525 h 2170178"/>
                <a:gd name="connsiteX31" fmla="*/ 2429278 w 2514948"/>
                <a:gd name="connsiteY31" fmla="*/ 117393 h 217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514948" h="2170178">
                  <a:moveTo>
                    <a:pt x="2466091" y="0"/>
                  </a:moveTo>
                  <a:lnTo>
                    <a:pt x="2514948" y="0"/>
                  </a:lnTo>
                  <a:lnTo>
                    <a:pt x="2512286" y="12375"/>
                  </a:lnTo>
                  <a:cubicBezTo>
                    <a:pt x="2481760" y="133161"/>
                    <a:pt x="2442526" y="252239"/>
                    <a:pt x="2394961" y="368660"/>
                  </a:cubicBezTo>
                  <a:cubicBezTo>
                    <a:pt x="2363109" y="446208"/>
                    <a:pt x="2328603" y="523039"/>
                    <a:pt x="2289734" y="598078"/>
                  </a:cubicBezTo>
                  <a:cubicBezTo>
                    <a:pt x="2251436" y="673387"/>
                    <a:pt x="2209251" y="747083"/>
                    <a:pt x="2163747" y="819078"/>
                  </a:cubicBezTo>
                  <a:cubicBezTo>
                    <a:pt x="2072646" y="962979"/>
                    <a:pt x="1968652" y="1100611"/>
                    <a:pt x="1852241" y="1228932"/>
                  </a:cubicBezTo>
                  <a:cubicBezTo>
                    <a:pt x="1793748" y="1292868"/>
                    <a:pt x="1732698" y="1354923"/>
                    <a:pt x="1668235" y="1413844"/>
                  </a:cubicBezTo>
                  <a:cubicBezTo>
                    <a:pt x="1652214" y="1428709"/>
                    <a:pt x="1636100" y="1443395"/>
                    <a:pt x="1619510" y="1457722"/>
                  </a:cubicBezTo>
                  <a:cubicBezTo>
                    <a:pt x="1603015" y="1472140"/>
                    <a:pt x="1586805" y="1486825"/>
                    <a:pt x="1569835" y="1500704"/>
                  </a:cubicBezTo>
                  <a:cubicBezTo>
                    <a:pt x="1536276" y="1528911"/>
                    <a:pt x="1501865" y="1556223"/>
                    <a:pt x="1467169" y="1583266"/>
                  </a:cubicBezTo>
                  <a:cubicBezTo>
                    <a:pt x="1327719" y="1690722"/>
                    <a:pt x="1177085" y="1785910"/>
                    <a:pt x="1018393" y="1867576"/>
                  </a:cubicBezTo>
                  <a:cubicBezTo>
                    <a:pt x="780425" y="1990142"/>
                    <a:pt x="522567" y="2080875"/>
                    <a:pt x="255857" y="2133049"/>
                  </a:cubicBezTo>
                  <a:lnTo>
                    <a:pt x="0" y="2170178"/>
                  </a:lnTo>
                  <a:lnTo>
                    <a:pt x="0" y="1940056"/>
                  </a:lnTo>
                  <a:lnTo>
                    <a:pt x="201609" y="1902856"/>
                  </a:lnTo>
                  <a:cubicBezTo>
                    <a:pt x="282186" y="1884231"/>
                    <a:pt x="362102" y="1863008"/>
                    <a:pt x="440974" y="1838472"/>
                  </a:cubicBezTo>
                  <a:cubicBezTo>
                    <a:pt x="519848" y="1814027"/>
                    <a:pt x="597771" y="1786627"/>
                    <a:pt x="674558" y="1756359"/>
                  </a:cubicBezTo>
                  <a:cubicBezTo>
                    <a:pt x="751250" y="1726003"/>
                    <a:pt x="826900" y="1692870"/>
                    <a:pt x="901222" y="1657142"/>
                  </a:cubicBezTo>
                  <a:cubicBezTo>
                    <a:pt x="1049865" y="1585774"/>
                    <a:pt x="1193581" y="1504376"/>
                    <a:pt x="1330943" y="1413396"/>
                  </a:cubicBezTo>
                  <a:cubicBezTo>
                    <a:pt x="1365165" y="1390563"/>
                    <a:pt x="1399293" y="1367370"/>
                    <a:pt x="1432566" y="1343193"/>
                  </a:cubicBezTo>
                  <a:cubicBezTo>
                    <a:pt x="1449441" y="1331373"/>
                    <a:pt x="1465936" y="1319104"/>
                    <a:pt x="1482527" y="1306926"/>
                  </a:cubicBezTo>
                  <a:cubicBezTo>
                    <a:pt x="1499210" y="1294837"/>
                    <a:pt x="1515611" y="1282391"/>
                    <a:pt x="1531821" y="1269765"/>
                  </a:cubicBezTo>
                  <a:cubicBezTo>
                    <a:pt x="1596947" y="1219350"/>
                    <a:pt x="1660652" y="1167055"/>
                    <a:pt x="1721986" y="1112073"/>
                  </a:cubicBezTo>
                  <a:cubicBezTo>
                    <a:pt x="1844940" y="1002469"/>
                    <a:pt x="1958983" y="882926"/>
                    <a:pt x="2061460" y="754336"/>
                  </a:cubicBezTo>
                  <a:cubicBezTo>
                    <a:pt x="2112652" y="690042"/>
                    <a:pt x="2161094" y="623510"/>
                    <a:pt x="2206218" y="554827"/>
                  </a:cubicBezTo>
                  <a:cubicBezTo>
                    <a:pt x="2250583" y="485787"/>
                    <a:pt x="2292484" y="415046"/>
                    <a:pt x="2329455" y="341886"/>
                  </a:cubicBezTo>
                  <a:cubicBezTo>
                    <a:pt x="2339030" y="323709"/>
                    <a:pt x="2347941" y="305261"/>
                    <a:pt x="2356757" y="286815"/>
                  </a:cubicBezTo>
                  <a:lnTo>
                    <a:pt x="2370030" y="259056"/>
                  </a:lnTo>
                  <a:lnTo>
                    <a:pt x="2382637" y="231028"/>
                  </a:lnTo>
                  <a:cubicBezTo>
                    <a:pt x="2390885" y="212312"/>
                    <a:pt x="2399227" y="193598"/>
                    <a:pt x="2406716" y="174525"/>
                  </a:cubicBezTo>
                  <a:cubicBezTo>
                    <a:pt x="2414206" y="155452"/>
                    <a:pt x="2422453" y="136646"/>
                    <a:pt x="2429278" y="11739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5" name="Freeform: Shape 1034">
              <a:extLst>
                <a:ext uri="{FF2B5EF4-FFF2-40B4-BE49-F238E27FC236}">
                  <a16:creationId xmlns:a16="http://schemas.microsoft.com/office/drawing/2014/main" id="{C4F77C62-9DDF-48D3-A074-159A32767A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4155"/>
              <a:ext cx="2493062" cy="1947896"/>
            </a:xfrm>
            <a:custGeom>
              <a:avLst/>
              <a:gdLst>
                <a:gd name="connsiteX0" fmla="*/ 1896911 w 2493062"/>
                <a:gd name="connsiteY0" fmla="*/ 0 h 1947896"/>
                <a:gd name="connsiteX1" fmla="*/ 2493062 w 2493062"/>
                <a:gd name="connsiteY1" fmla="*/ 0 h 1947896"/>
                <a:gd name="connsiteX2" fmla="*/ 2435315 w 2493062"/>
                <a:gd name="connsiteY2" fmla="*/ 178165 h 1947896"/>
                <a:gd name="connsiteX3" fmla="*/ 93066 w 2493062"/>
                <a:gd name="connsiteY3" fmla="*/ 1935859 h 1947896"/>
                <a:gd name="connsiteX4" fmla="*/ 0 w 2493062"/>
                <a:gd name="connsiteY4" fmla="*/ 1947896 h 1947896"/>
                <a:gd name="connsiteX5" fmla="*/ 0 w 2493062"/>
                <a:gd name="connsiteY5" fmla="*/ 1404756 h 1947896"/>
                <a:gd name="connsiteX6" fmla="*/ 17392 w 2493062"/>
                <a:gd name="connsiteY6" fmla="*/ 1402364 h 1947896"/>
                <a:gd name="connsiteX7" fmla="*/ 464249 w 2493062"/>
                <a:gd name="connsiteY7" fmla="*/ 1281208 h 1947896"/>
                <a:gd name="connsiteX8" fmla="*/ 1260556 w 2493062"/>
                <a:gd name="connsiteY8" fmla="*/ 833835 h 1947896"/>
                <a:gd name="connsiteX9" fmla="*/ 1807924 w 2493062"/>
                <a:gd name="connsiteY9" fmla="*/ 193222 h 1947896"/>
                <a:gd name="connsiteX10" fmla="*/ 1874357 w 2493062"/>
                <a:gd name="connsiteY10" fmla="*/ 58333 h 194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3062" h="1947896">
                  <a:moveTo>
                    <a:pt x="1896911" y="0"/>
                  </a:moveTo>
                  <a:lnTo>
                    <a:pt x="2493062" y="0"/>
                  </a:lnTo>
                  <a:lnTo>
                    <a:pt x="2435315" y="178165"/>
                  </a:lnTo>
                  <a:cubicBezTo>
                    <a:pt x="2088122" y="1071812"/>
                    <a:pt x="1129732" y="1758033"/>
                    <a:pt x="93066" y="1935859"/>
                  </a:cubicBezTo>
                  <a:lnTo>
                    <a:pt x="0" y="1947896"/>
                  </a:lnTo>
                  <a:lnTo>
                    <a:pt x="0" y="1404756"/>
                  </a:lnTo>
                  <a:lnTo>
                    <a:pt x="17392" y="1402364"/>
                  </a:lnTo>
                  <a:cubicBezTo>
                    <a:pt x="167719" y="1375030"/>
                    <a:pt x="318070" y="1334398"/>
                    <a:pt x="464249" y="1281208"/>
                  </a:cubicBezTo>
                  <a:cubicBezTo>
                    <a:pt x="753480" y="1176081"/>
                    <a:pt x="1028869" y="1021346"/>
                    <a:pt x="1260556" y="833835"/>
                  </a:cubicBezTo>
                  <a:cubicBezTo>
                    <a:pt x="1491960" y="646594"/>
                    <a:pt x="1681177" y="425056"/>
                    <a:pt x="1807924" y="193222"/>
                  </a:cubicBezTo>
                  <a:cubicBezTo>
                    <a:pt x="1832328" y="148578"/>
                    <a:pt x="1854477" y="103599"/>
                    <a:pt x="1874357" y="5833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6" name="Freeform: Shape 1035">
              <a:extLst>
                <a:ext uri="{FF2B5EF4-FFF2-40B4-BE49-F238E27FC236}">
                  <a16:creationId xmlns:a16="http://schemas.microsoft.com/office/drawing/2014/main" id="{DEB07022-F30B-49CA-B1DD-A826815C4A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01089" cy="1972702"/>
            </a:xfrm>
            <a:custGeom>
              <a:avLst/>
              <a:gdLst>
                <a:gd name="connsiteX0" fmla="*/ 2318728 w 2501089"/>
                <a:gd name="connsiteY0" fmla="*/ 0 h 1972702"/>
                <a:gd name="connsiteX1" fmla="*/ 2501089 w 2501089"/>
                <a:gd name="connsiteY1" fmla="*/ 0 h 1972702"/>
                <a:gd name="connsiteX2" fmla="*/ 2453909 w 2501089"/>
                <a:gd name="connsiteY2" fmla="*/ 167837 h 1972702"/>
                <a:gd name="connsiteX3" fmla="*/ 2361125 w 2501089"/>
                <a:gd name="connsiteY3" fmla="*/ 392084 h 1972702"/>
                <a:gd name="connsiteX4" fmla="*/ 1768255 w 2501089"/>
                <a:gd name="connsiteY4" fmla="*/ 1167644 h 1972702"/>
                <a:gd name="connsiteX5" fmla="*/ 1375125 w 2501089"/>
                <a:gd name="connsiteY5" fmla="*/ 1471474 h 1972702"/>
                <a:gd name="connsiteX6" fmla="*/ 935735 w 2501089"/>
                <a:gd name="connsiteY6" fmla="*/ 1712713 h 1972702"/>
                <a:gd name="connsiteX7" fmla="*/ 212353 w 2501089"/>
                <a:gd name="connsiteY7" fmla="*/ 1940294 h 1972702"/>
                <a:gd name="connsiteX8" fmla="*/ 0 w 2501089"/>
                <a:gd name="connsiteY8" fmla="*/ 1972702 h 1972702"/>
                <a:gd name="connsiteX9" fmla="*/ 0 w 2501089"/>
                <a:gd name="connsiteY9" fmla="*/ 1732181 h 1972702"/>
                <a:gd name="connsiteX10" fmla="*/ 161195 w 2501089"/>
                <a:gd name="connsiteY10" fmla="*/ 1706590 h 1972702"/>
                <a:gd name="connsiteX11" fmla="*/ 388463 w 2501089"/>
                <a:gd name="connsiteY11" fmla="*/ 1652268 h 1972702"/>
                <a:gd name="connsiteX12" fmla="*/ 826716 w 2501089"/>
                <a:gd name="connsiteY12" fmla="*/ 1493950 h 1972702"/>
                <a:gd name="connsiteX13" fmla="*/ 1609847 w 2501089"/>
                <a:gd name="connsiteY13" fmla="*/ 1007535 h 1972702"/>
                <a:gd name="connsiteX14" fmla="*/ 1929982 w 2501089"/>
                <a:gd name="connsiteY14" fmla="*/ 682930 h 1972702"/>
                <a:gd name="connsiteX15" fmla="*/ 2183093 w 2501089"/>
                <a:gd name="connsiteY15" fmla="*/ 310149 h 1972702"/>
                <a:gd name="connsiteX16" fmla="*/ 2280286 w 2501089"/>
                <a:gd name="connsiteY16" fmla="*/ 108435 h 197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01089" h="1972702">
                  <a:moveTo>
                    <a:pt x="2318728" y="0"/>
                  </a:moveTo>
                  <a:lnTo>
                    <a:pt x="2501089" y="0"/>
                  </a:lnTo>
                  <a:lnTo>
                    <a:pt x="2453909" y="167837"/>
                  </a:lnTo>
                  <a:cubicBezTo>
                    <a:pt x="2427555" y="244153"/>
                    <a:pt x="2396627" y="319103"/>
                    <a:pt x="2361125" y="392084"/>
                  </a:cubicBezTo>
                  <a:cubicBezTo>
                    <a:pt x="2218453" y="684005"/>
                    <a:pt x="2011698" y="945211"/>
                    <a:pt x="1768255" y="1167644"/>
                  </a:cubicBezTo>
                  <a:cubicBezTo>
                    <a:pt x="1646250" y="1278860"/>
                    <a:pt x="1514385" y="1380316"/>
                    <a:pt x="1375125" y="1471474"/>
                  </a:cubicBezTo>
                  <a:cubicBezTo>
                    <a:pt x="1235677" y="1562542"/>
                    <a:pt x="1088928" y="1643672"/>
                    <a:pt x="935735" y="1712713"/>
                  </a:cubicBezTo>
                  <a:cubicBezTo>
                    <a:pt x="705659" y="1815533"/>
                    <a:pt x="462359" y="1892212"/>
                    <a:pt x="212353" y="1940294"/>
                  </a:cubicBezTo>
                  <a:lnTo>
                    <a:pt x="0" y="1972702"/>
                  </a:lnTo>
                  <a:lnTo>
                    <a:pt x="0" y="1732181"/>
                  </a:lnTo>
                  <a:lnTo>
                    <a:pt x="161195" y="1706590"/>
                  </a:lnTo>
                  <a:cubicBezTo>
                    <a:pt x="237638" y="1691378"/>
                    <a:pt x="313477" y="1673222"/>
                    <a:pt x="388463" y="1652268"/>
                  </a:cubicBezTo>
                  <a:cubicBezTo>
                    <a:pt x="538529" y="1610539"/>
                    <a:pt x="684898" y="1556543"/>
                    <a:pt x="826716" y="1493950"/>
                  </a:cubicBezTo>
                  <a:cubicBezTo>
                    <a:pt x="1111207" y="1370107"/>
                    <a:pt x="1376832" y="1205881"/>
                    <a:pt x="1609847" y="1007535"/>
                  </a:cubicBezTo>
                  <a:cubicBezTo>
                    <a:pt x="1725975" y="908049"/>
                    <a:pt x="1833571" y="799519"/>
                    <a:pt x="1929982" y="682930"/>
                  </a:cubicBezTo>
                  <a:cubicBezTo>
                    <a:pt x="2026581" y="566520"/>
                    <a:pt x="2111806" y="441692"/>
                    <a:pt x="2183093" y="310149"/>
                  </a:cubicBezTo>
                  <a:cubicBezTo>
                    <a:pt x="2218738" y="244422"/>
                    <a:pt x="2251396" y="177150"/>
                    <a:pt x="2280286" y="10843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800"/>
            </a:p>
          </p:txBody>
        </p:sp>
        <p:sp>
          <p:nvSpPr>
            <p:cNvPr id="1037" name="Freeform: Shape 1036">
              <a:extLst>
                <a:ext uri="{FF2B5EF4-FFF2-40B4-BE49-F238E27FC236}">
                  <a16:creationId xmlns:a16="http://schemas.microsoft.com/office/drawing/2014/main" id="{F7C47E16-167C-48BF-9FC9-08787D3489F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2491105" cy="1943661"/>
            </a:xfrm>
            <a:custGeom>
              <a:avLst/>
              <a:gdLst>
                <a:gd name="connsiteX0" fmla="*/ 1995408 w 2491105"/>
                <a:gd name="connsiteY0" fmla="*/ 0 h 1943661"/>
                <a:gd name="connsiteX1" fmla="*/ 2491105 w 2491105"/>
                <a:gd name="connsiteY1" fmla="*/ 0 h 1943661"/>
                <a:gd name="connsiteX2" fmla="*/ 2434705 w 2491105"/>
                <a:gd name="connsiteY2" fmla="*/ 174009 h 1943661"/>
                <a:gd name="connsiteX3" fmla="*/ 92457 w 2491105"/>
                <a:gd name="connsiteY3" fmla="*/ 1931703 h 1943661"/>
                <a:gd name="connsiteX4" fmla="*/ 0 w 2491105"/>
                <a:gd name="connsiteY4" fmla="*/ 1943661 h 1943661"/>
                <a:gd name="connsiteX5" fmla="*/ 0 w 2491105"/>
                <a:gd name="connsiteY5" fmla="*/ 1491489 h 1943661"/>
                <a:gd name="connsiteX6" fmla="*/ 34107 w 2491105"/>
                <a:gd name="connsiteY6" fmla="*/ 1486836 h 1943661"/>
                <a:gd name="connsiteX7" fmla="*/ 497577 w 2491105"/>
                <a:gd name="connsiteY7" fmla="*/ 1360598 h 1943661"/>
                <a:gd name="connsiteX8" fmla="*/ 1321566 w 2491105"/>
                <a:gd name="connsiteY8" fmla="*/ 897645 h 1943661"/>
                <a:gd name="connsiteX9" fmla="*/ 1891495 w 2491105"/>
                <a:gd name="connsiteY9" fmla="*/ 230078 h 1943661"/>
                <a:gd name="connsiteX10" fmla="*/ 1961469 w 2491105"/>
                <a:gd name="connsiteY10" fmla="*/ 87885 h 1943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1105" h="1943661">
                  <a:moveTo>
                    <a:pt x="1995408" y="0"/>
                  </a:moveTo>
                  <a:lnTo>
                    <a:pt x="2491105" y="0"/>
                  </a:lnTo>
                  <a:lnTo>
                    <a:pt x="2434705" y="174009"/>
                  </a:lnTo>
                  <a:cubicBezTo>
                    <a:pt x="2087512" y="1067655"/>
                    <a:pt x="1129122" y="1753877"/>
                    <a:pt x="92457" y="1931703"/>
                  </a:cubicBezTo>
                  <a:lnTo>
                    <a:pt x="0" y="1943661"/>
                  </a:lnTo>
                  <a:lnTo>
                    <a:pt x="0" y="1491489"/>
                  </a:lnTo>
                  <a:lnTo>
                    <a:pt x="34107" y="1486836"/>
                  </a:lnTo>
                  <a:cubicBezTo>
                    <a:pt x="189055" y="1458696"/>
                    <a:pt x="343908" y="1416565"/>
                    <a:pt x="497577" y="1360598"/>
                  </a:cubicBezTo>
                  <a:cubicBezTo>
                    <a:pt x="796856" y="1251889"/>
                    <a:pt x="1081725" y="1091781"/>
                    <a:pt x="1321566" y="897645"/>
                  </a:cubicBezTo>
                  <a:cubicBezTo>
                    <a:pt x="1565577" y="700195"/>
                    <a:pt x="1757355" y="475523"/>
                    <a:pt x="1891495" y="230078"/>
                  </a:cubicBezTo>
                  <a:cubicBezTo>
                    <a:pt x="1917197" y="183033"/>
                    <a:pt x="1940526" y="135619"/>
                    <a:pt x="1961469" y="8788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4" name="Picture 10">
            <a:extLst>
              <a:ext uri="{FF2B5EF4-FFF2-40B4-BE49-F238E27FC236}">
                <a16:creationId xmlns:a16="http://schemas.microsoft.com/office/drawing/2014/main" id="{53A64BFC-1011-F0E6-E988-36BB862947E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8321" y="509697"/>
            <a:ext cx="3759105" cy="639046"/>
          </a:xfrm>
          <a:prstGeom prst="rect">
            <a:avLst/>
          </a:prstGeom>
        </p:spPr>
      </p:pic>
      <p:sp>
        <p:nvSpPr>
          <p:cNvPr id="3" name="TextBox 2">
            <a:extLst>
              <a:ext uri="{FF2B5EF4-FFF2-40B4-BE49-F238E27FC236}">
                <a16:creationId xmlns:a16="http://schemas.microsoft.com/office/drawing/2014/main" id="{FDADB385-68F9-3CA9-5FC2-20986C375FFE}"/>
              </a:ext>
            </a:extLst>
          </p:cNvPr>
          <p:cNvSpPr txBox="1"/>
          <p:nvPr/>
        </p:nvSpPr>
        <p:spPr>
          <a:xfrm>
            <a:off x="6090574" y="2421682"/>
            <a:ext cx="4977578" cy="3639289"/>
          </a:xfrm>
          <a:prstGeom prst="rect">
            <a:avLst/>
          </a:prstGeom>
        </p:spPr>
        <p:txBody>
          <a:bodyPr vert="horz" lIns="91440" tIns="45720" rIns="91440" bIns="45720" rtlCol="0" anchor="ctr">
            <a:normAutofit/>
          </a:bodyPr>
          <a:lstStyle/>
          <a:p>
            <a:pPr indent="-228600">
              <a:lnSpc>
                <a:spcPct val="90000"/>
              </a:lnSpc>
              <a:spcAft>
                <a:spcPts val="600"/>
              </a:spcAft>
              <a:buFont typeface="Arial" panose="020B0604020202020204" pitchFamily="34" charset="0"/>
              <a:buChar char="•"/>
            </a:pPr>
            <a:endParaRPr lang="en-US" sz="1700" dirty="0">
              <a:solidFill>
                <a:schemeClr val="tx2"/>
              </a:solidFill>
              <a:effectLst/>
            </a:endParaRPr>
          </a:p>
        </p:txBody>
      </p:sp>
      <p:sp>
        <p:nvSpPr>
          <p:cNvPr id="5" name="Skaidrės numerio vietos rezervavimo ženklas 4">
            <a:extLst>
              <a:ext uri="{FF2B5EF4-FFF2-40B4-BE49-F238E27FC236}">
                <a16:creationId xmlns:a16="http://schemas.microsoft.com/office/drawing/2014/main" id="{6CC78A8E-C93B-5191-00E7-3659A61372FC}"/>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40CE299F-4AA3-4C83-83F6-8E1B530B8233}" type="slidenum">
              <a:rPr lang="en-US" smtClean="0"/>
              <a:pPr>
                <a:spcAft>
                  <a:spcPts val="600"/>
                </a:spcAft>
              </a:pPr>
              <a:t>24</a:t>
            </a:fld>
            <a:endParaRPr lang="en-US"/>
          </a:p>
        </p:txBody>
      </p:sp>
    </p:spTree>
    <p:extLst>
      <p:ext uri="{BB962C8B-B14F-4D97-AF65-F5344CB8AC3E}">
        <p14:creationId xmlns:p14="http://schemas.microsoft.com/office/powerpoint/2010/main" val="11795900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53A64BFC-1011-F0E6-E988-36BB862947E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1515" y="310751"/>
            <a:ext cx="3645265" cy="619694"/>
          </a:xfrm>
          <a:prstGeom prst="rect">
            <a:avLst/>
          </a:prstGeom>
          <a:effectLst/>
        </p:spPr>
      </p:pic>
      <p:sp>
        <p:nvSpPr>
          <p:cNvPr id="5" name="Skaidrės numerio vietos rezervavimo ženklas 4">
            <a:extLst>
              <a:ext uri="{FF2B5EF4-FFF2-40B4-BE49-F238E27FC236}">
                <a16:creationId xmlns:a16="http://schemas.microsoft.com/office/drawing/2014/main" id="{6CC78A8E-C93B-5191-00E7-3659A61372FC}"/>
              </a:ext>
            </a:extLst>
          </p:cNvPr>
          <p:cNvSpPr>
            <a:spLocks noGrp="1"/>
          </p:cNvSpPr>
          <p:nvPr>
            <p:ph type="sldNum" sz="quarter" idx="12"/>
          </p:nvPr>
        </p:nvSpPr>
        <p:spPr/>
        <p:txBody>
          <a:bodyPr/>
          <a:lstStyle/>
          <a:p>
            <a:fld id="{40CE299F-4AA3-4C83-83F6-8E1B530B8233}" type="slidenum">
              <a:rPr lang="lt-LT" smtClean="0"/>
              <a:t>25</a:t>
            </a:fld>
            <a:endParaRPr lang="lt-LT" dirty="0"/>
          </a:p>
        </p:txBody>
      </p:sp>
      <p:pic>
        <p:nvPicPr>
          <p:cNvPr id="2" name="Paveikslėlis 2">
            <a:extLst>
              <a:ext uri="{FF2B5EF4-FFF2-40B4-BE49-F238E27FC236}">
                <a16:creationId xmlns:a16="http://schemas.microsoft.com/office/drawing/2014/main" id="{396E93B3-A051-1C64-4E56-6B815D2926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157" y="347980"/>
            <a:ext cx="12085685" cy="616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049131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53A64BFC-1011-F0E6-E988-36BB862947E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1515" y="310751"/>
            <a:ext cx="3645265" cy="619694"/>
          </a:xfrm>
          <a:prstGeom prst="rect">
            <a:avLst/>
          </a:prstGeom>
          <a:effectLst/>
        </p:spPr>
      </p:pic>
      <p:sp>
        <p:nvSpPr>
          <p:cNvPr id="5" name="Skaidrės numerio vietos rezervavimo ženklas 4">
            <a:extLst>
              <a:ext uri="{FF2B5EF4-FFF2-40B4-BE49-F238E27FC236}">
                <a16:creationId xmlns:a16="http://schemas.microsoft.com/office/drawing/2014/main" id="{6CC78A8E-C93B-5191-00E7-3659A61372FC}"/>
              </a:ext>
            </a:extLst>
          </p:cNvPr>
          <p:cNvSpPr>
            <a:spLocks noGrp="1"/>
          </p:cNvSpPr>
          <p:nvPr>
            <p:ph type="sldNum" sz="quarter" idx="12"/>
          </p:nvPr>
        </p:nvSpPr>
        <p:spPr/>
        <p:txBody>
          <a:bodyPr/>
          <a:lstStyle/>
          <a:p>
            <a:fld id="{40CE299F-4AA3-4C83-83F6-8E1B530B8233}" type="slidenum">
              <a:rPr lang="lt-LT" smtClean="0"/>
              <a:t>26</a:t>
            </a:fld>
            <a:endParaRPr lang="lt-LT" dirty="0"/>
          </a:p>
        </p:txBody>
      </p:sp>
      <p:sp>
        <p:nvSpPr>
          <p:cNvPr id="3" name="TextBox 2">
            <a:extLst>
              <a:ext uri="{FF2B5EF4-FFF2-40B4-BE49-F238E27FC236}">
                <a16:creationId xmlns:a16="http://schemas.microsoft.com/office/drawing/2014/main" id="{99F5FE06-6308-C1DE-1D98-600A08FDE2D1}"/>
              </a:ext>
            </a:extLst>
          </p:cNvPr>
          <p:cNvSpPr txBox="1"/>
          <p:nvPr/>
        </p:nvSpPr>
        <p:spPr>
          <a:xfrm>
            <a:off x="827675" y="1415197"/>
            <a:ext cx="9837420" cy="3416320"/>
          </a:xfrm>
          <a:prstGeom prst="rect">
            <a:avLst/>
          </a:prstGeom>
          <a:noFill/>
        </p:spPr>
        <p:txBody>
          <a:bodyPr wrap="square">
            <a:spAutoFit/>
          </a:bodyPr>
          <a:lstStyle/>
          <a:p>
            <a:pPr marL="0" indent="0">
              <a:buNone/>
            </a:pPr>
            <a:r>
              <a:rPr lang="lt-LT" sz="2400" dirty="0">
                <a:latin typeface="Times New Roman" panose="02020603050405020304" pitchFamily="18" charset="0"/>
                <a:cs typeface="Times New Roman" panose="02020603050405020304" pitchFamily="18" charset="0"/>
              </a:rPr>
              <a:t>Tvarkos apraše nustatyta:</a:t>
            </a:r>
          </a:p>
          <a:p>
            <a:pPr marL="0" indent="0">
              <a:buNone/>
            </a:pPr>
            <a:endParaRPr lang="lt-LT" sz="2400" dirty="0">
              <a:latin typeface="Times New Roman" panose="02020603050405020304" pitchFamily="18" charset="0"/>
              <a:cs typeface="Times New Roman" panose="02020603050405020304" pitchFamily="18" charset="0"/>
            </a:endParaRPr>
          </a:p>
          <a:p>
            <a:pPr algn="just"/>
            <a:endParaRPr lang="lt-LT" sz="2400" dirty="0">
              <a:solidFill>
                <a:srgbClr val="000000"/>
              </a:solidFill>
              <a:effectLst/>
              <a:latin typeface="Times New Roman" panose="02020603050405020304" pitchFamily="18" charset="0"/>
              <a:ea typeface="Calibri" panose="020F0502020204030204" pitchFamily="34" charset="0"/>
            </a:endParaRPr>
          </a:p>
          <a:p>
            <a:pPr algn="just"/>
            <a:r>
              <a:rPr lang="lt-LT" sz="2400" dirty="0">
                <a:latin typeface="Times New Roman" panose="02020603050405020304" pitchFamily="18" charset="0"/>
                <a:ea typeface="Calibri" panose="020F0502020204030204" pitchFamily="34" charset="0"/>
                <a:cs typeface="Calibri" panose="020F0502020204030204" pitchFamily="34" charset="0"/>
              </a:rPr>
              <a:t>2) kad </a:t>
            </a:r>
            <a:r>
              <a:rPr lang="lt-LT" sz="2400" dirty="0">
                <a:effectLst/>
                <a:latin typeface="Times New Roman" panose="02020603050405020304" pitchFamily="18" charset="0"/>
                <a:ea typeface="Calibri" panose="020F0502020204030204" pitchFamily="34" charset="0"/>
                <a:cs typeface="Calibri" panose="020F0502020204030204" pitchFamily="34" charset="0"/>
              </a:rPr>
              <a:t>Savivaldybės, naudodamos </a:t>
            </a:r>
            <a:r>
              <a:rPr lang="lt-LT" sz="2400" dirty="0">
                <a:solidFill>
                  <a:srgbClr val="000000"/>
                </a:solidFill>
                <a:effectLst/>
                <a:latin typeface="Times New Roman" panose="02020603050405020304" pitchFamily="18" charset="0"/>
                <a:ea typeface="Calibri" panose="020F0502020204030204" pitchFamily="34" charset="0"/>
                <a:cs typeface="Calibri" panose="020F0502020204030204" pitchFamily="34" charset="0"/>
              </a:rPr>
              <a:t>Mel_DR2LT duomenis, parengia Melioracijos statinių </a:t>
            </a:r>
            <a:r>
              <a:rPr lang="lt-LT" sz="2400" dirty="0">
                <a:effectLst/>
                <a:latin typeface="Times New Roman" panose="02020603050405020304" pitchFamily="18" charset="0"/>
                <a:ea typeface="Calibri" panose="020F0502020204030204" pitchFamily="34" charset="0"/>
                <a:cs typeface="Calibri" panose="020F0502020204030204" pitchFamily="34" charset="0"/>
              </a:rPr>
              <a:t>žemėlapį ir Melioracijos statinių teritorijų, kuriose taikomos specialiosios žemės naudojimo sąlygos, erdvinių duomenų rinkinį. Melioracijos statinių teritorijų, kuriose taikomos specialiosios žemės naudojimo sąlygos, erdvinių duomenų rinkinį Nekilnojamojo turto kadastro ir Nekilnojamojo turto registro tvarkytojui teikia savivaldybės.</a:t>
            </a:r>
            <a:endParaRPr lang="lt-LT" sz="2400" dirty="0">
              <a:solidFill>
                <a:srgbClr val="000000"/>
              </a:solidFill>
              <a:effectLst/>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6201641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53A64BFC-1011-F0E6-E988-36BB862947E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1515" y="310751"/>
            <a:ext cx="3645265" cy="619694"/>
          </a:xfrm>
          <a:prstGeom prst="rect">
            <a:avLst/>
          </a:prstGeom>
          <a:effectLst/>
        </p:spPr>
      </p:pic>
      <p:sp>
        <p:nvSpPr>
          <p:cNvPr id="5" name="Skaidrės numerio vietos rezervavimo ženklas 4">
            <a:extLst>
              <a:ext uri="{FF2B5EF4-FFF2-40B4-BE49-F238E27FC236}">
                <a16:creationId xmlns:a16="http://schemas.microsoft.com/office/drawing/2014/main" id="{6CC78A8E-C93B-5191-00E7-3659A61372FC}"/>
              </a:ext>
            </a:extLst>
          </p:cNvPr>
          <p:cNvSpPr>
            <a:spLocks noGrp="1"/>
          </p:cNvSpPr>
          <p:nvPr>
            <p:ph type="sldNum" sz="quarter" idx="12"/>
          </p:nvPr>
        </p:nvSpPr>
        <p:spPr/>
        <p:txBody>
          <a:bodyPr/>
          <a:lstStyle/>
          <a:p>
            <a:fld id="{40CE299F-4AA3-4C83-83F6-8E1B530B8233}" type="slidenum">
              <a:rPr lang="lt-LT" smtClean="0"/>
              <a:t>27</a:t>
            </a:fld>
            <a:endParaRPr lang="lt-LT" dirty="0"/>
          </a:p>
        </p:txBody>
      </p:sp>
      <p:pic>
        <p:nvPicPr>
          <p:cNvPr id="3074" name="Paveikslėlis 2">
            <a:extLst>
              <a:ext uri="{FF2B5EF4-FFF2-40B4-BE49-F238E27FC236}">
                <a16:creationId xmlns:a16="http://schemas.microsoft.com/office/drawing/2014/main" id="{086BFA63-CD79-A069-426D-30660A9F0D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8768" y="1114105"/>
            <a:ext cx="11228412" cy="5329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616986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53A64BFC-1011-F0E6-E988-36BB862947E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1515" y="310751"/>
            <a:ext cx="3645265" cy="619694"/>
          </a:xfrm>
          <a:prstGeom prst="rect">
            <a:avLst/>
          </a:prstGeom>
          <a:effectLst/>
        </p:spPr>
      </p:pic>
      <p:sp>
        <p:nvSpPr>
          <p:cNvPr id="5" name="Skaidrės numerio vietos rezervavimo ženklas 4">
            <a:extLst>
              <a:ext uri="{FF2B5EF4-FFF2-40B4-BE49-F238E27FC236}">
                <a16:creationId xmlns:a16="http://schemas.microsoft.com/office/drawing/2014/main" id="{6CC78A8E-C93B-5191-00E7-3659A61372FC}"/>
              </a:ext>
            </a:extLst>
          </p:cNvPr>
          <p:cNvSpPr>
            <a:spLocks noGrp="1"/>
          </p:cNvSpPr>
          <p:nvPr>
            <p:ph type="sldNum" sz="quarter" idx="12"/>
          </p:nvPr>
        </p:nvSpPr>
        <p:spPr/>
        <p:txBody>
          <a:bodyPr/>
          <a:lstStyle/>
          <a:p>
            <a:fld id="{40CE299F-4AA3-4C83-83F6-8E1B530B8233}" type="slidenum">
              <a:rPr lang="lt-LT" smtClean="0"/>
              <a:t>28</a:t>
            </a:fld>
            <a:endParaRPr lang="lt-LT" dirty="0"/>
          </a:p>
        </p:txBody>
      </p:sp>
      <p:sp>
        <p:nvSpPr>
          <p:cNvPr id="3" name="TextBox 2">
            <a:extLst>
              <a:ext uri="{FF2B5EF4-FFF2-40B4-BE49-F238E27FC236}">
                <a16:creationId xmlns:a16="http://schemas.microsoft.com/office/drawing/2014/main" id="{99F5FE06-6308-C1DE-1D98-600A08FDE2D1}"/>
              </a:ext>
            </a:extLst>
          </p:cNvPr>
          <p:cNvSpPr txBox="1"/>
          <p:nvPr/>
        </p:nvSpPr>
        <p:spPr>
          <a:xfrm>
            <a:off x="2308860" y="2718217"/>
            <a:ext cx="9044940" cy="1200329"/>
          </a:xfrm>
          <a:prstGeom prst="rect">
            <a:avLst/>
          </a:prstGeom>
          <a:noFill/>
        </p:spPr>
        <p:txBody>
          <a:bodyPr wrap="square">
            <a:spAutoFit/>
          </a:bodyPr>
          <a:lstStyle/>
          <a:p>
            <a:pPr algn="ctr"/>
            <a:r>
              <a:rPr lang="lt-LT" sz="2400" b="1" dirty="0">
                <a:solidFill>
                  <a:schemeClr val="accent6">
                    <a:lumMod val="50000"/>
                  </a:schemeClr>
                </a:solidFill>
                <a:latin typeface="Times New Roman" panose="02020603050405020304" pitchFamily="18" charset="0"/>
                <a:cs typeface="Times New Roman" panose="02020603050405020304" pitchFamily="18" charset="0"/>
              </a:rPr>
              <a:t>MELIORACIJOS STATINIŲ APSAUGOS ZONŲ SKAITMENIZAVIMO, REGISTRAVIMO IR KOREGAVIMO PROBLEMOS</a:t>
            </a:r>
            <a:endParaRPr lang="lt-LT" sz="24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6186671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53A64BFC-1011-F0E6-E988-36BB862947E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1515" y="310751"/>
            <a:ext cx="3645265" cy="619694"/>
          </a:xfrm>
          <a:prstGeom prst="rect">
            <a:avLst/>
          </a:prstGeom>
          <a:effectLst/>
        </p:spPr>
      </p:pic>
      <p:sp>
        <p:nvSpPr>
          <p:cNvPr id="5" name="Skaidrės numerio vietos rezervavimo ženklas 4">
            <a:extLst>
              <a:ext uri="{FF2B5EF4-FFF2-40B4-BE49-F238E27FC236}">
                <a16:creationId xmlns:a16="http://schemas.microsoft.com/office/drawing/2014/main" id="{6CC78A8E-C93B-5191-00E7-3659A61372FC}"/>
              </a:ext>
            </a:extLst>
          </p:cNvPr>
          <p:cNvSpPr>
            <a:spLocks noGrp="1"/>
          </p:cNvSpPr>
          <p:nvPr>
            <p:ph type="sldNum" sz="quarter" idx="12"/>
          </p:nvPr>
        </p:nvSpPr>
        <p:spPr/>
        <p:txBody>
          <a:bodyPr/>
          <a:lstStyle/>
          <a:p>
            <a:fld id="{40CE299F-4AA3-4C83-83F6-8E1B530B8233}" type="slidenum">
              <a:rPr lang="lt-LT" smtClean="0"/>
              <a:t>29</a:t>
            </a:fld>
            <a:endParaRPr lang="lt-LT" dirty="0"/>
          </a:p>
        </p:txBody>
      </p:sp>
      <p:sp>
        <p:nvSpPr>
          <p:cNvPr id="8" name="TextBox 7">
            <a:extLst>
              <a:ext uri="{FF2B5EF4-FFF2-40B4-BE49-F238E27FC236}">
                <a16:creationId xmlns:a16="http://schemas.microsoft.com/office/drawing/2014/main" id="{8A720CFB-9D3D-1613-ADD6-CD0AD1404957}"/>
              </a:ext>
            </a:extLst>
          </p:cNvPr>
          <p:cNvSpPr txBox="1"/>
          <p:nvPr/>
        </p:nvSpPr>
        <p:spPr>
          <a:xfrm>
            <a:off x="2308860" y="2718217"/>
            <a:ext cx="9044940" cy="1200329"/>
          </a:xfrm>
          <a:prstGeom prst="rect">
            <a:avLst/>
          </a:prstGeom>
          <a:noFill/>
        </p:spPr>
        <p:txBody>
          <a:bodyPr wrap="square">
            <a:spAutoFit/>
          </a:bodyPr>
          <a:lstStyle/>
          <a:p>
            <a:pPr algn="ctr"/>
            <a:r>
              <a:rPr lang="lt-LT" sz="2400" b="1" dirty="0">
                <a:solidFill>
                  <a:schemeClr val="accent6">
                    <a:lumMod val="50000"/>
                  </a:schemeClr>
                </a:solidFill>
                <a:latin typeface="Times New Roman" panose="02020603050405020304" pitchFamily="18" charset="0"/>
                <a:cs typeface="Times New Roman" panose="02020603050405020304" pitchFamily="18" charset="0"/>
              </a:rPr>
              <a:t>LIETUVOS RESPUBLIKOS SPECIALIŲJŲ ŽEMĖS NAUDOJIMO SĄLYGŲ ĮSTATYMO NR. XIII-2166 SIŪLOMI PAKEITIMO PROJEKTAI </a:t>
            </a:r>
            <a:endParaRPr lang="lt-LT" sz="2400" dirty="0">
              <a:solidFill>
                <a:schemeClr val="accent6">
                  <a:lumMod val="5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294561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0E1BA248-FF89-5910-E7A7-1403FFEE39F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2697" y="185951"/>
            <a:ext cx="3264360" cy="556311"/>
          </a:xfrm>
          <a:prstGeom prst="rect">
            <a:avLst/>
          </a:prstGeom>
        </p:spPr>
      </p:pic>
      <p:pic>
        <p:nvPicPr>
          <p:cNvPr id="32" name="Paveikslėlis 31">
            <a:extLst>
              <a:ext uri="{FF2B5EF4-FFF2-40B4-BE49-F238E27FC236}">
                <a16:creationId xmlns:a16="http://schemas.microsoft.com/office/drawing/2014/main" id="{C21DDCAD-A93D-3FF3-6437-948055A0BBD0}"/>
              </a:ext>
            </a:extLst>
          </p:cNvPr>
          <p:cNvPicPr>
            <a:picLocks noChangeAspect="1"/>
          </p:cNvPicPr>
          <p:nvPr/>
        </p:nvPicPr>
        <p:blipFill>
          <a:blip r:embed="rId4" cstate="print">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936427" y="2588102"/>
            <a:ext cx="960752" cy="1057137"/>
          </a:xfrm>
          <a:prstGeom prst="rect">
            <a:avLst/>
          </a:prstGeom>
        </p:spPr>
      </p:pic>
      <p:sp>
        <p:nvSpPr>
          <p:cNvPr id="2" name="1 pavadinimas">
            <a:extLst>
              <a:ext uri="{FF2B5EF4-FFF2-40B4-BE49-F238E27FC236}">
                <a16:creationId xmlns:a16="http://schemas.microsoft.com/office/drawing/2014/main" id="{A57562F5-9D5C-CDC6-1983-1A34CB2E70E0}"/>
              </a:ext>
            </a:extLst>
          </p:cNvPr>
          <p:cNvSpPr>
            <a:spLocks noGrp="1"/>
          </p:cNvSpPr>
          <p:nvPr>
            <p:ph type="title"/>
          </p:nvPr>
        </p:nvSpPr>
        <p:spPr>
          <a:xfrm>
            <a:off x="2676525" y="-45036"/>
            <a:ext cx="9875520" cy="1356360"/>
          </a:xfrm>
        </p:spPr>
        <p:txBody>
          <a:bodyPr rtlCol="0">
            <a:normAutofit/>
          </a:bodyPr>
          <a:lstStyle/>
          <a:p>
            <a:r>
              <a:rPr lang="lt-LT" sz="2400" b="1" dirty="0">
                <a:solidFill>
                  <a:schemeClr val="accent3">
                    <a:lumMod val="50000"/>
                  </a:schemeClr>
                </a:solidFill>
                <a:latin typeface="Times New Roman" panose="02020603050405020304" pitchFamily="18" charset="0"/>
                <a:cs typeface="Times New Roman" panose="02020603050405020304" pitchFamily="18" charset="0"/>
              </a:rPr>
              <a:t>2024 M. SAVIVALDYBĖMS DELEGUOTŲ FUNKCIJŲ FINANSAVIMAS</a:t>
            </a:r>
            <a:endParaRPr lang="it-IT" sz="2400" dirty="0">
              <a:solidFill>
                <a:schemeClr val="accent3">
                  <a:lumMod val="50000"/>
                </a:schemeClr>
              </a:solidFill>
              <a:latin typeface="Times New Roman" panose="02020603050405020304" pitchFamily="18" charset="0"/>
              <a:cs typeface="Times New Roman" panose="02020603050405020304" pitchFamily="18" charset="0"/>
            </a:endParaRPr>
          </a:p>
        </p:txBody>
      </p:sp>
      <p:graphicFrame>
        <p:nvGraphicFramePr>
          <p:cNvPr id="15" name="Lentelė 15">
            <a:extLst>
              <a:ext uri="{FF2B5EF4-FFF2-40B4-BE49-F238E27FC236}">
                <a16:creationId xmlns:a16="http://schemas.microsoft.com/office/drawing/2014/main" id="{F97D77BA-8081-60F3-3C01-7076B9FF1EF3}"/>
              </a:ext>
            </a:extLst>
          </p:cNvPr>
          <p:cNvGraphicFramePr>
            <a:graphicFrameLocks noGrp="1"/>
          </p:cNvGraphicFramePr>
          <p:nvPr/>
        </p:nvGraphicFramePr>
        <p:xfrm>
          <a:off x="0" y="973249"/>
          <a:ext cx="12192001" cy="6009873"/>
        </p:xfrm>
        <a:graphic>
          <a:graphicData uri="http://schemas.openxmlformats.org/drawingml/2006/table">
            <a:tbl>
              <a:tblPr firstRow="1" bandRow="1">
                <a:tableStyleId>{F5AB1C69-6EDB-4FF4-983F-18BD219EF322}</a:tableStyleId>
              </a:tblPr>
              <a:tblGrid>
                <a:gridCol w="3071628">
                  <a:extLst>
                    <a:ext uri="{9D8B030D-6E8A-4147-A177-3AD203B41FA5}">
                      <a16:colId xmlns:a16="http://schemas.microsoft.com/office/drawing/2014/main" val="1742706641"/>
                    </a:ext>
                  </a:extLst>
                </a:gridCol>
                <a:gridCol w="992373">
                  <a:extLst>
                    <a:ext uri="{9D8B030D-6E8A-4147-A177-3AD203B41FA5}">
                      <a16:colId xmlns:a16="http://schemas.microsoft.com/office/drawing/2014/main" val="4004047937"/>
                    </a:ext>
                  </a:extLst>
                </a:gridCol>
                <a:gridCol w="4064000">
                  <a:extLst>
                    <a:ext uri="{9D8B030D-6E8A-4147-A177-3AD203B41FA5}">
                      <a16:colId xmlns:a16="http://schemas.microsoft.com/office/drawing/2014/main" val="2637674016"/>
                    </a:ext>
                  </a:extLst>
                </a:gridCol>
                <a:gridCol w="4064000">
                  <a:extLst>
                    <a:ext uri="{9D8B030D-6E8A-4147-A177-3AD203B41FA5}">
                      <a16:colId xmlns:a16="http://schemas.microsoft.com/office/drawing/2014/main" val="2821200183"/>
                    </a:ext>
                  </a:extLst>
                </a:gridCol>
              </a:tblGrid>
              <a:tr h="672331">
                <a:tc>
                  <a:txBody>
                    <a:bodyPr/>
                    <a:lstStyle/>
                    <a:p>
                      <a:pPr algn="ctr"/>
                      <a:r>
                        <a:rPr lang="lt-LT" sz="2400" b="1" dirty="0">
                          <a:solidFill>
                            <a:schemeClr val="tx1"/>
                          </a:solidFill>
                          <a:latin typeface="Times New Roman" panose="02020603050405020304" pitchFamily="18" charset="0"/>
                          <a:cs typeface="Times New Roman" panose="02020603050405020304" pitchFamily="18" charset="0"/>
                        </a:rPr>
                        <a:t>11 342 tūkst. Eur</a:t>
                      </a:r>
                    </a:p>
                  </a:txBody>
                  <a:tcPr/>
                </a:tc>
                <a:tc gridSpan="3">
                  <a:txBody>
                    <a:bodyPr/>
                    <a:lstStyle/>
                    <a:p>
                      <a:r>
                        <a:rPr lang="lt-LT" sz="1400" b="1" dirty="0">
                          <a:solidFill>
                            <a:schemeClr val="tx1"/>
                          </a:solidFill>
                          <a:latin typeface="Times New Roman" panose="02020603050405020304" pitchFamily="18" charset="0"/>
                          <a:cs typeface="Times New Roman" panose="02020603050405020304" pitchFamily="18" charset="0"/>
                        </a:rPr>
                        <a:t>VALSTYBINĖMS (VALSTYBĖS PERDUOTOMS SAVIVALDYBĖMS) ŽEMĖS ŪKIO FUNKCIJOMS VYKDYTI</a:t>
                      </a:r>
                    </a:p>
                    <a:p>
                      <a:r>
                        <a:rPr lang="lt-LT" sz="1400" b="1" dirty="0">
                          <a:solidFill>
                            <a:schemeClr val="tx1"/>
                          </a:solidFill>
                          <a:latin typeface="Times New Roman" panose="02020603050405020304" pitchFamily="18" charset="0"/>
                          <a:cs typeface="Times New Roman" panose="02020603050405020304" pitchFamily="18" charset="0"/>
                        </a:rPr>
                        <a:t>FINANSAVIMAS IŠLIEKA 2023 M. LYGYJE </a:t>
                      </a:r>
                    </a:p>
                    <a:p>
                      <a:r>
                        <a:rPr lang="lt-LT" sz="1400" b="1" i="1" dirty="0">
                          <a:solidFill>
                            <a:schemeClr val="tx1"/>
                          </a:solidFill>
                          <a:latin typeface="Times New Roman" panose="02020603050405020304" pitchFamily="18" charset="0"/>
                          <a:cs typeface="Times New Roman" panose="02020603050405020304" pitchFamily="18" charset="0"/>
                        </a:rPr>
                        <a:t>(PAPILDOMAI SKIRTA 2 000 TŪKST. EUR PALYGINTI SU PRADINIU 2024-2026 M. BIUDŽETO PROJEKTU)</a:t>
                      </a:r>
                    </a:p>
                  </a:txBody>
                  <a:tcPr/>
                </a:tc>
                <a:tc hMerge="1">
                  <a:txBody>
                    <a:bodyPr/>
                    <a:lstStyle/>
                    <a:p>
                      <a:endParaRPr lang="lt-LT"/>
                    </a:p>
                  </a:txBody>
                  <a:tcPr/>
                </a:tc>
                <a:tc hMerge="1">
                  <a:txBody>
                    <a:bodyPr/>
                    <a:lstStyle/>
                    <a:p>
                      <a:endParaRPr lang="lt-LT"/>
                    </a:p>
                  </a:txBody>
                  <a:tcPr/>
                </a:tc>
                <a:extLst>
                  <a:ext uri="{0D108BD9-81ED-4DB2-BD59-A6C34878D82A}">
                    <a16:rowId xmlns:a16="http://schemas.microsoft.com/office/drawing/2014/main" val="1159403062"/>
                  </a:ext>
                </a:extLst>
              </a:tr>
              <a:tr h="672331">
                <a:tc>
                  <a:txBody>
                    <a:bodyPr/>
                    <a:lstStyle/>
                    <a:p>
                      <a:pPr algn="ctr"/>
                      <a:r>
                        <a:rPr lang="lt-LT" sz="2400" b="1" dirty="0">
                          <a:solidFill>
                            <a:schemeClr val="tx1"/>
                          </a:solidFill>
                          <a:latin typeface="Times New Roman" panose="02020603050405020304" pitchFamily="18" charset="0"/>
                          <a:cs typeface="Times New Roman" panose="02020603050405020304" pitchFamily="18" charset="0"/>
                        </a:rPr>
                        <a:t>11 580 tūkst. Eur</a:t>
                      </a:r>
                    </a:p>
                  </a:txBody>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lt-LT" sz="1400" b="1" dirty="0">
                          <a:solidFill>
                            <a:schemeClr val="tx1"/>
                          </a:solidFill>
                          <a:latin typeface="Times New Roman" panose="02020603050405020304" pitchFamily="18" charset="0"/>
                          <a:cs typeface="Times New Roman" panose="02020603050405020304" pitchFamily="18" charset="0"/>
                        </a:rPr>
                        <a:t>VALSTYBEI NUOSAVYBĖS TEISE PRIKLAUSANČIŲ MELIORACIJOS IR HIDROTECHNIKOS STATINIŲ VALDYMUI IR NAUDOJIMUI PATIKĖJIMO TEISE</a:t>
                      </a:r>
                      <a:endParaRPr lang="it-IT" sz="1400" b="1" noProof="0" dirty="0">
                        <a:solidFill>
                          <a:schemeClr val="tx1"/>
                        </a:solidFill>
                        <a:latin typeface="Times New Roman" panose="02020603050405020304" pitchFamily="18" charset="0"/>
                        <a:cs typeface="Times New Roman" panose="02020603050405020304" pitchFamily="18" charset="0"/>
                      </a:endParaRPr>
                    </a:p>
                    <a:p>
                      <a:endParaRPr lang="lt-LT" sz="1400" b="1" dirty="0">
                        <a:solidFill>
                          <a:schemeClr val="tx1"/>
                        </a:solidFill>
                        <a:latin typeface="Times New Roman" panose="02020603050405020304" pitchFamily="18" charset="0"/>
                        <a:cs typeface="Times New Roman" panose="02020603050405020304" pitchFamily="18" charset="0"/>
                      </a:endParaRPr>
                    </a:p>
                  </a:txBody>
                  <a:tcPr/>
                </a:tc>
                <a:tc hMerge="1">
                  <a:txBody>
                    <a:bodyPr/>
                    <a:lstStyle/>
                    <a:p>
                      <a:endParaRPr lang="lt-LT"/>
                    </a:p>
                  </a:txBody>
                  <a:tcPr/>
                </a:tc>
                <a:tc hMerge="1">
                  <a:txBody>
                    <a:bodyPr/>
                    <a:lstStyle/>
                    <a:p>
                      <a:endParaRPr lang="lt-LT"/>
                    </a:p>
                  </a:txBody>
                  <a:tcPr/>
                </a:tc>
                <a:extLst>
                  <a:ext uri="{0D108BD9-81ED-4DB2-BD59-A6C34878D82A}">
                    <a16:rowId xmlns:a16="http://schemas.microsoft.com/office/drawing/2014/main" val="4040503083"/>
                  </a:ext>
                </a:extLst>
              </a:tr>
              <a:tr h="672331">
                <a:tc>
                  <a:txBody>
                    <a:bodyPr/>
                    <a:lstStyle/>
                    <a:p>
                      <a:pPr algn="ctr"/>
                      <a:r>
                        <a:rPr lang="lt-LT" sz="2400" b="1" dirty="0">
                          <a:solidFill>
                            <a:schemeClr val="tx1"/>
                          </a:solidFill>
                          <a:latin typeface="Times New Roman" panose="02020603050405020304" pitchFamily="18" charset="0"/>
                          <a:cs typeface="Times New Roman" panose="02020603050405020304" pitchFamily="18" charset="0"/>
                        </a:rPr>
                        <a:t>2 880 tūkst. Eur</a:t>
                      </a:r>
                    </a:p>
                  </a:txBody>
                  <a:tcPr/>
                </a:tc>
                <a:tc gridSpan="3">
                  <a:txBody>
                    <a:bodyPr/>
                    <a:lstStyle/>
                    <a:p>
                      <a:r>
                        <a:rPr lang="lt-LT" sz="1400" b="1" kern="1200" dirty="0">
                          <a:solidFill>
                            <a:schemeClr val="tx1"/>
                          </a:solidFill>
                          <a:effectLst/>
                          <a:latin typeface="Times New Roman" panose="02020603050405020304" pitchFamily="18" charset="0"/>
                          <a:cs typeface="Times New Roman" panose="02020603050405020304" pitchFamily="18" charset="0"/>
                        </a:rPr>
                        <a:t>TĘSTINEI INVESTICINEI PRIEMONEI „VALSTYBEI NUOSAVYBĖS TEISE PRIKLAUSANČIŲ ŽEMĖS SAVININKŲ IR KITŲ NAUDOTOJŲ ŽEMĖJE ESANČIŲ MELIORACIJOS STATINIŲ REKONSTRAVIMO IR REMONTO DARBAMS“ </a:t>
                      </a:r>
                      <a:endParaRPr lang="lt-LT" sz="1400" b="1" dirty="0">
                        <a:solidFill>
                          <a:schemeClr val="tx1"/>
                        </a:solidFill>
                        <a:latin typeface="Times New Roman" panose="02020603050405020304" pitchFamily="18" charset="0"/>
                        <a:cs typeface="Times New Roman" panose="02020603050405020304" pitchFamily="18" charset="0"/>
                      </a:endParaRPr>
                    </a:p>
                  </a:txBody>
                  <a:tcPr/>
                </a:tc>
                <a:tc hMerge="1">
                  <a:txBody>
                    <a:bodyPr/>
                    <a:lstStyle/>
                    <a:p>
                      <a:endParaRPr lang="lt-LT"/>
                    </a:p>
                  </a:txBody>
                  <a:tcPr/>
                </a:tc>
                <a:tc hMerge="1">
                  <a:txBody>
                    <a:bodyPr/>
                    <a:lstStyle/>
                    <a:p>
                      <a:endParaRPr lang="lt-LT"/>
                    </a:p>
                  </a:txBody>
                  <a:tcPr/>
                </a:tc>
                <a:extLst>
                  <a:ext uri="{0D108BD9-81ED-4DB2-BD59-A6C34878D82A}">
                    <a16:rowId xmlns:a16="http://schemas.microsoft.com/office/drawing/2014/main" val="86936077"/>
                  </a:ext>
                </a:extLst>
              </a:tr>
              <a:tr h="672331">
                <a:tc rowSpan="3" gridSpan="2">
                  <a:txBody>
                    <a:bodyPr/>
                    <a:lstStyle/>
                    <a:p>
                      <a:pPr algn="ctr"/>
                      <a:r>
                        <a:rPr lang="en-GB" sz="1800" b="1" dirty="0">
                          <a:solidFill>
                            <a:schemeClr val="tx1"/>
                          </a:solidFill>
                          <a:latin typeface="Times New Roman" panose="02020603050405020304" pitchFamily="18" charset="0"/>
                          <a:cs typeface="Times New Roman" panose="02020603050405020304" pitchFamily="18" charset="0"/>
                        </a:rPr>
                        <a:t>LIETUVOS ŽEMĖS ŪKIO IR KAIMO PLĖTROS 2023–2027 M. ​STRATEGINI</a:t>
                      </a:r>
                      <a:r>
                        <a:rPr lang="lt-LT" sz="1800" b="1" dirty="0">
                          <a:solidFill>
                            <a:schemeClr val="tx1"/>
                          </a:solidFill>
                          <a:latin typeface="Times New Roman" panose="02020603050405020304" pitchFamily="18" charset="0"/>
                          <a:cs typeface="Times New Roman" panose="02020603050405020304" pitchFamily="18" charset="0"/>
                        </a:rPr>
                        <a:t>O</a:t>
                      </a:r>
                      <a:r>
                        <a:rPr lang="en-GB" sz="1800" b="1" dirty="0">
                          <a:solidFill>
                            <a:schemeClr val="tx1"/>
                          </a:solidFill>
                          <a:latin typeface="Times New Roman" panose="02020603050405020304" pitchFamily="18" charset="0"/>
                          <a:cs typeface="Times New Roman" panose="02020603050405020304" pitchFamily="18" charset="0"/>
                        </a:rPr>
                        <a:t> PLAN</a:t>
                      </a:r>
                      <a:r>
                        <a:rPr lang="lt-LT" sz="1800" b="1" dirty="0">
                          <a:solidFill>
                            <a:schemeClr val="tx1"/>
                          </a:solidFill>
                          <a:latin typeface="Times New Roman" panose="02020603050405020304" pitchFamily="18" charset="0"/>
                          <a:cs typeface="Times New Roman" panose="02020603050405020304" pitchFamily="18" charset="0"/>
                        </a:rPr>
                        <a:t>O PRIEMONĖ „INVESTICIJOS Į MELIORACIJOS SISTEMAS“</a:t>
                      </a:r>
                      <a:r>
                        <a:rPr lang="en-GB" sz="1800" b="1" dirty="0">
                          <a:solidFill>
                            <a:schemeClr val="tx1"/>
                          </a:solidFill>
                          <a:latin typeface="Times New Roman" panose="02020603050405020304" pitchFamily="18" charset="0"/>
                          <a:cs typeface="Times New Roman" panose="02020603050405020304" pitchFamily="18" charset="0"/>
                        </a:rPr>
                        <a:t> </a:t>
                      </a:r>
                      <a:r>
                        <a:rPr lang="en-GB" sz="1800" b="1" dirty="0">
                          <a:solidFill>
                            <a:srgbClr val="8EC543"/>
                          </a:solidFill>
                          <a:latin typeface="Times New Roman" panose="02020603050405020304" pitchFamily="18" charset="0"/>
                          <a:cs typeface="Times New Roman" panose="02020603050405020304" pitchFamily="18" charset="0"/>
                        </a:rPr>
                        <a:t>​</a:t>
                      </a:r>
                      <a:endParaRPr lang="lt-LT" sz="1800" b="1" dirty="0">
                        <a:solidFill>
                          <a:srgbClr val="8EC543"/>
                        </a:solidFill>
                        <a:latin typeface="Times New Roman" panose="02020603050405020304" pitchFamily="18" charset="0"/>
                        <a:cs typeface="Times New Roman" panose="02020603050405020304" pitchFamily="18" charset="0"/>
                      </a:endParaRPr>
                    </a:p>
                    <a:p>
                      <a:endParaRPr lang="lt-LT" sz="1800" dirty="0">
                        <a:latin typeface="Times New Roman" panose="02020603050405020304" pitchFamily="18" charset="0"/>
                        <a:cs typeface="Times New Roman" panose="02020603050405020304" pitchFamily="18" charset="0"/>
                      </a:endParaRPr>
                    </a:p>
                    <a:p>
                      <a:pPr algn="ctr"/>
                      <a:endParaRPr lang="lt-LT" sz="1800" b="1" dirty="0">
                        <a:solidFill>
                          <a:schemeClr val="tx1"/>
                        </a:solidFill>
                        <a:latin typeface="Times New Roman" panose="02020603050405020304" pitchFamily="18" charset="0"/>
                        <a:cs typeface="Times New Roman" panose="02020603050405020304" pitchFamily="18" charset="0"/>
                      </a:endParaRPr>
                    </a:p>
                    <a:p>
                      <a:pPr algn="ctr"/>
                      <a:r>
                        <a:rPr lang="lt-LT" sz="1800" b="1" dirty="0">
                          <a:solidFill>
                            <a:schemeClr val="tx1"/>
                          </a:solidFill>
                          <a:latin typeface="Times New Roman" panose="02020603050405020304" pitchFamily="18" charset="0"/>
                          <a:cs typeface="Times New Roman" panose="02020603050405020304" pitchFamily="18" charset="0"/>
                        </a:rPr>
                        <a:t>PARAIŠKŲ PRIĖMIMO LAIKOTARPIS</a:t>
                      </a:r>
                      <a:endParaRPr lang="lt-LT" sz="1800" dirty="0">
                        <a:solidFill>
                          <a:schemeClr val="tx1"/>
                        </a:solidFill>
                        <a:latin typeface="Times New Roman" panose="02020603050405020304" pitchFamily="18" charset="0"/>
                        <a:cs typeface="Times New Roman" panose="02020603050405020304" pitchFamily="18" charset="0"/>
                      </a:endParaRPr>
                    </a:p>
                  </a:txBody>
                  <a:tcPr anchor="ctr"/>
                </a:tc>
                <a:tc rowSpan="3" hMerge="1">
                  <a:txBody>
                    <a:bodyPr/>
                    <a:lstStyle/>
                    <a:p>
                      <a:endParaRPr lang="lt-LT"/>
                    </a:p>
                  </a:txBody>
                  <a:tcPr/>
                </a:tc>
                <a:tc gridSpan="2">
                  <a:txBody>
                    <a:bodyPr/>
                    <a:lstStyle/>
                    <a:p>
                      <a:r>
                        <a:rPr lang="lt-LT" sz="1400" b="1" dirty="0">
                          <a:solidFill>
                            <a:schemeClr val="tx1"/>
                          </a:solidFill>
                          <a:latin typeface="Times New Roman" panose="02020603050405020304" pitchFamily="18" charset="0"/>
                          <a:cs typeface="Times New Roman" panose="02020603050405020304" pitchFamily="18" charset="0"/>
                        </a:rPr>
                        <a:t>2023-2027 m. numatoma skirti 40 mln. Eur lėšų, iš jų 4 mln. Eur</a:t>
                      </a:r>
                      <a:r>
                        <a:rPr lang="en-US" sz="1400" b="1" dirty="0">
                          <a:solidFill>
                            <a:schemeClr val="tx1"/>
                          </a:solidFill>
                          <a:latin typeface="Times New Roman" panose="02020603050405020304" pitchFamily="18" charset="0"/>
                          <a:cs typeface="Times New Roman" panose="02020603050405020304" pitchFamily="18" charset="0"/>
                        </a:rPr>
                        <a:t> </a:t>
                      </a:r>
                      <a:r>
                        <a:rPr lang="lt-LT" sz="1400" b="1" dirty="0">
                          <a:solidFill>
                            <a:schemeClr val="tx1"/>
                          </a:solidFill>
                          <a:latin typeface="Times New Roman" panose="02020603050405020304" pitchFamily="18" charset="0"/>
                          <a:cs typeface="Times New Roman" panose="02020603050405020304" pitchFamily="18" charset="0"/>
                        </a:rPr>
                        <a:t>pirmai veiklai ir 36 mln. Eur</a:t>
                      </a:r>
                      <a:r>
                        <a:rPr lang="en-US" sz="1400" b="1" dirty="0">
                          <a:solidFill>
                            <a:schemeClr val="tx1"/>
                          </a:solidFill>
                          <a:latin typeface="Times New Roman" panose="02020603050405020304" pitchFamily="18" charset="0"/>
                          <a:cs typeface="Times New Roman" panose="02020603050405020304" pitchFamily="18" charset="0"/>
                        </a:rPr>
                        <a:t> </a:t>
                      </a:r>
                      <a:r>
                        <a:rPr lang="lt-LT" sz="1400" b="1" dirty="0">
                          <a:solidFill>
                            <a:schemeClr val="tx1"/>
                          </a:solidFill>
                          <a:latin typeface="Times New Roman" panose="02020603050405020304" pitchFamily="18" charset="0"/>
                          <a:cs typeface="Times New Roman" panose="02020603050405020304" pitchFamily="18" charset="0"/>
                        </a:rPr>
                        <a:t> antrai veiklai</a:t>
                      </a:r>
                      <a:endParaRPr lang="lt-LT" sz="1400" dirty="0">
                        <a:solidFill>
                          <a:schemeClr val="tx1"/>
                        </a:solidFill>
                        <a:latin typeface="Times New Roman" panose="02020603050405020304" pitchFamily="18" charset="0"/>
                        <a:cs typeface="Times New Roman" panose="02020603050405020304" pitchFamily="18" charset="0"/>
                      </a:endParaRPr>
                    </a:p>
                  </a:txBody>
                  <a:tcPr/>
                </a:tc>
                <a:tc hMerge="1">
                  <a:txBody>
                    <a:bodyPr/>
                    <a:lstStyle/>
                    <a:p>
                      <a:endParaRPr lang="lt-LT"/>
                    </a:p>
                  </a:txBody>
                  <a:tcPr/>
                </a:tc>
                <a:extLst>
                  <a:ext uri="{0D108BD9-81ED-4DB2-BD59-A6C34878D82A}">
                    <a16:rowId xmlns:a16="http://schemas.microsoft.com/office/drawing/2014/main" val="519788274"/>
                  </a:ext>
                </a:extLst>
              </a:tr>
              <a:tr h="1648238">
                <a:tc gridSpan="2" vMerge="1">
                  <a:txBody>
                    <a:bodyPr/>
                    <a:lstStyle/>
                    <a:p>
                      <a:endParaRPr lang="lt-LT"/>
                    </a:p>
                  </a:txBody>
                  <a:tcPr/>
                </a:tc>
                <a:tc hMerge="1" vMerge="1">
                  <a:txBody>
                    <a:bodyPr/>
                    <a:lstStyle/>
                    <a:p>
                      <a:endParaRPr lang="lt-LT"/>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lt-LT" sz="1400" b="1" kern="0" dirty="0">
                          <a:latin typeface="Times New Roman" panose="02020603050405020304" pitchFamily="18" charset="0"/>
                          <a:cs typeface="Times New Roman" panose="02020603050405020304" pitchFamily="18" charset="0"/>
                        </a:rPr>
                        <a:t>Pirma veikla. </a:t>
                      </a:r>
                      <a:r>
                        <a:rPr lang="lt-LT" sz="1400" kern="0" dirty="0">
                          <a:latin typeface="Times New Roman" panose="02020603050405020304" pitchFamily="18" charset="0"/>
                          <a:cs typeface="Times New Roman" panose="02020603050405020304" pitchFamily="18" charset="0"/>
                        </a:rPr>
                        <a:t>Reguliuojamojo drenažo įdiegimas į esamas rekonstruotas melioracijos sistemas; </a:t>
                      </a:r>
                    </a:p>
                    <a:p>
                      <a:pPr marL="0" indent="0" algn="just">
                        <a:buNone/>
                      </a:pPr>
                      <a:r>
                        <a:rPr lang="lt-LT" sz="1400" b="1" dirty="0">
                          <a:latin typeface="Times New Roman" panose="02020603050405020304" pitchFamily="18" charset="0"/>
                          <a:cs typeface="Times New Roman" panose="02020603050405020304" pitchFamily="18" charset="0"/>
                        </a:rPr>
                        <a:t>Paramos  intensyvumas</a:t>
                      </a:r>
                      <a:r>
                        <a:rPr lang="lt-LT" sz="1400" dirty="0">
                          <a:latin typeface="Times New Roman" panose="02020603050405020304" pitchFamily="18" charset="0"/>
                          <a:cs typeface="Times New Roman" panose="02020603050405020304" pitchFamily="18" charset="0"/>
                        </a:rPr>
                        <a:t>: </a:t>
                      </a:r>
                    </a:p>
                    <a:p>
                      <a:pPr marL="285750" indent="-285750" algn="just">
                        <a:buFont typeface="Arial" panose="020B0604020202020204" pitchFamily="34" charset="0"/>
                        <a:buChar char="•"/>
                      </a:pPr>
                      <a:r>
                        <a:rPr lang="lt-LT" sz="1400" b="1" dirty="0">
                          <a:latin typeface="Times New Roman" panose="02020603050405020304" pitchFamily="18" charset="0"/>
                          <a:cs typeface="Times New Roman" panose="02020603050405020304" pitchFamily="18" charset="0"/>
                        </a:rPr>
                        <a:t>kai vykdoma pirma veikla - </a:t>
                      </a:r>
                      <a:r>
                        <a:rPr lang="lt-LT" sz="1400" dirty="0">
                          <a:latin typeface="Times New Roman" panose="02020603050405020304" pitchFamily="18" charset="0"/>
                          <a:cs typeface="Times New Roman" panose="02020603050405020304" pitchFamily="18" charset="0"/>
                        </a:rPr>
                        <a:t>finansuojama </a:t>
                      </a:r>
                      <a:r>
                        <a:rPr lang="lt-LT" sz="1400" b="1" dirty="0">
                          <a:latin typeface="Times New Roman" panose="02020603050405020304" pitchFamily="18" charset="0"/>
                          <a:cs typeface="Times New Roman" panose="02020603050405020304" pitchFamily="18" charset="0"/>
                        </a:rPr>
                        <a:t>80</a:t>
                      </a:r>
                      <a:r>
                        <a:rPr lang="lt-LT" sz="1400" dirty="0">
                          <a:latin typeface="Times New Roman" panose="02020603050405020304" pitchFamily="18" charset="0"/>
                          <a:cs typeface="Times New Roman" panose="02020603050405020304" pitchFamily="18" charset="0"/>
                        </a:rPr>
                        <a:t> proc. visų tinkamų finansuoti projekto išlaidų;</a:t>
                      </a:r>
                    </a:p>
                    <a:p>
                      <a:pPr marL="285750" indent="-285750" algn="just">
                        <a:buFont typeface="Arial" panose="020B0604020202020204" pitchFamily="34" charset="0"/>
                        <a:buChar char="•"/>
                      </a:pPr>
                      <a:r>
                        <a:rPr lang="lt-LT" sz="1400" dirty="0">
                          <a:latin typeface="Times New Roman" panose="02020603050405020304" pitchFamily="18" charset="0"/>
                          <a:cs typeface="Times New Roman" panose="02020603050405020304" pitchFamily="18" charset="0"/>
                        </a:rPr>
                        <a:t>didžiausia paramos suma projektui negali viršyti </a:t>
                      </a:r>
                      <a:r>
                        <a:rPr lang="lt-LT" sz="1400" b="1" dirty="0">
                          <a:latin typeface="Times New Roman" panose="02020603050405020304" pitchFamily="18" charset="0"/>
                          <a:cs typeface="Times New Roman" panose="02020603050405020304" pitchFamily="18" charset="0"/>
                        </a:rPr>
                        <a:t>40 000 </a:t>
                      </a:r>
                      <a:r>
                        <a:rPr lang="lt-LT" sz="1400" dirty="0">
                          <a:latin typeface="Times New Roman" panose="02020603050405020304" pitchFamily="18" charset="0"/>
                          <a:cs typeface="Times New Roman" panose="02020603050405020304" pitchFamily="18" charset="0"/>
                        </a:rPr>
                        <a:t>Eur (keturiasdešimt tūkstančių eurų);</a:t>
                      </a:r>
                    </a:p>
                    <a:p>
                      <a:endParaRPr lang="lt-LT" sz="1400" dirty="0">
                        <a:solidFill>
                          <a:schemeClr val="tx1"/>
                        </a:solidFill>
                        <a:latin typeface="Times New Roman" panose="02020603050405020304" pitchFamily="18" charset="0"/>
                        <a:cs typeface="Times New Roman" panose="02020603050405020304" pitchFamily="18" charset="0"/>
                      </a:endParaRPr>
                    </a:p>
                  </a:txBody>
                  <a:tcPr/>
                </a:tc>
                <a:tc>
                  <a:txBody>
                    <a:bodyPr/>
                    <a:lstStyle/>
                    <a:p>
                      <a:r>
                        <a:rPr lang="lt-LT" sz="1400" b="1" kern="0" dirty="0">
                          <a:latin typeface="Times New Roman" panose="02020603050405020304" pitchFamily="18" charset="0"/>
                          <a:cs typeface="Times New Roman" panose="02020603050405020304" pitchFamily="18" charset="0"/>
                        </a:rPr>
                        <a:t>Antra veikla. </a:t>
                      </a:r>
                      <a:r>
                        <a:rPr lang="lt-LT" sz="1400" kern="0" dirty="0">
                          <a:latin typeface="Times New Roman" panose="02020603050405020304" pitchFamily="18" charset="0"/>
                          <a:cs typeface="Times New Roman" panose="02020603050405020304" pitchFamily="18" charset="0"/>
                        </a:rPr>
                        <a:t>Esamų melioracijos sistemų rekonstravimas. </a:t>
                      </a:r>
                    </a:p>
                    <a:p>
                      <a:pPr marL="0" marR="0" lvl="0" indent="0" algn="l" defTabSz="1219170" rtl="0" eaLnBrk="1" fontAlgn="auto" latinLnBrk="0" hangingPunct="1">
                        <a:lnSpc>
                          <a:spcPct val="100000"/>
                        </a:lnSpc>
                        <a:spcBef>
                          <a:spcPts val="0"/>
                        </a:spcBef>
                        <a:spcAft>
                          <a:spcPts val="0"/>
                        </a:spcAft>
                        <a:buClrTx/>
                        <a:buSzTx/>
                        <a:buFontTx/>
                        <a:buNone/>
                        <a:tabLst/>
                        <a:defRPr/>
                      </a:pPr>
                      <a:r>
                        <a:rPr lang="lt-LT" sz="1400" b="1" dirty="0">
                          <a:latin typeface="Times New Roman" panose="02020603050405020304" pitchFamily="18" charset="0"/>
                          <a:cs typeface="Times New Roman" panose="02020603050405020304" pitchFamily="18" charset="0"/>
                        </a:rPr>
                        <a:t>Paramos  intensyvumas</a:t>
                      </a:r>
                      <a:r>
                        <a:rPr lang="lt-LT" sz="1400" dirty="0">
                          <a:latin typeface="Times New Roman" panose="02020603050405020304" pitchFamily="18" charset="0"/>
                          <a:cs typeface="Times New Roman" panose="02020603050405020304" pitchFamily="18" charset="0"/>
                        </a:rPr>
                        <a:t>: </a:t>
                      </a:r>
                    </a:p>
                    <a:p>
                      <a:pPr marL="285750" indent="-285750" algn="just">
                        <a:buFont typeface="Arial" panose="020B0604020202020204" pitchFamily="34" charset="0"/>
                        <a:buChar char="•"/>
                      </a:pPr>
                      <a:r>
                        <a:rPr lang="lt-LT" sz="1400" b="1" dirty="0">
                          <a:latin typeface="Times New Roman" panose="02020603050405020304" pitchFamily="18" charset="0"/>
                          <a:cs typeface="Times New Roman" panose="02020603050405020304" pitchFamily="18" charset="0"/>
                        </a:rPr>
                        <a:t>kai vykdoma antra veikla</a:t>
                      </a:r>
                      <a:r>
                        <a:rPr lang="lt-LT" sz="1400" b="1" dirty="0">
                          <a:solidFill>
                            <a:schemeClr val="tx2"/>
                          </a:solidFill>
                          <a:latin typeface="Times New Roman" panose="02020603050405020304" pitchFamily="18" charset="0"/>
                          <a:cs typeface="Times New Roman" panose="02020603050405020304" pitchFamily="18" charset="0"/>
                        </a:rPr>
                        <a:t> </a:t>
                      </a:r>
                      <a:r>
                        <a:rPr lang="lt-LT" sz="1400" dirty="0">
                          <a:latin typeface="Times New Roman" panose="02020603050405020304" pitchFamily="18" charset="0"/>
                          <a:cs typeface="Times New Roman" panose="02020603050405020304" pitchFamily="18" charset="0"/>
                        </a:rPr>
                        <a:t>- finansuojama </a:t>
                      </a:r>
                      <a:r>
                        <a:rPr lang="lt-LT" sz="1400" b="1" dirty="0">
                          <a:latin typeface="Times New Roman" panose="02020603050405020304" pitchFamily="18" charset="0"/>
                          <a:cs typeface="Times New Roman" panose="02020603050405020304" pitchFamily="18" charset="0"/>
                        </a:rPr>
                        <a:t>65</a:t>
                      </a:r>
                      <a:r>
                        <a:rPr lang="lt-LT" sz="1400" dirty="0">
                          <a:latin typeface="Times New Roman" panose="02020603050405020304" pitchFamily="18" charset="0"/>
                          <a:cs typeface="Times New Roman" panose="02020603050405020304" pitchFamily="18" charset="0"/>
                        </a:rPr>
                        <a:t> proc. visų tinkamų finansuoti projekto išlaidų;</a:t>
                      </a:r>
                    </a:p>
                    <a:p>
                      <a:pPr marL="285750" indent="-285750" algn="just">
                        <a:buFont typeface="Arial" panose="020B0604020202020204" pitchFamily="34" charset="0"/>
                        <a:buChar char="•"/>
                      </a:pPr>
                      <a:r>
                        <a:rPr lang="lt-LT" sz="1400" dirty="0">
                          <a:latin typeface="Times New Roman" panose="02020603050405020304" pitchFamily="18" charset="0"/>
                          <a:cs typeface="Times New Roman" panose="02020603050405020304" pitchFamily="18" charset="0"/>
                        </a:rPr>
                        <a:t>didžiausia paramos suma projektui negali viršyti </a:t>
                      </a:r>
                      <a:r>
                        <a:rPr lang="lt-LT" sz="1400" b="1" dirty="0">
                          <a:latin typeface="Times New Roman" panose="02020603050405020304" pitchFamily="18" charset="0"/>
                          <a:cs typeface="Times New Roman" panose="02020603050405020304" pitchFamily="18" charset="0"/>
                        </a:rPr>
                        <a:t>300 000 </a:t>
                      </a:r>
                      <a:r>
                        <a:rPr lang="lt-LT" sz="1400" dirty="0">
                          <a:latin typeface="Times New Roman" panose="02020603050405020304" pitchFamily="18" charset="0"/>
                          <a:cs typeface="Times New Roman" panose="02020603050405020304" pitchFamily="18" charset="0"/>
                        </a:rPr>
                        <a:t>Eur (trys šimtai tūkstančių eurų).</a:t>
                      </a:r>
                    </a:p>
                    <a:p>
                      <a:endParaRPr lang="lt-LT" sz="1400"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516293792"/>
                  </a:ext>
                </a:extLst>
              </a:tr>
              <a:tr h="672331">
                <a:tc gridSpan="2" vMerge="1">
                  <a:txBody>
                    <a:bodyPr/>
                    <a:lstStyle/>
                    <a:p>
                      <a:endParaRPr lang="lt-LT" sz="1800" dirty="0">
                        <a:latin typeface="Times New Roman" panose="02020603050405020304" pitchFamily="18" charset="0"/>
                        <a:cs typeface="Times New Roman" panose="02020603050405020304" pitchFamily="18" charset="0"/>
                      </a:endParaRPr>
                    </a:p>
                  </a:txBody>
                  <a:tcPr/>
                </a:tc>
                <a:tc hMerge="1" vMerge="1">
                  <a:txBody>
                    <a:bodyPr/>
                    <a:lstStyle/>
                    <a:p>
                      <a:endParaRPr lang="lt-LT"/>
                    </a:p>
                  </a:txBody>
                  <a:tcPr/>
                </a:tc>
                <a:tc gridSpan="2">
                  <a:txBody>
                    <a:bodyPr/>
                    <a:lstStyle/>
                    <a:p>
                      <a:pPr marL="342900" indent="-342900" algn="ctr">
                        <a:buAutoNum type="arabicPlain" startAt="2023"/>
                      </a:pPr>
                      <a:r>
                        <a:rPr lang="lt-LT" sz="1400" b="1" dirty="0">
                          <a:solidFill>
                            <a:schemeClr val="tx1"/>
                          </a:solidFill>
                          <a:latin typeface="Times New Roman" panose="02020603050405020304" pitchFamily="18" charset="0"/>
                          <a:cs typeface="Times New Roman" panose="02020603050405020304" pitchFamily="18" charset="0"/>
                        </a:rPr>
                        <a:t> M. PARAIŠKOS RENKAMOS  SPALIO - LAPKRIČIO MĖN. </a:t>
                      </a:r>
                    </a:p>
                    <a:p>
                      <a:pPr marL="0" indent="0" algn="ctr">
                        <a:buNone/>
                      </a:pPr>
                      <a:endParaRPr lang="lt-LT" sz="1400" b="1" dirty="0">
                        <a:solidFill>
                          <a:schemeClr val="tx1"/>
                        </a:solidFill>
                        <a:latin typeface="Times New Roman" panose="02020603050405020304" pitchFamily="18" charset="0"/>
                        <a:cs typeface="Times New Roman" panose="02020603050405020304" pitchFamily="18" charset="0"/>
                      </a:endParaRPr>
                    </a:p>
                  </a:txBody>
                  <a:tcPr anchor="ctr"/>
                </a:tc>
                <a:tc hMerge="1">
                  <a:txBody>
                    <a:bodyPr/>
                    <a:lstStyle/>
                    <a:p>
                      <a:endParaRPr lang="lt-LT"/>
                    </a:p>
                  </a:txBody>
                  <a:tcPr/>
                </a:tc>
                <a:extLst>
                  <a:ext uri="{0D108BD9-81ED-4DB2-BD59-A6C34878D82A}">
                    <a16:rowId xmlns:a16="http://schemas.microsoft.com/office/drawing/2014/main" val="368826811"/>
                  </a:ext>
                </a:extLst>
              </a:tr>
              <a:tr h="672331">
                <a:tc gridSpan="2">
                  <a:txBody>
                    <a:bodyPr/>
                    <a:lstStyle/>
                    <a:p>
                      <a:pPr algn="l"/>
                      <a:r>
                        <a:rPr lang="lt-LT" sz="2400" b="1" dirty="0">
                          <a:solidFill>
                            <a:schemeClr val="tx1"/>
                          </a:solidFill>
                          <a:latin typeface="Times New Roman" panose="02020603050405020304" pitchFamily="18" charset="0"/>
                          <a:cs typeface="Times New Roman" panose="02020603050405020304" pitchFamily="18" charset="0"/>
                        </a:rPr>
                        <a:t>     </a:t>
                      </a:r>
                      <a:r>
                        <a:rPr lang="en-US" sz="2400" b="1" dirty="0">
                          <a:solidFill>
                            <a:schemeClr val="tx1"/>
                          </a:solidFill>
                          <a:latin typeface="Times New Roman" panose="02020603050405020304" pitchFamily="18" charset="0"/>
                          <a:cs typeface="Times New Roman" panose="02020603050405020304" pitchFamily="18" charset="0"/>
                        </a:rPr>
                        <a:t>Skirta </a:t>
                      </a:r>
                      <a:r>
                        <a:rPr lang="lt-LT" sz="2400" b="1" dirty="0">
                          <a:solidFill>
                            <a:schemeClr val="tx1"/>
                          </a:solidFill>
                          <a:latin typeface="Times New Roman" panose="02020603050405020304" pitchFamily="18" charset="0"/>
                          <a:cs typeface="Times New Roman" panose="02020603050405020304" pitchFamily="18" charset="0"/>
                        </a:rPr>
                        <a:t>11 200 tūkst. Eur</a:t>
                      </a:r>
                    </a:p>
                  </a:txBody>
                  <a:tcPr anchor="ctr"/>
                </a:tc>
                <a:tc hMerge="1">
                  <a:txBody>
                    <a:bodyPr/>
                    <a:lstStyle/>
                    <a:p>
                      <a:endParaRPr lang="lt-LT"/>
                    </a:p>
                  </a:txBody>
                  <a:tcPr/>
                </a:tc>
                <a:tc gridSpan="2">
                  <a:txBody>
                    <a:bodyPr/>
                    <a:lstStyle/>
                    <a:p>
                      <a:pPr marL="285750" indent="-285750">
                        <a:buFont typeface="Arial" panose="020B0604020202020204" pitchFamily="34" charset="0"/>
                        <a:buChar char="•"/>
                      </a:pPr>
                      <a:r>
                        <a:rPr lang="lt-LT" sz="1400" b="1" dirty="0">
                          <a:solidFill>
                            <a:schemeClr val="tx1"/>
                          </a:solidFill>
                          <a:latin typeface="Times New Roman" panose="02020603050405020304" pitchFamily="18" charset="0"/>
                          <a:cs typeface="Times New Roman" panose="02020603050405020304" pitchFamily="18" charset="0"/>
                        </a:rPr>
                        <a:t>4 mln. Eur pirmai veiklai;</a:t>
                      </a:r>
                    </a:p>
                    <a:p>
                      <a:pPr marL="285750" indent="-285750">
                        <a:buFont typeface="Arial" panose="020B0604020202020204" pitchFamily="34" charset="0"/>
                        <a:buChar char="•"/>
                      </a:pPr>
                      <a:r>
                        <a:rPr lang="lt-LT" sz="1400" b="1" dirty="0">
                          <a:solidFill>
                            <a:schemeClr val="tx1"/>
                          </a:solidFill>
                          <a:latin typeface="Times New Roman" panose="02020603050405020304" pitchFamily="18" charset="0"/>
                          <a:cs typeface="Times New Roman" panose="02020603050405020304" pitchFamily="18" charset="0"/>
                        </a:rPr>
                        <a:t>7,2 mln. Eur  antrai veiklai</a:t>
                      </a:r>
                    </a:p>
                  </a:txBody>
                  <a:tcPr/>
                </a:tc>
                <a:tc hMerge="1">
                  <a:txBody>
                    <a:bodyPr/>
                    <a:lstStyle/>
                    <a:p>
                      <a:endParaRPr lang="lt-LT"/>
                    </a:p>
                  </a:txBody>
                  <a:tcPr/>
                </a:tc>
                <a:extLst>
                  <a:ext uri="{0D108BD9-81ED-4DB2-BD59-A6C34878D82A}">
                    <a16:rowId xmlns:a16="http://schemas.microsoft.com/office/drawing/2014/main" val="3181784102"/>
                  </a:ext>
                </a:extLst>
              </a:tr>
            </a:tbl>
          </a:graphicData>
        </a:graphic>
      </p:graphicFrame>
      <p:sp>
        <p:nvSpPr>
          <p:cNvPr id="18" name="Skaidrės numerio vietos rezervavimo ženklas 17">
            <a:extLst>
              <a:ext uri="{FF2B5EF4-FFF2-40B4-BE49-F238E27FC236}">
                <a16:creationId xmlns:a16="http://schemas.microsoft.com/office/drawing/2014/main" id="{E69CA754-6F5A-C003-6271-FB84DFAC49B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9B7F88-8E2D-499B-BAD8-FA2927D3DC0E}" type="slidenum">
              <a:rPr kumimoji="0" lang="en-GB"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2688173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53A64BFC-1011-F0E6-E988-36BB862947E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1515" y="310751"/>
            <a:ext cx="3645265" cy="619694"/>
          </a:xfrm>
          <a:prstGeom prst="rect">
            <a:avLst/>
          </a:prstGeom>
          <a:effectLst/>
        </p:spPr>
      </p:pic>
      <p:sp>
        <p:nvSpPr>
          <p:cNvPr id="5" name="Skaidrės numerio vietos rezervavimo ženklas 4">
            <a:extLst>
              <a:ext uri="{FF2B5EF4-FFF2-40B4-BE49-F238E27FC236}">
                <a16:creationId xmlns:a16="http://schemas.microsoft.com/office/drawing/2014/main" id="{6CC78A8E-C93B-5191-00E7-3659A61372FC}"/>
              </a:ext>
            </a:extLst>
          </p:cNvPr>
          <p:cNvSpPr>
            <a:spLocks noGrp="1"/>
          </p:cNvSpPr>
          <p:nvPr>
            <p:ph type="sldNum" sz="quarter" idx="12"/>
          </p:nvPr>
        </p:nvSpPr>
        <p:spPr/>
        <p:txBody>
          <a:bodyPr/>
          <a:lstStyle/>
          <a:p>
            <a:fld id="{40CE299F-4AA3-4C83-83F6-8E1B530B8233}" type="slidenum">
              <a:rPr lang="lt-LT" smtClean="0"/>
              <a:t>30</a:t>
            </a:fld>
            <a:endParaRPr lang="lt-LT" dirty="0"/>
          </a:p>
        </p:txBody>
      </p:sp>
      <p:sp>
        <p:nvSpPr>
          <p:cNvPr id="3" name="TextBox 2">
            <a:extLst>
              <a:ext uri="{FF2B5EF4-FFF2-40B4-BE49-F238E27FC236}">
                <a16:creationId xmlns:a16="http://schemas.microsoft.com/office/drawing/2014/main" id="{62D3C5F1-9EB1-354F-DF1C-02D931A21242}"/>
              </a:ext>
            </a:extLst>
          </p:cNvPr>
          <p:cNvSpPr txBox="1"/>
          <p:nvPr/>
        </p:nvSpPr>
        <p:spPr>
          <a:xfrm>
            <a:off x="1292772" y="3093459"/>
            <a:ext cx="10226566" cy="830997"/>
          </a:xfrm>
          <a:prstGeom prst="rect">
            <a:avLst/>
          </a:prstGeom>
          <a:noFill/>
        </p:spPr>
        <p:txBody>
          <a:bodyPr wrap="square">
            <a:spAutoFit/>
          </a:bodyPr>
          <a:lstStyle/>
          <a:p>
            <a:pPr algn="ctr"/>
            <a:r>
              <a:rPr lang="lt-LT" sz="2400" b="1" dirty="0">
                <a:solidFill>
                  <a:schemeClr val="accent6">
                    <a:lumMod val="50000"/>
                  </a:schemeClr>
                </a:solidFill>
                <a:latin typeface="Times New Roman" panose="02020603050405020304" pitchFamily="18" charset="0"/>
                <a:cs typeface="Times New Roman" panose="02020603050405020304" pitchFamily="18" charset="0"/>
              </a:rPr>
              <a:t>VALSTYBEI NUOSAVYBĖS TEISE PRIKLAUSANČIOS IR SAVIVALDYBIŲ PATIKĖJIMO TEISE VALDOMOS UŽTVANKOS</a:t>
            </a:r>
            <a:endParaRPr lang="lt-LT" sz="2400" dirty="0">
              <a:solidFill>
                <a:schemeClr val="accent6">
                  <a:lumMod val="5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334471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53A64BFC-1011-F0E6-E988-36BB862947E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1515" y="310751"/>
            <a:ext cx="3645265" cy="619694"/>
          </a:xfrm>
          <a:prstGeom prst="rect">
            <a:avLst/>
          </a:prstGeom>
          <a:effectLst/>
        </p:spPr>
      </p:pic>
      <p:sp>
        <p:nvSpPr>
          <p:cNvPr id="5" name="Skaidrės numerio vietos rezervavimo ženklas 4">
            <a:extLst>
              <a:ext uri="{FF2B5EF4-FFF2-40B4-BE49-F238E27FC236}">
                <a16:creationId xmlns:a16="http://schemas.microsoft.com/office/drawing/2014/main" id="{6CC78A8E-C93B-5191-00E7-3659A61372FC}"/>
              </a:ext>
            </a:extLst>
          </p:cNvPr>
          <p:cNvSpPr>
            <a:spLocks noGrp="1"/>
          </p:cNvSpPr>
          <p:nvPr>
            <p:ph type="sldNum" sz="quarter" idx="12"/>
          </p:nvPr>
        </p:nvSpPr>
        <p:spPr/>
        <p:txBody>
          <a:bodyPr/>
          <a:lstStyle/>
          <a:p>
            <a:fld id="{40CE299F-4AA3-4C83-83F6-8E1B530B8233}" type="slidenum">
              <a:rPr lang="lt-LT" smtClean="0"/>
              <a:t>31</a:t>
            </a:fld>
            <a:endParaRPr lang="lt-LT" dirty="0"/>
          </a:p>
        </p:txBody>
      </p:sp>
      <p:sp>
        <p:nvSpPr>
          <p:cNvPr id="3" name="TextBox 2">
            <a:extLst>
              <a:ext uri="{FF2B5EF4-FFF2-40B4-BE49-F238E27FC236}">
                <a16:creationId xmlns:a16="http://schemas.microsoft.com/office/drawing/2014/main" id="{352C1377-4625-6C40-AA5F-999B9C136135}"/>
              </a:ext>
            </a:extLst>
          </p:cNvPr>
          <p:cNvSpPr txBox="1"/>
          <p:nvPr/>
        </p:nvSpPr>
        <p:spPr>
          <a:xfrm>
            <a:off x="1713186" y="2644170"/>
            <a:ext cx="9090659" cy="3416320"/>
          </a:xfrm>
          <a:prstGeom prst="rect">
            <a:avLst/>
          </a:prstGeom>
          <a:noFill/>
        </p:spPr>
        <p:txBody>
          <a:bodyPr wrap="square">
            <a:spAutoFit/>
          </a:bodyPr>
          <a:lstStyle/>
          <a:p>
            <a:pPr algn="ctr"/>
            <a:r>
              <a:rPr lang="lt-LT" sz="2400" b="1" dirty="0">
                <a:solidFill>
                  <a:schemeClr val="accent6">
                    <a:lumMod val="50000"/>
                  </a:schemeClr>
                </a:solidFill>
                <a:latin typeface="Times New Roman" panose="02020603050405020304" pitchFamily="18" charset="0"/>
                <a:cs typeface="Times New Roman" panose="02020603050405020304" pitchFamily="18" charset="0"/>
              </a:rPr>
              <a:t>PROJEKTAS „VANDENS TELKINIŲ BŪKLĖS ATSTATYMAS UPIŲ VAGŲ RENATŪRALIZAVIMO PRIEMONĖMIS“</a:t>
            </a:r>
          </a:p>
          <a:p>
            <a:pPr algn="ctr"/>
            <a:endParaRPr lang="lt-LT" sz="2400" b="1" dirty="0">
              <a:solidFill>
                <a:schemeClr val="accent6">
                  <a:lumMod val="50000"/>
                </a:schemeClr>
              </a:solidFill>
              <a:latin typeface="Times New Roman" panose="02020603050405020304" pitchFamily="18" charset="0"/>
              <a:cs typeface="Times New Roman" panose="02020603050405020304" pitchFamily="18" charset="0"/>
            </a:endParaRPr>
          </a:p>
          <a:p>
            <a:pPr algn="ctr"/>
            <a:endParaRPr lang="lt-LT" sz="2400" b="1" dirty="0">
              <a:solidFill>
                <a:schemeClr val="accent6">
                  <a:lumMod val="50000"/>
                </a:schemeClr>
              </a:solidFill>
              <a:latin typeface="Times New Roman" panose="02020603050405020304" pitchFamily="18" charset="0"/>
              <a:cs typeface="Times New Roman" panose="02020603050405020304" pitchFamily="18" charset="0"/>
            </a:endParaRPr>
          </a:p>
          <a:p>
            <a:pPr algn="ctr"/>
            <a:endParaRPr lang="lt-LT" sz="2400" b="1" dirty="0">
              <a:solidFill>
                <a:schemeClr val="accent6">
                  <a:lumMod val="50000"/>
                </a:schemeClr>
              </a:solidFill>
              <a:latin typeface="Times New Roman" panose="02020603050405020304" pitchFamily="18" charset="0"/>
              <a:cs typeface="Times New Roman" panose="02020603050405020304" pitchFamily="18" charset="0"/>
            </a:endParaRPr>
          </a:p>
          <a:p>
            <a:pPr algn="ctr"/>
            <a:endParaRPr lang="lt-LT" sz="2400" b="1" dirty="0">
              <a:solidFill>
                <a:schemeClr val="accent6">
                  <a:lumMod val="50000"/>
                </a:schemeClr>
              </a:solidFill>
              <a:latin typeface="Times New Roman" panose="02020603050405020304" pitchFamily="18" charset="0"/>
              <a:cs typeface="Times New Roman" panose="02020603050405020304" pitchFamily="18" charset="0"/>
            </a:endParaRPr>
          </a:p>
          <a:p>
            <a:endParaRPr lang="lt-LT" sz="2400" b="1" dirty="0">
              <a:solidFill>
                <a:schemeClr val="accent6">
                  <a:lumMod val="50000"/>
                </a:schemeClr>
              </a:solidFill>
              <a:latin typeface="Times New Roman" panose="02020603050405020304" pitchFamily="18" charset="0"/>
              <a:cs typeface="Times New Roman" panose="02020603050405020304" pitchFamily="18" charset="0"/>
            </a:endParaRPr>
          </a:p>
          <a:p>
            <a:r>
              <a:rPr lang="lt-LT" sz="2400" b="0" i="0" u="none" strike="noStrike" baseline="0" dirty="0">
                <a:latin typeface="Times New Roman" panose="02020603050405020304" pitchFamily="18" charset="0"/>
                <a:cs typeface="Times New Roman" panose="02020603050405020304" pitchFamily="18" charset="0"/>
                <a:hlinkClick r:id="rId3"/>
              </a:rPr>
              <a:t>https://youtu.be/_tUTx2Pi83U?si=AJBvoPln6w8flaXG</a:t>
            </a:r>
            <a:r>
              <a:rPr lang="lt-LT" sz="2400" b="0" i="0" u="none" strike="noStrike" baseline="0" dirty="0">
                <a:latin typeface="Times New Roman" panose="02020603050405020304" pitchFamily="18" charset="0"/>
                <a:cs typeface="Times New Roman" panose="02020603050405020304" pitchFamily="18" charset="0"/>
              </a:rPr>
              <a:t> </a:t>
            </a:r>
            <a:endParaRPr lang="lt-LT" sz="2400" b="1" dirty="0">
              <a:solidFill>
                <a:schemeClr val="accent6">
                  <a:lumMod val="50000"/>
                </a:schemeClr>
              </a:solidFill>
              <a:latin typeface="Times New Roman" panose="02020603050405020304" pitchFamily="18" charset="0"/>
              <a:cs typeface="Times New Roman" panose="02020603050405020304" pitchFamily="18" charset="0"/>
            </a:endParaRPr>
          </a:p>
          <a:p>
            <a:pPr algn="ctr"/>
            <a:endParaRPr lang="lt-LT" sz="2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002241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126A3A"/>
        </a:solidFill>
        <a:effectLst/>
      </p:bgPr>
    </p:bg>
    <p:spTree>
      <p:nvGrpSpPr>
        <p:cNvPr id="1" name=""/>
        <p:cNvGrpSpPr/>
        <p:nvPr/>
      </p:nvGrpSpPr>
      <p:grpSpPr>
        <a:xfrm>
          <a:off x="0" y="0"/>
          <a:ext cx="0" cy="0"/>
          <a:chOff x="0" y="0"/>
          <a:chExt cx="0" cy="0"/>
        </a:xfrm>
      </p:grpSpPr>
      <p:sp>
        <p:nvSpPr>
          <p:cNvPr id="2" name="Stačiakampis 1">
            <a:extLst>
              <a:ext uri="{FF2B5EF4-FFF2-40B4-BE49-F238E27FC236}">
                <a16:creationId xmlns:a16="http://schemas.microsoft.com/office/drawing/2014/main" id="{9DFB8E88-7C4D-94E5-6C31-A8F389661835}"/>
              </a:ext>
            </a:extLst>
          </p:cNvPr>
          <p:cNvSpPr/>
          <p:nvPr/>
        </p:nvSpPr>
        <p:spPr>
          <a:xfrm>
            <a:off x="10992544" y="0"/>
            <a:ext cx="1199456" cy="6858000"/>
          </a:xfrm>
          <a:prstGeom prst="rect">
            <a:avLst/>
          </a:prstGeom>
          <a:solidFill>
            <a:srgbClr val="8EC543"/>
          </a:solidFill>
          <a:ln>
            <a:solidFill>
              <a:srgbClr val="8EC5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lt-LT" sz="2400">
              <a:solidFill>
                <a:prstClr val="white"/>
              </a:solidFill>
              <a:latin typeface="Calibri"/>
            </a:endParaRPr>
          </a:p>
        </p:txBody>
      </p:sp>
      <p:sp>
        <p:nvSpPr>
          <p:cNvPr id="4" name="TextBox 3">
            <a:extLst>
              <a:ext uri="{FF2B5EF4-FFF2-40B4-BE49-F238E27FC236}">
                <a16:creationId xmlns:a16="http://schemas.microsoft.com/office/drawing/2014/main" id="{F4F0F12C-B8D4-1792-EF31-CBDE613E4022}"/>
              </a:ext>
            </a:extLst>
          </p:cNvPr>
          <p:cNvSpPr txBox="1"/>
          <p:nvPr/>
        </p:nvSpPr>
        <p:spPr>
          <a:xfrm>
            <a:off x="380962" y="3095607"/>
            <a:ext cx="3810027" cy="666786"/>
          </a:xfrm>
          <a:prstGeom prst="rect">
            <a:avLst/>
          </a:prstGeom>
          <a:noFill/>
        </p:spPr>
        <p:txBody>
          <a:bodyPr wrap="square" rtlCol="0">
            <a:spAutoFit/>
          </a:bodyPr>
          <a:lstStyle/>
          <a:p>
            <a:pPr defTabSz="1219170"/>
            <a:r>
              <a:rPr lang="lt-LT" sz="3733" b="1" dirty="0">
                <a:solidFill>
                  <a:srgbClr val="8EC543"/>
                </a:solidFill>
                <a:latin typeface="Arial" pitchFamily="34" charset="0"/>
                <a:cs typeface="Arial" pitchFamily="34" charset="0"/>
              </a:rPr>
              <a:t>Ačiū už dėmesį</a:t>
            </a:r>
            <a:endParaRPr lang="en-GB" sz="3733" b="1" dirty="0">
              <a:solidFill>
                <a:srgbClr val="8EC543"/>
              </a:solidFill>
              <a:latin typeface="Arial" pitchFamily="34" charset="0"/>
              <a:cs typeface="Arial" pitchFamily="34" charset="0"/>
            </a:endParaRPr>
          </a:p>
        </p:txBody>
      </p:sp>
      <p:pic>
        <p:nvPicPr>
          <p:cNvPr id="9" name="Paveikslėlis 8" descr="Paveikslėlis, kuriame yra žinutė&#10;&#10;Automatiškai sugeneruotas aprašymas">
            <a:extLst>
              <a:ext uri="{FF2B5EF4-FFF2-40B4-BE49-F238E27FC236}">
                <a16:creationId xmlns:a16="http://schemas.microsoft.com/office/drawing/2014/main" id="{AF373620-4FF2-859D-6691-1381E07780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0962" y="452671"/>
            <a:ext cx="3026740" cy="515816"/>
          </a:xfrm>
          <a:prstGeom prst="rect">
            <a:avLst/>
          </a:prstGeom>
        </p:spPr>
      </p:pic>
      <p:pic>
        <p:nvPicPr>
          <p:cNvPr id="3" name="Paveikslėlis 2">
            <a:extLst>
              <a:ext uri="{FF2B5EF4-FFF2-40B4-BE49-F238E27FC236}">
                <a16:creationId xmlns:a16="http://schemas.microsoft.com/office/drawing/2014/main" id="{451ACBB8-EE2D-7B97-2773-BD43B4C341C5}"/>
              </a:ext>
            </a:extLst>
          </p:cNvPr>
          <p:cNvPicPr>
            <a:picLocks noChangeAspect="1"/>
          </p:cNvPicPr>
          <p:nvPr/>
        </p:nvPicPr>
        <p:blipFill>
          <a:blip r:embed="rId3"/>
          <a:stretch>
            <a:fillRect/>
          </a:stretch>
        </p:blipFill>
        <p:spPr>
          <a:xfrm>
            <a:off x="4296308" y="452671"/>
            <a:ext cx="6696236" cy="6216869"/>
          </a:xfrm>
          <a:prstGeom prst="rect">
            <a:avLst/>
          </a:prstGeom>
        </p:spPr>
      </p:pic>
      <p:sp>
        <p:nvSpPr>
          <p:cNvPr id="6" name="Skaidrės numerio vietos rezervavimo ženklas 5">
            <a:extLst>
              <a:ext uri="{FF2B5EF4-FFF2-40B4-BE49-F238E27FC236}">
                <a16:creationId xmlns:a16="http://schemas.microsoft.com/office/drawing/2014/main" id="{4EE862E9-0E98-6138-DFB3-87C4A48D6287}"/>
              </a:ext>
            </a:extLst>
          </p:cNvPr>
          <p:cNvSpPr>
            <a:spLocks noGrp="1"/>
          </p:cNvSpPr>
          <p:nvPr>
            <p:ph type="sldNum" sz="quarter" idx="12"/>
          </p:nvPr>
        </p:nvSpPr>
        <p:spPr/>
        <p:txBody>
          <a:bodyPr/>
          <a:lstStyle/>
          <a:p>
            <a:fld id="{DA9B7F88-8E2D-499B-BAD8-FA2927D3DC0E}" type="slidenum">
              <a:rPr lang="en-GB" smtClean="0"/>
              <a:pPr/>
              <a:t>32</a:t>
            </a:fld>
            <a:endParaRPr lang="en-GB" dirty="0"/>
          </a:p>
        </p:txBody>
      </p:sp>
    </p:spTree>
    <p:extLst>
      <p:ext uri="{BB962C8B-B14F-4D97-AF65-F5344CB8AC3E}">
        <p14:creationId xmlns:p14="http://schemas.microsoft.com/office/powerpoint/2010/main" val="26127061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54161438-E101-4CA1-AAA5-2F526F8D4F7A}"/>
              </a:ext>
            </a:extLst>
          </p:cNvPr>
          <p:cNvSpPr>
            <a:spLocks noGrp="1"/>
          </p:cNvSpPr>
          <p:nvPr>
            <p:ph type="title"/>
          </p:nvPr>
        </p:nvSpPr>
        <p:spPr>
          <a:xfrm>
            <a:off x="1660634" y="609600"/>
            <a:ext cx="10047890" cy="1356360"/>
          </a:xfr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a:normAutofit/>
          </a:bodyPr>
          <a:lstStyle/>
          <a:p>
            <a:pPr algn="ctr"/>
            <a:r>
              <a:rPr lang="lt-LT" sz="2800" b="1" dirty="0">
                <a:solidFill>
                  <a:schemeClr val="accent3">
                    <a:lumMod val="50000"/>
                  </a:schemeClr>
                </a:solidFill>
                <a:latin typeface="Times New Roman" panose="02020603050405020304" pitchFamily="18" charset="0"/>
                <a:ea typeface="Calibri" panose="020F0502020204030204" pitchFamily="34" charset="0"/>
              </a:rPr>
              <a:t>VALSTYBĖS SAVIVALDYBĖMS DELEGUOTŲ FUNKCIJŲ FINANSAVIMAS (PRIEŽIŪROS DARBAMS) 2012-2024 M.</a:t>
            </a:r>
            <a:endParaRPr lang="lt-LT" sz="2800" b="1" dirty="0">
              <a:solidFill>
                <a:schemeClr val="accent3">
                  <a:lumMod val="50000"/>
                </a:schemeClr>
              </a:solidFill>
            </a:endParaRPr>
          </a:p>
        </p:txBody>
      </p:sp>
      <p:graphicFrame>
        <p:nvGraphicFramePr>
          <p:cNvPr id="6" name="Turinio vietos rezervavimo ženklas 5">
            <a:extLst>
              <a:ext uri="{FF2B5EF4-FFF2-40B4-BE49-F238E27FC236}">
                <a16:creationId xmlns:a16="http://schemas.microsoft.com/office/drawing/2014/main" id="{F4948DF7-F5AA-4F1D-AFDF-93B2DE74A72D}"/>
              </a:ext>
            </a:extLst>
          </p:cNvPr>
          <p:cNvGraphicFramePr>
            <a:graphicFrameLocks noGrp="1"/>
          </p:cNvGraphicFramePr>
          <p:nvPr>
            <p:ph idx="1"/>
            <p:extLst>
              <p:ext uri="{D42A27DB-BD31-4B8C-83A1-F6EECF244321}">
                <p14:modId xmlns:p14="http://schemas.microsoft.com/office/powerpoint/2010/main" val="437980007"/>
              </p:ext>
            </p:extLst>
          </p:nvPr>
        </p:nvGraphicFramePr>
        <p:xfrm>
          <a:off x="451945" y="1697421"/>
          <a:ext cx="11256578" cy="4913586"/>
        </p:xfrm>
        <a:graphic>
          <a:graphicData uri="http://schemas.openxmlformats.org/drawingml/2006/chart">
            <c:chart xmlns:c="http://schemas.openxmlformats.org/drawingml/2006/chart" xmlns:r="http://schemas.openxmlformats.org/officeDocument/2006/relationships" r:id="rId2"/>
          </a:graphicData>
        </a:graphic>
      </p:graphicFrame>
      <p:pic>
        <p:nvPicPr>
          <p:cNvPr id="3" name="Picture 10">
            <a:extLst>
              <a:ext uri="{FF2B5EF4-FFF2-40B4-BE49-F238E27FC236}">
                <a16:creationId xmlns:a16="http://schemas.microsoft.com/office/drawing/2014/main" id="{EADFF50B-F2B7-2D8D-5565-2067BDE1E88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2697" y="185951"/>
            <a:ext cx="3264360" cy="556311"/>
          </a:xfrm>
          <a:prstGeom prst="rect">
            <a:avLst/>
          </a:prstGeom>
        </p:spPr>
      </p:pic>
      <p:sp>
        <p:nvSpPr>
          <p:cNvPr id="4" name="Skaidrės numerio vietos rezervavimo ženklas 3">
            <a:extLst>
              <a:ext uri="{FF2B5EF4-FFF2-40B4-BE49-F238E27FC236}">
                <a16:creationId xmlns:a16="http://schemas.microsoft.com/office/drawing/2014/main" id="{210E319C-7AA9-8143-4472-8A3CC0A7AF0A}"/>
              </a:ext>
            </a:extLst>
          </p:cNvPr>
          <p:cNvSpPr>
            <a:spLocks noGrp="1"/>
          </p:cNvSpPr>
          <p:nvPr>
            <p:ph type="sldNum" sz="quarter" idx="12"/>
          </p:nvPr>
        </p:nvSpPr>
        <p:spPr/>
        <p:txBody>
          <a:bodyPr/>
          <a:lstStyle/>
          <a:p>
            <a:fld id="{DA9B7F88-8E2D-499B-BAD8-FA2927D3DC0E}" type="slidenum">
              <a:rPr lang="en-GB" smtClean="0"/>
              <a:pPr/>
              <a:t>4</a:t>
            </a:fld>
            <a:endParaRPr lang="en-GB" dirty="0"/>
          </a:p>
        </p:txBody>
      </p:sp>
    </p:spTree>
    <p:extLst>
      <p:ext uri="{BB962C8B-B14F-4D97-AF65-F5344CB8AC3E}">
        <p14:creationId xmlns:p14="http://schemas.microsoft.com/office/powerpoint/2010/main" val="28047201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9DB88635-1DE3-48C5-8F3E-345094B706F7}"/>
              </a:ext>
            </a:extLst>
          </p:cNvPr>
          <p:cNvSpPr>
            <a:spLocks noGrp="1"/>
          </p:cNvSpPr>
          <p:nvPr>
            <p:ph type="title"/>
          </p:nvPr>
        </p:nvSpPr>
        <p:spPr>
          <a:xfrm>
            <a:off x="3517056" y="183931"/>
            <a:ext cx="8212487" cy="1356360"/>
          </a:xfrm>
        </p:spPr>
        <p:txBody>
          <a:bodyPr>
            <a:normAutofit fontScale="90000"/>
          </a:bodyPr>
          <a:lstStyle/>
          <a:p>
            <a:pPr algn="ctr"/>
            <a:r>
              <a:rPr lang="lt-LT" sz="2400" b="1" i="0" dirty="0">
                <a:solidFill>
                  <a:schemeClr val="accent6">
                    <a:lumMod val="75000"/>
                  </a:schemeClr>
                </a:solidFill>
                <a:latin typeface="Times New Roman" panose="02020603050405020304" pitchFamily="18" charset="0"/>
                <a:cs typeface="Times New Roman" panose="02020603050405020304" pitchFamily="18" charset="0"/>
              </a:rPr>
              <a:t>Informacija apie 2012-2022 m. atliktus </a:t>
            </a:r>
            <a:r>
              <a:rPr lang="lt-LT" sz="2400" b="1" dirty="0">
                <a:solidFill>
                  <a:schemeClr val="accent6">
                    <a:lumMod val="75000"/>
                  </a:schemeClr>
                </a:solidFill>
                <a:latin typeface="Times New Roman" panose="02020603050405020304" pitchFamily="18" charset="0"/>
                <a:cs typeface="Times New Roman" panose="02020603050405020304" pitchFamily="18" charset="0"/>
              </a:rPr>
              <a:t>remonto ir priežiūros </a:t>
            </a:r>
            <a:r>
              <a:rPr lang="lt-LT" sz="2400" b="1" i="0" dirty="0">
                <a:solidFill>
                  <a:schemeClr val="accent6">
                    <a:lumMod val="75000"/>
                  </a:schemeClr>
                </a:solidFill>
                <a:latin typeface="Times New Roman" panose="02020603050405020304" pitchFamily="18" charset="0"/>
                <a:cs typeface="Times New Roman" panose="02020603050405020304" pitchFamily="18" charset="0"/>
              </a:rPr>
              <a:t>darbus, finansuotus iš valstybės biudžeto dotacijų savivaldybių biudžetams melioracijos srities valstybinėms (valstybės perduotoms savivaldybėms) funkcijoms atlikti</a:t>
            </a:r>
            <a:endParaRPr lang="lt-LT" sz="2400" dirty="0">
              <a:solidFill>
                <a:schemeClr val="accent6">
                  <a:lumMod val="75000"/>
                </a:schemeClr>
              </a:solidFill>
            </a:endParaRPr>
          </a:p>
        </p:txBody>
      </p:sp>
      <p:graphicFrame>
        <p:nvGraphicFramePr>
          <p:cNvPr id="6" name="Turinio vietos rezervavimo ženklas 5">
            <a:extLst>
              <a:ext uri="{FF2B5EF4-FFF2-40B4-BE49-F238E27FC236}">
                <a16:creationId xmlns:a16="http://schemas.microsoft.com/office/drawing/2014/main" id="{D0FB75FA-039B-41AF-ABEA-B06F402071DD}"/>
              </a:ext>
            </a:extLst>
          </p:cNvPr>
          <p:cNvGraphicFramePr>
            <a:graphicFrameLocks noGrp="1"/>
          </p:cNvGraphicFramePr>
          <p:nvPr>
            <p:ph idx="1"/>
          </p:nvPr>
        </p:nvGraphicFramePr>
        <p:xfrm>
          <a:off x="241539" y="1540291"/>
          <a:ext cx="11723299" cy="5133778"/>
        </p:xfrm>
        <a:graphic>
          <a:graphicData uri="http://schemas.openxmlformats.org/drawingml/2006/chart">
            <c:chart xmlns:c="http://schemas.openxmlformats.org/drawingml/2006/chart" xmlns:r="http://schemas.openxmlformats.org/officeDocument/2006/relationships" r:id="rId2"/>
          </a:graphicData>
        </a:graphic>
      </p:graphicFrame>
      <p:pic>
        <p:nvPicPr>
          <p:cNvPr id="3" name="Picture 10">
            <a:extLst>
              <a:ext uri="{FF2B5EF4-FFF2-40B4-BE49-F238E27FC236}">
                <a16:creationId xmlns:a16="http://schemas.microsoft.com/office/drawing/2014/main" id="{E7E424F8-0137-14C3-C160-A3ADA22C88E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2697" y="185951"/>
            <a:ext cx="3264360" cy="556311"/>
          </a:xfrm>
          <a:prstGeom prst="rect">
            <a:avLst/>
          </a:prstGeom>
        </p:spPr>
      </p:pic>
      <p:sp>
        <p:nvSpPr>
          <p:cNvPr id="4" name="Skaidrės numerio vietos rezervavimo ženklas 3">
            <a:extLst>
              <a:ext uri="{FF2B5EF4-FFF2-40B4-BE49-F238E27FC236}">
                <a16:creationId xmlns:a16="http://schemas.microsoft.com/office/drawing/2014/main" id="{A883D73C-F4AE-5ECD-AA4C-AF6842978DD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CE299F-4AA3-4C83-83F6-8E1B530B8233}" type="slidenum">
              <a:rPr kumimoji="0" lang="lt-LT"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lt-LT"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585041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7903B3A7-F96B-4854-BB44-62DF36D8F94A}"/>
              </a:ext>
            </a:extLst>
          </p:cNvPr>
          <p:cNvSpPr>
            <a:spLocks noGrp="1"/>
          </p:cNvSpPr>
          <p:nvPr>
            <p:ph type="title"/>
          </p:nvPr>
        </p:nvSpPr>
        <p:spPr>
          <a:xfrm>
            <a:off x="704193" y="857234"/>
            <a:ext cx="11195106" cy="1325563"/>
          </a:xfrm>
        </p:spPr>
        <p:txBody>
          <a:bodyPr>
            <a:normAutofit fontScale="90000"/>
          </a:bodyPr>
          <a:lstStyle/>
          <a:p>
            <a:pPr algn="ctr"/>
            <a:r>
              <a:rPr lang="lt-LT" sz="2800" b="1" dirty="0">
                <a:solidFill>
                  <a:schemeClr val="accent6">
                    <a:lumMod val="75000"/>
                  </a:schemeClr>
                </a:solidFill>
                <a:latin typeface="Times New Roman" panose="02020603050405020304" pitchFamily="18" charset="0"/>
                <a:ea typeface="Calibri" panose="020F0502020204030204" pitchFamily="34" charset="0"/>
              </a:rPr>
              <a:t>VALSTYBĖS SAVIVALDYBĖMS DELEGUOTŲ FUNKCIJŲ FINANSAVIMAS </a:t>
            </a:r>
            <a:br>
              <a:rPr lang="en-US" sz="2800" b="1" dirty="0">
                <a:solidFill>
                  <a:schemeClr val="accent6">
                    <a:lumMod val="75000"/>
                  </a:schemeClr>
                </a:solidFill>
                <a:latin typeface="Times New Roman" panose="02020603050405020304" pitchFamily="18" charset="0"/>
                <a:ea typeface="Calibri" panose="020F0502020204030204" pitchFamily="34" charset="0"/>
              </a:rPr>
            </a:br>
            <a:r>
              <a:rPr lang="lt-LT" sz="2800" b="1" dirty="0">
                <a:solidFill>
                  <a:schemeClr val="accent6">
                    <a:lumMod val="75000"/>
                  </a:schemeClr>
                </a:solidFill>
                <a:latin typeface="Times New Roman" panose="02020603050405020304" pitchFamily="18" charset="0"/>
                <a:ea typeface="Calibri" panose="020F0502020204030204" pitchFamily="34" charset="0"/>
              </a:rPr>
              <a:t>(REKONSTRUKCIJOS DARBAI) </a:t>
            </a:r>
            <a:br>
              <a:rPr lang="lt-LT" sz="2800" b="1" dirty="0">
                <a:solidFill>
                  <a:schemeClr val="accent6">
                    <a:lumMod val="75000"/>
                  </a:schemeClr>
                </a:solidFill>
                <a:latin typeface="Times New Roman" panose="02020603050405020304" pitchFamily="18" charset="0"/>
                <a:ea typeface="Calibri" panose="020F0502020204030204" pitchFamily="34" charset="0"/>
              </a:rPr>
            </a:br>
            <a:r>
              <a:rPr lang="lt-LT" sz="2800" b="1" dirty="0">
                <a:solidFill>
                  <a:schemeClr val="accent6">
                    <a:lumMod val="75000"/>
                  </a:schemeClr>
                </a:solidFill>
                <a:latin typeface="Times New Roman" panose="02020603050405020304" pitchFamily="18" charset="0"/>
                <a:ea typeface="Calibri" panose="020F0502020204030204" pitchFamily="34" charset="0"/>
              </a:rPr>
              <a:t>201</a:t>
            </a:r>
            <a:r>
              <a:rPr lang="en-US" sz="2800" b="1" dirty="0">
                <a:solidFill>
                  <a:schemeClr val="accent6">
                    <a:lumMod val="75000"/>
                  </a:schemeClr>
                </a:solidFill>
                <a:latin typeface="Times New Roman" panose="02020603050405020304" pitchFamily="18" charset="0"/>
                <a:ea typeface="Calibri" panose="020F0502020204030204" pitchFamily="34" charset="0"/>
              </a:rPr>
              <a:t>2</a:t>
            </a:r>
            <a:r>
              <a:rPr lang="lt-LT" sz="2800" b="1" dirty="0">
                <a:solidFill>
                  <a:schemeClr val="accent6">
                    <a:lumMod val="75000"/>
                  </a:schemeClr>
                </a:solidFill>
                <a:latin typeface="Times New Roman" panose="02020603050405020304" pitchFamily="18" charset="0"/>
                <a:ea typeface="Calibri" panose="020F0502020204030204" pitchFamily="34" charset="0"/>
              </a:rPr>
              <a:t>-202</a:t>
            </a:r>
            <a:r>
              <a:rPr lang="en-US" sz="2800" b="1" dirty="0">
                <a:solidFill>
                  <a:schemeClr val="accent6">
                    <a:lumMod val="75000"/>
                  </a:schemeClr>
                </a:solidFill>
                <a:latin typeface="Times New Roman" panose="02020603050405020304" pitchFamily="18" charset="0"/>
                <a:ea typeface="Calibri" panose="020F0502020204030204" pitchFamily="34" charset="0"/>
              </a:rPr>
              <a:t>3</a:t>
            </a:r>
            <a:r>
              <a:rPr lang="lt-LT" sz="2800" b="1" dirty="0">
                <a:solidFill>
                  <a:schemeClr val="accent6">
                    <a:lumMod val="75000"/>
                  </a:schemeClr>
                </a:solidFill>
                <a:latin typeface="Times New Roman" panose="02020603050405020304" pitchFamily="18" charset="0"/>
                <a:ea typeface="Calibri" panose="020F0502020204030204" pitchFamily="34" charset="0"/>
              </a:rPr>
              <a:t> M.</a:t>
            </a:r>
            <a:endParaRPr lang="lt-LT" sz="2800" dirty="0">
              <a:solidFill>
                <a:schemeClr val="accent6">
                  <a:lumMod val="75000"/>
                </a:schemeClr>
              </a:solidFill>
            </a:endParaRPr>
          </a:p>
        </p:txBody>
      </p:sp>
      <p:graphicFrame>
        <p:nvGraphicFramePr>
          <p:cNvPr id="6" name="Turinio vietos rezervavimo ženklas 5">
            <a:extLst>
              <a:ext uri="{FF2B5EF4-FFF2-40B4-BE49-F238E27FC236}">
                <a16:creationId xmlns:a16="http://schemas.microsoft.com/office/drawing/2014/main" id="{2F2C7789-CE14-4EE6-8B60-D3C9798ADE3F}"/>
              </a:ext>
            </a:extLst>
          </p:cNvPr>
          <p:cNvGraphicFramePr>
            <a:graphicFrameLocks noGrp="1"/>
          </p:cNvGraphicFramePr>
          <p:nvPr>
            <p:ph idx="1"/>
            <p:extLst>
              <p:ext uri="{D42A27DB-BD31-4B8C-83A1-F6EECF244321}">
                <p14:modId xmlns:p14="http://schemas.microsoft.com/office/powerpoint/2010/main" val="3877597118"/>
              </p:ext>
            </p:extLst>
          </p:nvPr>
        </p:nvGraphicFramePr>
        <p:xfrm>
          <a:off x="202019" y="1796901"/>
          <a:ext cx="11823403" cy="4848447"/>
        </p:xfrm>
        <a:graphic>
          <a:graphicData uri="http://schemas.openxmlformats.org/drawingml/2006/chart">
            <c:chart xmlns:c="http://schemas.openxmlformats.org/drawingml/2006/chart" xmlns:r="http://schemas.openxmlformats.org/officeDocument/2006/relationships" r:id="rId2"/>
          </a:graphicData>
        </a:graphic>
      </p:graphicFrame>
      <p:pic>
        <p:nvPicPr>
          <p:cNvPr id="3" name="Picture 10">
            <a:extLst>
              <a:ext uri="{FF2B5EF4-FFF2-40B4-BE49-F238E27FC236}">
                <a16:creationId xmlns:a16="http://schemas.microsoft.com/office/drawing/2014/main" id="{2D381252-DB07-3719-A361-5DEAF05E4E3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2697" y="185951"/>
            <a:ext cx="3264360" cy="556311"/>
          </a:xfrm>
          <a:prstGeom prst="rect">
            <a:avLst/>
          </a:prstGeom>
        </p:spPr>
      </p:pic>
      <p:sp>
        <p:nvSpPr>
          <p:cNvPr id="4" name="Skaidrės numerio vietos rezervavimo ženklas 3">
            <a:extLst>
              <a:ext uri="{FF2B5EF4-FFF2-40B4-BE49-F238E27FC236}">
                <a16:creationId xmlns:a16="http://schemas.microsoft.com/office/drawing/2014/main" id="{3F01128B-CBF9-CC70-89D9-420EB6C06109}"/>
              </a:ext>
            </a:extLst>
          </p:cNvPr>
          <p:cNvSpPr>
            <a:spLocks noGrp="1"/>
          </p:cNvSpPr>
          <p:nvPr>
            <p:ph type="sldNum" sz="quarter" idx="12"/>
          </p:nvPr>
        </p:nvSpPr>
        <p:spPr/>
        <p:txBody>
          <a:bodyPr/>
          <a:lstStyle/>
          <a:p>
            <a:fld id="{40CE299F-4AA3-4C83-83F6-8E1B530B8233}" type="slidenum">
              <a:rPr lang="lt-LT" smtClean="0"/>
              <a:t>6</a:t>
            </a:fld>
            <a:endParaRPr lang="lt-LT" dirty="0"/>
          </a:p>
        </p:txBody>
      </p:sp>
    </p:spTree>
    <p:extLst>
      <p:ext uri="{BB962C8B-B14F-4D97-AF65-F5344CB8AC3E}">
        <p14:creationId xmlns:p14="http://schemas.microsoft.com/office/powerpoint/2010/main" val="24953500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Lentelė 4">
            <a:extLst>
              <a:ext uri="{FF2B5EF4-FFF2-40B4-BE49-F238E27FC236}">
                <a16:creationId xmlns:a16="http://schemas.microsoft.com/office/drawing/2014/main" id="{AFC8F2B8-7AC9-01A9-FE69-F78F3D4A5B64}"/>
              </a:ext>
            </a:extLst>
          </p:cNvPr>
          <p:cNvGraphicFramePr>
            <a:graphicFrameLocks noGrp="1"/>
          </p:cNvGraphicFramePr>
          <p:nvPr/>
        </p:nvGraphicFramePr>
        <p:xfrm>
          <a:off x="1" y="64008"/>
          <a:ext cx="12191999" cy="6793991"/>
        </p:xfrm>
        <a:graphic>
          <a:graphicData uri="http://schemas.openxmlformats.org/drawingml/2006/table">
            <a:tbl>
              <a:tblPr firstRow="1" firstCol="1" bandRow="1">
                <a:tableStyleId>{93296810-A885-4BE3-A3E7-6D5BEEA58F35}</a:tableStyleId>
              </a:tblPr>
              <a:tblGrid>
                <a:gridCol w="778756">
                  <a:extLst>
                    <a:ext uri="{9D8B030D-6E8A-4147-A177-3AD203B41FA5}">
                      <a16:colId xmlns:a16="http://schemas.microsoft.com/office/drawing/2014/main" val="516590473"/>
                    </a:ext>
                  </a:extLst>
                </a:gridCol>
                <a:gridCol w="1611453">
                  <a:extLst>
                    <a:ext uri="{9D8B030D-6E8A-4147-A177-3AD203B41FA5}">
                      <a16:colId xmlns:a16="http://schemas.microsoft.com/office/drawing/2014/main" val="1965817006"/>
                    </a:ext>
                  </a:extLst>
                </a:gridCol>
                <a:gridCol w="426034">
                  <a:extLst>
                    <a:ext uri="{9D8B030D-6E8A-4147-A177-3AD203B41FA5}">
                      <a16:colId xmlns:a16="http://schemas.microsoft.com/office/drawing/2014/main" val="1207014469"/>
                    </a:ext>
                  </a:extLst>
                </a:gridCol>
                <a:gridCol w="928140">
                  <a:extLst>
                    <a:ext uri="{9D8B030D-6E8A-4147-A177-3AD203B41FA5}">
                      <a16:colId xmlns:a16="http://schemas.microsoft.com/office/drawing/2014/main" val="886694532"/>
                    </a:ext>
                  </a:extLst>
                </a:gridCol>
                <a:gridCol w="702676">
                  <a:extLst>
                    <a:ext uri="{9D8B030D-6E8A-4147-A177-3AD203B41FA5}">
                      <a16:colId xmlns:a16="http://schemas.microsoft.com/office/drawing/2014/main" val="3361704294"/>
                    </a:ext>
                  </a:extLst>
                </a:gridCol>
                <a:gridCol w="778756">
                  <a:extLst>
                    <a:ext uri="{9D8B030D-6E8A-4147-A177-3AD203B41FA5}">
                      <a16:colId xmlns:a16="http://schemas.microsoft.com/office/drawing/2014/main" val="1245902113"/>
                    </a:ext>
                  </a:extLst>
                </a:gridCol>
                <a:gridCol w="580953">
                  <a:extLst>
                    <a:ext uri="{9D8B030D-6E8A-4147-A177-3AD203B41FA5}">
                      <a16:colId xmlns:a16="http://schemas.microsoft.com/office/drawing/2014/main" val="3877213699"/>
                    </a:ext>
                  </a:extLst>
                </a:gridCol>
                <a:gridCol w="580953">
                  <a:extLst>
                    <a:ext uri="{9D8B030D-6E8A-4147-A177-3AD203B41FA5}">
                      <a16:colId xmlns:a16="http://schemas.microsoft.com/office/drawing/2014/main" val="3282851902"/>
                    </a:ext>
                  </a:extLst>
                </a:gridCol>
                <a:gridCol w="689536">
                  <a:extLst>
                    <a:ext uri="{9D8B030D-6E8A-4147-A177-3AD203B41FA5}">
                      <a16:colId xmlns:a16="http://schemas.microsoft.com/office/drawing/2014/main" val="2187661951"/>
                    </a:ext>
                  </a:extLst>
                </a:gridCol>
                <a:gridCol w="689536">
                  <a:extLst>
                    <a:ext uri="{9D8B030D-6E8A-4147-A177-3AD203B41FA5}">
                      <a16:colId xmlns:a16="http://schemas.microsoft.com/office/drawing/2014/main" val="1028350173"/>
                    </a:ext>
                  </a:extLst>
                </a:gridCol>
                <a:gridCol w="492428">
                  <a:extLst>
                    <a:ext uri="{9D8B030D-6E8A-4147-A177-3AD203B41FA5}">
                      <a16:colId xmlns:a16="http://schemas.microsoft.com/office/drawing/2014/main" val="4199856809"/>
                    </a:ext>
                  </a:extLst>
                </a:gridCol>
                <a:gridCol w="477210">
                  <a:extLst>
                    <a:ext uri="{9D8B030D-6E8A-4147-A177-3AD203B41FA5}">
                      <a16:colId xmlns:a16="http://schemas.microsoft.com/office/drawing/2014/main" val="3015305738"/>
                    </a:ext>
                  </a:extLst>
                </a:gridCol>
                <a:gridCol w="530464">
                  <a:extLst>
                    <a:ext uri="{9D8B030D-6E8A-4147-A177-3AD203B41FA5}">
                      <a16:colId xmlns:a16="http://schemas.microsoft.com/office/drawing/2014/main" val="3037250567"/>
                    </a:ext>
                  </a:extLst>
                </a:gridCol>
                <a:gridCol w="530464">
                  <a:extLst>
                    <a:ext uri="{9D8B030D-6E8A-4147-A177-3AD203B41FA5}">
                      <a16:colId xmlns:a16="http://schemas.microsoft.com/office/drawing/2014/main" val="3169504625"/>
                    </a:ext>
                  </a:extLst>
                </a:gridCol>
                <a:gridCol w="482745">
                  <a:extLst>
                    <a:ext uri="{9D8B030D-6E8A-4147-A177-3AD203B41FA5}">
                      <a16:colId xmlns:a16="http://schemas.microsoft.com/office/drawing/2014/main" val="4134146907"/>
                    </a:ext>
                  </a:extLst>
                </a:gridCol>
                <a:gridCol w="482745">
                  <a:extLst>
                    <a:ext uri="{9D8B030D-6E8A-4147-A177-3AD203B41FA5}">
                      <a16:colId xmlns:a16="http://schemas.microsoft.com/office/drawing/2014/main" val="2045935603"/>
                    </a:ext>
                  </a:extLst>
                </a:gridCol>
                <a:gridCol w="598936">
                  <a:extLst>
                    <a:ext uri="{9D8B030D-6E8A-4147-A177-3AD203B41FA5}">
                      <a16:colId xmlns:a16="http://schemas.microsoft.com/office/drawing/2014/main" val="1060928839"/>
                    </a:ext>
                  </a:extLst>
                </a:gridCol>
                <a:gridCol w="598936">
                  <a:extLst>
                    <a:ext uri="{9D8B030D-6E8A-4147-A177-3AD203B41FA5}">
                      <a16:colId xmlns:a16="http://schemas.microsoft.com/office/drawing/2014/main" val="1143965953"/>
                    </a:ext>
                  </a:extLst>
                </a:gridCol>
                <a:gridCol w="231278">
                  <a:extLst>
                    <a:ext uri="{9D8B030D-6E8A-4147-A177-3AD203B41FA5}">
                      <a16:colId xmlns:a16="http://schemas.microsoft.com/office/drawing/2014/main" val="2192240190"/>
                    </a:ext>
                  </a:extLst>
                </a:gridCol>
              </a:tblGrid>
              <a:tr h="324336">
                <a:tc rowSpan="3">
                  <a:txBody>
                    <a:bodyPr/>
                    <a:lstStyle/>
                    <a:p>
                      <a:pPr algn="ctr">
                        <a:lnSpc>
                          <a:spcPct val="107000"/>
                        </a:lnSpc>
                        <a:spcAft>
                          <a:spcPts val="800"/>
                        </a:spcAft>
                      </a:pPr>
                      <a:r>
                        <a:rPr lang="lt-LT" sz="900" b="1" kern="0" dirty="0">
                          <a:solidFill>
                            <a:schemeClr val="tx1"/>
                          </a:solidFill>
                          <a:effectLst/>
                          <a:latin typeface="Times New Roman" panose="02020603050405020304" pitchFamily="18" charset="0"/>
                          <a:cs typeface="Times New Roman" panose="02020603050405020304" pitchFamily="18" charset="0"/>
                        </a:rPr>
                        <a:t>Eil. Nr.</a:t>
                      </a:r>
                      <a:endParaRPr lang="lt-LT" sz="900" b="1"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rowSpan="3">
                  <a:txBody>
                    <a:bodyPr/>
                    <a:lstStyle/>
                    <a:p>
                      <a:pPr algn="ctr">
                        <a:lnSpc>
                          <a:spcPct val="107000"/>
                        </a:lnSpc>
                        <a:spcAft>
                          <a:spcPts val="800"/>
                        </a:spcAft>
                      </a:pPr>
                      <a:r>
                        <a:rPr lang="lt-LT" sz="900" b="1" kern="0" dirty="0">
                          <a:solidFill>
                            <a:schemeClr val="tx1"/>
                          </a:solidFill>
                          <a:effectLst/>
                          <a:latin typeface="Times New Roman" panose="02020603050405020304" pitchFamily="18" charset="0"/>
                          <a:cs typeface="Times New Roman" panose="02020603050405020304" pitchFamily="18" charset="0"/>
                        </a:rPr>
                        <a:t>Programa</a:t>
                      </a:r>
                      <a:endParaRPr lang="lt-LT" sz="900" b="1"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rowSpan="3">
                  <a:txBody>
                    <a:bodyPr/>
                    <a:lstStyle/>
                    <a:p>
                      <a:pPr algn="ctr">
                        <a:lnSpc>
                          <a:spcPct val="107000"/>
                        </a:lnSpc>
                        <a:spcAft>
                          <a:spcPts val="800"/>
                        </a:spcAft>
                      </a:pPr>
                      <a:r>
                        <a:rPr lang="lt-LT" sz="900" b="1" kern="0" dirty="0">
                          <a:solidFill>
                            <a:schemeClr val="tx1"/>
                          </a:solidFill>
                          <a:effectLst/>
                          <a:latin typeface="Times New Roman" panose="02020603050405020304" pitchFamily="18" charset="0"/>
                          <a:cs typeface="Times New Roman" panose="02020603050405020304" pitchFamily="18" charset="0"/>
                        </a:rPr>
                        <a:t>Projektų skaičius, vnt.</a:t>
                      </a:r>
                      <a:endParaRPr lang="lt-LT" sz="900" b="1"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vert="vert270" anchor="ctr"/>
                </a:tc>
                <a:tc rowSpan="3">
                  <a:txBody>
                    <a:bodyPr/>
                    <a:lstStyle/>
                    <a:p>
                      <a:pPr algn="ctr">
                        <a:lnSpc>
                          <a:spcPct val="107000"/>
                        </a:lnSpc>
                        <a:spcAft>
                          <a:spcPts val="800"/>
                        </a:spcAft>
                      </a:pPr>
                      <a:r>
                        <a:rPr lang="lt-LT" sz="900" b="1" kern="0" dirty="0">
                          <a:solidFill>
                            <a:schemeClr val="tx1"/>
                          </a:solidFill>
                          <a:effectLst/>
                          <a:latin typeface="Times New Roman" panose="02020603050405020304" pitchFamily="18" charset="0"/>
                          <a:cs typeface="Times New Roman" panose="02020603050405020304" pitchFamily="18" charset="0"/>
                        </a:rPr>
                        <a:t>Bendra projekto vertė, Eur.  (Išmokėtos ES ir bendro finansavimo lėšos projektui įvykdyti)</a:t>
                      </a:r>
                      <a:endParaRPr lang="lt-LT" sz="900" b="1"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vert="vert270" anchor="ctr"/>
                </a:tc>
                <a:tc rowSpan="3">
                  <a:txBody>
                    <a:bodyPr/>
                    <a:lstStyle/>
                    <a:p>
                      <a:pPr algn="ctr">
                        <a:lnSpc>
                          <a:spcPct val="107000"/>
                        </a:lnSpc>
                        <a:spcAft>
                          <a:spcPts val="800"/>
                        </a:spcAft>
                      </a:pPr>
                      <a:r>
                        <a:rPr lang="lt-LT" sz="900" b="1" kern="0" dirty="0">
                          <a:solidFill>
                            <a:schemeClr val="tx1"/>
                          </a:solidFill>
                          <a:effectLst/>
                          <a:latin typeface="Times New Roman" panose="02020603050405020304" pitchFamily="18" charset="0"/>
                          <a:cs typeface="Times New Roman" panose="02020603050405020304" pitchFamily="18" charset="0"/>
                        </a:rPr>
                        <a:t> pagerinta būklė </a:t>
                      </a:r>
                      <a:r>
                        <a:rPr lang="lt-LT" sz="900" b="1" kern="0" dirty="0" err="1">
                          <a:solidFill>
                            <a:schemeClr val="tx1"/>
                          </a:solidFill>
                          <a:effectLst/>
                          <a:latin typeface="Times New Roman" panose="02020603050405020304" pitchFamily="18" charset="0"/>
                          <a:cs typeface="Times New Roman" panose="02020603050405020304" pitchFamily="18" charset="0"/>
                        </a:rPr>
                        <a:t>sauinamame</a:t>
                      </a:r>
                      <a:r>
                        <a:rPr lang="lt-LT" sz="900" b="1" kern="0" dirty="0">
                          <a:solidFill>
                            <a:schemeClr val="tx1"/>
                          </a:solidFill>
                          <a:effectLst/>
                          <a:latin typeface="Times New Roman" panose="02020603050405020304" pitchFamily="18" charset="0"/>
                          <a:cs typeface="Times New Roman" panose="02020603050405020304" pitchFamily="18" charset="0"/>
                        </a:rPr>
                        <a:t>          plote, ha</a:t>
                      </a:r>
                      <a:endParaRPr lang="lt-LT" sz="900" b="1"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vert="vert270" anchor="ctr"/>
                </a:tc>
                <a:tc gridSpan="13">
                  <a:txBody>
                    <a:bodyPr/>
                    <a:lstStyle/>
                    <a:p>
                      <a:pPr algn="ctr">
                        <a:lnSpc>
                          <a:spcPct val="107000"/>
                        </a:lnSpc>
                        <a:spcAft>
                          <a:spcPts val="800"/>
                        </a:spcAft>
                      </a:pPr>
                      <a:r>
                        <a:rPr lang="lt-LT" sz="900" b="1" kern="0" dirty="0">
                          <a:solidFill>
                            <a:schemeClr val="tx1"/>
                          </a:solidFill>
                          <a:effectLst/>
                          <a:latin typeface="Times New Roman" panose="02020603050405020304" pitchFamily="18" charset="0"/>
                          <a:cs typeface="Times New Roman" panose="02020603050405020304" pitchFamily="18" charset="0"/>
                        </a:rPr>
                        <a:t>MELIORACIJOS STATINIŲ REKONSTRUKCIJOS DARBAI 2010-2022:</a:t>
                      </a:r>
                      <a:endParaRPr lang="lt-LT" sz="900" b="1"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hMerge="1">
                  <a:txBody>
                    <a:bodyPr/>
                    <a:lstStyle/>
                    <a:p>
                      <a:endParaRPr lang="lt-LT"/>
                    </a:p>
                  </a:txBody>
                  <a:tcPr/>
                </a:tc>
                <a:tc hMerge="1">
                  <a:txBody>
                    <a:bodyPr/>
                    <a:lstStyle/>
                    <a:p>
                      <a:endParaRPr lang="lt-LT"/>
                    </a:p>
                  </a:txBody>
                  <a:tcPr/>
                </a:tc>
                <a:tc hMerge="1">
                  <a:txBody>
                    <a:bodyPr/>
                    <a:lstStyle/>
                    <a:p>
                      <a:endParaRPr lang="lt-LT"/>
                    </a:p>
                  </a:txBody>
                  <a:tcPr/>
                </a:tc>
                <a:tc hMerge="1">
                  <a:txBody>
                    <a:bodyPr/>
                    <a:lstStyle/>
                    <a:p>
                      <a:endParaRPr lang="lt-LT"/>
                    </a:p>
                  </a:txBody>
                  <a:tcPr/>
                </a:tc>
                <a:tc hMerge="1">
                  <a:txBody>
                    <a:bodyPr/>
                    <a:lstStyle/>
                    <a:p>
                      <a:endParaRPr lang="lt-LT"/>
                    </a:p>
                  </a:txBody>
                  <a:tcPr/>
                </a:tc>
                <a:tc hMerge="1">
                  <a:txBody>
                    <a:bodyPr/>
                    <a:lstStyle/>
                    <a:p>
                      <a:endParaRPr lang="lt-LT"/>
                    </a:p>
                  </a:txBody>
                  <a:tcPr/>
                </a:tc>
                <a:tc hMerge="1">
                  <a:txBody>
                    <a:bodyPr/>
                    <a:lstStyle/>
                    <a:p>
                      <a:endParaRPr lang="lt-LT"/>
                    </a:p>
                  </a:txBody>
                  <a:tcPr/>
                </a:tc>
                <a:tc hMerge="1">
                  <a:txBody>
                    <a:bodyPr/>
                    <a:lstStyle/>
                    <a:p>
                      <a:endParaRPr lang="lt-LT"/>
                    </a:p>
                  </a:txBody>
                  <a:tcPr/>
                </a:tc>
                <a:tc hMerge="1">
                  <a:txBody>
                    <a:bodyPr/>
                    <a:lstStyle/>
                    <a:p>
                      <a:endParaRPr lang="lt-LT"/>
                    </a:p>
                  </a:txBody>
                  <a:tcPr/>
                </a:tc>
                <a:tc hMerge="1">
                  <a:txBody>
                    <a:bodyPr/>
                    <a:lstStyle/>
                    <a:p>
                      <a:endParaRPr lang="lt-LT"/>
                    </a:p>
                  </a:txBody>
                  <a:tcPr/>
                </a:tc>
                <a:tc hMerge="1">
                  <a:txBody>
                    <a:bodyPr/>
                    <a:lstStyle/>
                    <a:p>
                      <a:endParaRPr lang="lt-LT"/>
                    </a:p>
                  </a:txBody>
                  <a:tcPr/>
                </a:tc>
                <a:tc hMerge="1">
                  <a:txBody>
                    <a:bodyPr/>
                    <a:lstStyle/>
                    <a:p>
                      <a:endParaRPr lang="lt-LT"/>
                    </a:p>
                  </a:txBody>
                  <a:tcPr/>
                </a:tc>
                <a:tc>
                  <a:txBody>
                    <a:bodyPr/>
                    <a:lstStyle/>
                    <a:p>
                      <a:pPr>
                        <a:lnSpc>
                          <a:spcPct val="107000"/>
                        </a:lnSpc>
                        <a:spcAft>
                          <a:spcPts val="800"/>
                        </a:spcAft>
                      </a:pPr>
                      <a:r>
                        <a:rPr lang="lt-LT" sz="500" kern="100">
                          <a:solidFill>
                            <a:schemeClr val="tx1"/>
                          </a:solidFill>
                          <a:effectLst/>
                        </a:rPr>
                        <a:t> </a:t>
                      </a:r>
                      <a:endParaRPr lang="lt-LT" sz="5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278626136"/>
                  </a:ext>
                </a:extLst>
              </a:tr>
              <a:tr h="793744">
                <a:tc vMerge="1">
                  <a:txBody>
                    <a:bodyPr/>
                    <a:lstStyle/>
                    <a:p>
                      <a:endParaRPr lang="lt-LT"/>
                    </a:p>
                  </a:txBody>
                  <a:tcPr/>
                </a:tc>
                <a:tc vMerge="1">
                  <a:txBody>
                    <a:bodyPr/>
                    <a:lstStyle/>
                    <a:p>
                      <a:endParaRPr lang="lt-LT"/>
                    </a:p>
                  </a:txBody>
                  <a:tcPr/>
                </a:tc>
                <a:tc vMerge="1">
                  <a:txBody>
                    <a:bodyPr/>
                    <a:lstStyle/>
                    <a:p>
                      <a:endParaRPr lang="lt-LT"/>
                    </a:p>
                  </a:txBody>
                  <a:tcPr/>
                </a:tc>
                <a:tc vMerge="1">
                  <a:txBody>
                    <a:bodyPr/>
                    <a:lstStyle/>
                    <a:p>
                      <a:endParaRPr lang="lt-LT"/>
                    </a:p>
                  </a:txBody>
                  <a:tcPr/>
                </a:tc>
                <a:tc vMerge="1">
                  <a:txBody>
                    <a:bodyPr/>
                    <a:lstStyle/>
                    <a:p>
                      <a:endParaRPr lang="lt-LT"/>
                    </a:p>
                  </a:txBody>
                  <a:tcPr/>
                </a:tc>
                <a:tc rowSpan="2">
                  <a:txBody>
                    <a:bodyPr/>
                    <a:lstStyle/>
                    <a:p>
                      <a:pPr algn="ctr">
                        <a:lnSpc>
                          <a:spcPct val="107000"/>
                        </a:lnSpc>
                        <a:spcAft>
                          <a:spcPts val="800"/>
                        </a:spcAft>
                      </a:pPr>
                      <a:r>
                        <a:rPr lang="lt-LT" sz="900" b="1" kern="0" dirty="0">
                          <a:solidFill>
                            <a:schemeClr val="tx1"/>
                          </a:solidFill>
                          <a:effectLst/>
                          <a:latin typeface="Times New Roman" panose="02020603050405020304" pitchFamily="18" charset="0"/>
                          <a:cs typeface="Times New Roman" panose="02020603050405020304" pitchFamily="18" charset="0"/>
                        </a:rPr>
                        <a:t>drenažo linijų, km</a:t>
                      </a:r>
                      <a:endParaRPr lang="lt-LT" sz="900" b="1"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vert="vert270" anchor="ctr"/>
                </a:tc>
                <a:tc rowSpan="2">
                  <a:txBody>
                    <a:bodyPr/>
                    <a:lstStyle/>
                    <a:p>
                      <a:pPr algn="ctr">
                        <a:lnSpc>
                          <a:spcPct val="107000"/>
                        </a:lnSpc>
                        <a:spcAft>
                          <a:spcPts val="800"/>
                        </a:spcAft>
                      </a:pPr>
                      <a:r>
                        <a:rPr lang="lt-LT" sz="900" b="1" kern="0" dirty="0">
                          <a:solidFill>
                            <a:schemeClr val="tx1"/>
                          </a:solidFill>
                          <a:effectLst/>
                          <a:latin typeface="Times New Roman" panose="02020603050405020304" pitchFamily="18" charset="0"/>
                          <a:cs typeface="Times New Roman" panose="02020603050405020304" pitchFamily="18" charset="0"/>
                        </a:rPr>
                        <a:t>kontrolinių, požeminių                     šulinių, vnt.</a:t>
                      </a:r>
                      <a:endParaRPr lang="lt-LT" sz="900" b="1"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vert="vert270" anchor="ctr"/>
                </a:tc>
                <a:tc rowSpan="2">
                  <a:txBody>
                    <a:bodyPr/>
                    <a:lstStyle/>
                    <a:p>
                      <a:pPr algn="ctr">
                        <a:lnSpc>
                          <a:spcPct val="107000"/>
                        </a:lnSpc>
                        <a:spcAft>
                          <a:spcPts val="800"/>
                        </a:spcAft>
                      </a:pPr>
                      <a:r>
                        <a:rPr lang="lt-LT" sz="900" b="1" kern="0" dirty="0">
                          <a:solidFill>
                            <a:schemeClr val="tx1"/>
                          </a:solidFill>
                          <a:effectLst/>
                          <a:latin typeface="Times New Roman" panose="02020603050405020304" pitchFamily="18" charset="0"/>
                          <a:cs typeface="Times New Roman" panose="02020603050405020304" pitchFamily="18" charset="0"/>
                        </a:rPr>
                        <a:t>drenažo žiočių, </a:t>
                      </a:r>
                      <a:r>
                        <a:rPr lang="lt-LT" sz="900" b="1" kern="0" dirty="0" err="1">
                          <a:solidFill>
                            <a:schemeClr val="tx1"/>
                          </a:solidFill>
                          <a:effectLst/>
                          <a:latin typeface="Times New Roman" panose="02020603050405020304" pitchFamily="18" charset="0"/>
                          <a:cs typeface="Times New Roman" panose="02020603050405020304" pitchFamily="18" charset="0"/>
                        </a:rPr>
                        <a:t>vnt</a:t>
                      </a:r>
                      <a:endParaRPr lang="lt-LT" sz="900" b="1"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vert="vert270" anchor="ctr"/>
                </a:tc>
                <a:tc rowSpan="2">
                  <a:txBody>
                    <a:bodyPr/>
                    <a:lstStyle/>
                    <a:p>
                      <a:pPr algn="ctr">
                        <a:lnSpc>
                          <a:spcPct val="107000"/>
                        </a:lnSpc>
                        <a:spcAft>
                          <a:spcPts val="800"/>
                        </a:spcAft>
                      </a:pPr>
                      <a:r>
                        <a:rPr lang="lt-LT" sz="900" b="1" kern="0" dirty="0">
                          <a:solidFill>
                            <a:schemeClr val="tx1"/>
                          </a:solidFill>
                          <a:effectLst/>
                          <a:latin typeface="Times New Roman" panose="02020603050405020304" pitchFamily="18" charset="0"/>
                          <a:cs typeface="Times New Roman" panose="02020603050405020304" pitchFamily="18" charset="0"/>
                        </a:rPr>
                        <a:t>vandens </a:t>
                      </a:r>
                      <a:r>
                        <a:rPr lang="lt-LT" sz="900" b="1" kern="0" dirty="0" err="1">
                          <a:solidFill>
                            <a:schemeClr val="tx1"/>
                          </a:solidFill>
                          <a:effectLst/>
                          <a:latin typeface="Times New Roman" panose="02020603050405020304" pitchFamily="18" charset="0"/>
                          <a:cs typeface="Times New Roman" panose="02020603050405020304" pitchFamily="18" charset="0"/>
                        </a:rPr>
                        <a:t>nuleistuvų</a:t>
                      </a:r>
                      <a:r>
                        <a:rPr lang="lt-LT" sz="900" b="1" kern="0" dirty="0">
                          <a:solidFill>
                            <a:schemeClr val="tx1"/>
                          </a:solidFill>
                          <a:effectLst/>
                          <a:latin typeface="Times New Roman" panose="02020603050405020304" pitchFamily="18" charset="0"/>
                          <a:cs typeface="Times New Roman" panose="02020603050405020304" pitchFamily="18" charset="0"/>
                        </a:rPr>
                        <a:t>, </a:t>
                      </a:r>
                      <a:r>
                        <a:rPr lang="lt-LT" sz="900" b="1" kern="0" dirty="0" err="1">
                          <a:solidFill>
                            <a:schemeClr val="tx1"/>
                          </a:solidFill>
                          <a:effectLst/>
                          <a:latin typeface="Times New Roman" panose="02020603050405020304" pitchFamily="18" charset="0"/>
                          <a:cs typeface="Times New Roman" panose="02020603050405020304" pitchFamily="18" charset="0"/>
                        </a:rPr>
                        <a:t>vnt</a:t>
                      </a:r>
                      <a:endParaRPr lang="lt-LT" sz="900" b="1"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vert="vert270" anchor="ctr"/>
                </a:tc>
                <a:tc rowSpan="2">
                  <a:txBody>
                    <a:bodyPr/>
                    <a:lstStyle/>
                    <a:p>
                      <a:pPr algn="ctr">
                        <a:lnSpc>
                          <a:spcPct val="107000"/>
                        </a:lnSpc>
                        <a:spcAft>
                          <a:spcPts val="800"/>
                        </a:spcAft>
                      </a:pPr>
                      <a:r>
                        <a:rPr lang="lt-LT" sz="900" b="1" kern="0" dirty="0">
                          <a:solidFill>
                            <a:schemeClr val="tx1"/>
                          </a:solidFill>
                          <a:effectLst/>
                          <a:latin typeface="Times New Roman" panose="02020603050405020304" pitchFamily="18" charset="0"/>
                          <a:cs typeface="Times New Roman" panose="02020603050405020304" pitchFamily="18" charset="0"/>
                        </a:rPr>
                        <a:t> magistralinių griovių, km</a:t>
                      </a:r>
                      <a:endParaRPr lang="lt-LT" sz="900" b="1"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vert="vert270" anchor="ctr"/>
                </a:tc>
                <a:tc rowSpan="2">
                  <a:txBody>
                    <a:bodyPr/>
                    <a:lstStyle/>
                    <a:p>
                      <a:pPr algn="ctr">
                        <a:lnSpc>
                          <a:spcPct val="107000"/>
                        </a:lnSpc>
                        <a:spcAft>
                          <a:spcPts val="800"/>
                        </a:spcAft>
                      </a:pPr>
                      <a:r>
                        <a:rPr lang="lt-LT" sz="900" b="1" kern="0" dirty="0">
                          <a:solidFill>
                            <a:schemeClr val="tx1"/>
                          </a:solidFill>
                          <a:effectLst/>
                          <a:latin typeface="Times New Roman" panose="02020603050405020304" pitchFamily="18" charset="0"/>
                          <a:cs typeface="Times New Roman" panose="02020603050405020304" pitchFamily="18" charset="0"/>
                        </a:rPr>
                        <a:t>apsauginių griovių, km</a:t>
                      </a:r>
                      <a:endParaRPr lang="lt-LT" sz="900" b="1"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vert="vert270" anchor="ctr"/>
                </a:tc>
                <a:tc rowSpan="2">
                  <a:txBody>
                    <a:bodyPr/>
                    <a:lstStyle/>
                    <a:p>
                      <a:pPr algn="ctr">
                        <a:lnSpc>
                          <a:spcPct val="107000"/>
                        </a:lnSpc>
                        <a:spcAft>
                          <a:spcPts val="800"/>
                        </a:spcAft>
                      </a:pPr>
                      <a:r>
                        <a:rPr lang="lt-LT" sz="900" b="1" kern="0" dirty="0">
                          <a:solidFill>
                            <a:schemeClr val="tx1"/>
                          </a:solidFill>
                          <a:effectLst/>
                          <a:latin typeface="Times New Roman" panose="02020603050405020304" pitchFamily="18" charset="0"/>
                          <a:cs typeface="Times New Roman" panose="02020603050405020304" pitchFamily="18" charset="0"/>
                        </a:rPr>
                        <a:t>tiltų, </a:t>
                      </a:r>
                      <a:r>
                        <a:rPr lang="lt-LT" sz="900" b="1" kern="0" dirty="0" err="1">
                          <a:solidFill>
                            <a:schemeClr val="tx1"/>
                          </a:solidFill>
                          <a:effectLst/>
                          <a:latin typeface="Times New Roman" panose="02020603050405020304" pitchFamily="18" charset="0"/>
                          <a:cs typeface="Times New Roman" panose="02020603050405020304" pitchFamily="18" charset="0"/>
                        </a:rPr>
                        <a:t>vnt</a:t>
                      </a:r>
                      <a:endParaRPr lang="lt-LT" sz="900" b="1"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vert="vert270" anchor="ctr"/>
                </a:tc>
                <a:tc rowSpan="2">
                  <a:txBody>
                    <a:bodyPr/>
                    <a:lstStyle/>
                    <a:p>
                      <a:pPr algn="ctr">
                        <a:lnSpc>
                          <a:spcPct val="107000"/>
                        </a:lnSpc>
                        <a:spcAft>
                          <a:spcPts val="800"/>
                        </a:spcAft>
                      </a:pPr>
                      <a:r>
                        <a:rPr lang="lt-LT" sz="900" b="1" kern="0" dirty="0">
                          <a:solidFill>
                            <a:schemeClr val="tx1"/>
                          </a:solidFill>
                          <a:effectLst/>
                          <a:latin typeface="Times New Roman" panose="02020603050405020304" pitchFamily="18" charset="0"/>
                          <a:cs typeface="Times New Roman" panose="02020603050405020304" pitchFamily="18" charset="0"/>
                        </a:rPr>
                        <a:t>pralaidų, </a:t>
                      </a:r>
                      <a:r>
                        <a:rPr lang="lt-LT" sz="900" b="1" kern="0" dirty="0" err="1">
                          <a:solidFill>
                            <a:schemeClr val="tx1"/>
                          </a:solidFill>
                          <a:effectLst/>
                          <a:latin typeface="Times New Roman" panose="02020603050405020304" pitchFamily="18" charset="0"/>
                          <a:cs typeface="Times New Roman" panose="02020603050405020304" pitchFamily="18" charset="0"/>
                        </a:rPr>
                        <a:t>vnt</a:t>
                      </a:r>
                      <a:endParaRPr lang="lt-LT" sz="900" b="1"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vert="vert270" anchor="ctr"/>
                </a:tc>
                <a:tc rowSpan="2">
                  <a:txBody>
                    <a:bodyPr/>
                    <a:lstStyle/>
                    <a:p>
                      <a:pPr algn="ctr">
                        <a:lnSpc>
                          <a:spcPct val="107000"/>
                        </a:lnSpc>
                        <a:spcAft>
                          <a:spcPts val="800"/>
                        </a:spcAft>
                      </a:pPr>
                      <a:r>
                        <a:rPr lang="lt-LT" sz="900" b="1" kern="0" dirty="0">
                          <a:solidFill>
                            <a:schemeClr val="tx1"/>
                          </a:solidFill>
                          <a:effectLst/>
                          <a:latin typeface="Times New Roman" panose="02020603050405020304" pitchFamily="18" charset="0"/>
                          <a:cs typeface="Times New Roman" panose="02020603050405020304" pitchFamily="18" charset="0"/>
                        </a:rPr>
                        <a:t>užtvankų  HTS, </a:t>
                      </a:r>
                      <a:r>
                        <a:rPr lang="lt-LT" sz="900" b="1" kern="0" dirty="0" err="1">
                          <a:solidFill>
                            <a:schemeClr val="tx1"/>
                          </a:solidFill>
                          <a:effectLst/>
                          <a:latin typeface="Times New Roman" panose="02020603050405020304" pitchFamily="18" charset="0"/>
                          <a:cs typeface="Times New Roman" panose="02020603050405020304" pitchFamily="18" charset="0"/>
                        </a:rPr>
                        <a:t>vnt</a:t>
                      </a:r>
                      <a:endParaRPr lang="lt-LT" sz="900" b="1"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vert="vert270" anchor="ctr"/>
                </a:tc>
                <a:tc rowSpan="2">
                  <a:txBody>
                    <a:bodyPr/>
                    <a:lstStyle/>
                    <a:p>
                      <a:pPr algn="ctr">
                        <a:lnSpc>
                          <a:spcPct val="107000"/>
                        </a:lnSpc>
                        <a:spcAft>
                          <a:spcPts val="800"/>
                        </a:spcAft>
                      </a:pPr>
                      <a:r>
                        <a:rPr lang="lt-LT" sz="900" b="1" kern="0" dirty="0">
                          <a:solidFill>
                            <a:schemeClr val="tx1"/>
                          </a:solidFill>
                          <a:effectLst/>
                          <a:latin typeface="Times New Roman" panose="02020603050405020304" pitchFamily="18" charset="0"/>
                          <a:cs typeface="Times New Roman" panose="02020603050405020304" pitchFamily="18" charset="0"/>
                        </a:rPr>
                        <a:t>sausinimo siurblinės, vnt.</a:t>
                      </a:r>
                      <a:endParaRPr lang="lt-LT" sz="900" b="1"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vert="vert270" anchor="ctr"/>
                </a:tc>
                <a:tc rowSpan="2">
                  <a:txBody>
                    <a:bodyPr/>
                    <a:lstStyle/>
                    <a:p>
                      <a:pPr algn="ctr">
                        <a:lnSpc>
                          <a:spcPct val="107000"/>
                        </a:lnSpc>
                        <a:spcAft>
                          <a:spcPts val="800"/>
                        </a:spcAft>
                      </a:pPr>
                      <a:r>
                        <a:rPr lang="lt-LT" sz="900" b="1" kern="0" dirty="0">
                          <a:solidFill>
                            <a:schemeClr val="tx1"/>
                          </a:solidFill>
                          <a:effectLst/>
                          <a:latin typeface="Times New Roman" panose="02020603050405020304" pitchFamily="18" charset="0"/>
                          <a:cs typeface="Times New Roman" panose="02020603050405020304" pitchFamily="18" charset="0"/>
                        </a:rPr>
                        <a:t>kiti statiniai, vnt.</a:t>
                      </a:r>
                      <a:endParaRPr lang="lt-LT" sz="900" b="1"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vert="vert270" anchor="ctr"/>
                </a:tc>
                <a:tc rowSpan="2">
                  <a:txBody>
                    <a:bodyPr/>
                    <a:lstStyle/>
                    <a:p>
                      <a:pPr algn="ctr">
                        <a:lnSpc>
                          <a:spcPct val="107000"/>
                        </a:lnSpc>
                        <a:spcAft>
                          <a:spcPts val="800"/>
                        </a:spcAft>
                      </a:pPr>
                      <a:r>
                        <a:rPr lang="lt-LT" sz="900" b="1" kern="0" dirty="0">
                          <a:solidFill>
                            <a:schemeClr val="tx1"/>
                          </a:solidFill>
                          <a:effectLst/>
                          <a:latin typeface="Times New Roman" panose="02020603050405020304" pitchFamily="18" charset="0"/>
                          <a:cs typeface="Times New Roman" panose="02020603050405020304" pitchFamily="18" charset="0"/>
                        </a:rPr>
                        <a:t>reguliatoriai, vnt.</a:t>
                      </a:r>
                      <a:endParaRPr lang="lt-LT" sz="900" b="1"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vert="vert270" anchor="ctr"/>
                </a:tc>
                <a:tc rowSpan="2">
                  <a:txBody>
                    <a:bodyPr/>
                    <a:lstStyle/>
                    <a:p>
                      <a:pPr algn="ctr">
                        <a:lnSpc>
                          <a:spcPct val="107000"/>
                        </a:lnSpc>
                        <a:spcAft>
                          <a:spcPts val="800"/>
                        </a:spcAft>
                      </a:pPr>
                      <a:r>
                        <a:rPr lang="lt-LT" sz="900" b="1" kern="0" dirty="0">
                          <a:solidFill>
                            <a:schemeClr val="tx1"/>
                          </a:solidFill>
                          <a:effectLst/>
                          <a:latin typeface="Times New Roman" panose="02020603050405020304" pitchFamily="18" charset="0"/>
                          <a:cs typeface="Times New Roman" panose="02020603050405020304" pitchFamily="18" charset="0"/>
                        </a:rPr>
                        <a:t>pylimų, km</a:t>
                      </a:r>
                      <a:endParaRPr lang="lt-LT" sz="900" b="1"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vert="vert270" anchor="ctr"/>
                </a:tc>
                <a:tc>
                  <a:txBody>
                    <a:bodyPr/>
                    <a:lstStyle/>
                    <a:p>
                      <a:pPr>
                        <a:lnSpc>
                          <a:spcPct val="107000"/>
                        </a:lnSpc>
                        <a:spcAft>
                          <a:spcPts val="800"/>
                        </a:spcAft>
                      </a:pPr>
                      <a:r>
                        <a:rPr lang="lt-LT" sz="1100" kern="100" dirty="0">
                          <a:solidFill>
                            <a:schemeClr val="tx1"/>
                          </a:solidFill>
                          <a:effectLst/>
                        </a:rPr>
                        <a:t> </a:t>
                      </a:r>
                      <a:endParaRPr lang="lt-LT" sz="11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2161830124"/>
                  </a:ext>
                </a:extLst>
              </a:tr>
              <a:tr h="128714">
                <a:tc vMerge="1">
                  <a:txBody>
                    <a:bodyPr/>
                    <a:lstStyle/>
                    <a:p>
                      <a:endParaRPr lang="lt-LT"/>
                    </a:p>
                  </a:txBody>
                  <a:tcPr/>
                </a:tc>
                <a:tc vMerge="1">
                  <a:txBody>
                    <a:bodyPr/>
                    <a:lstStyle/>
                    <a:p>
                      <a:endParaRPr lang="lt-LT"/>
                    </a:p>
                  </a:txBody>
                  <a:tcPr/>
                </a:tc>
                <a:tc vMerge="1">
                  <a:txBody>
                    <a:bodyPr/>
                    <a:lstStyle/>
                    <a:p>
                      <a:endParaRPr lang="lt-LT"/>
                    </a:p>
                  </a:txBody>
                  <a:tcPr/>
                </a:tc>
                <a:tc vMerge="1">
                  <a:txBody>
                    <a:bodyPr/>
                    <a:lstStyle/>
                    <a:p>
                      <a:endParaRPr lang="lt-LT"/>
                    </a:p>
                  </a:txBody>
                  <a:tcPr/>
                </a:tc>
                <a:tc vMerge="1">
                  <a:txBody>
                    <a:bodyPr/>
                    <a:lstStyle/>
                    <a:p>
                      <a:endParaRPr lang="lt-LT"/>
                    </a:p>
                  </a:txBody>
                  <a:tcPr/>
                </a:tc>
                <a:tc vMerge="1">
                  <a:txBody>
                    <a:bodyPr/>
                    <a:lstStyle/>
                    <a:p>
                      <a:endParaRPr lang="lt-LT"/>
                    </a:p>
                  </a:txBody>
                  <a:tcPr/>
                </a:tc>
                <a:tc vMerge="1">
                  <a:txBody>
                    <a:bodyPr/>
                    <a:lstStyle/>
                    <a:p>
                      <a:endParaRPr lang="lt-LT"/>
                    </a:p>
                  </a:txBody>
                  <a:tcPr/>
                </a:tc>
                <a:tc vMerge="1">
                  <a:txBody>
                    <a:bodyPr/>
                    <a:lstStyle/>
                    <a:p>
                      <a:endParaRPr lang="lt-LT"/>
                    </a:p>
                  </a:txBody>
                  <a:tcPr/>
                </a:tc>
                <a:tc vMerge="1">
                  <a:txBody>
                    <a:bodyPr/>
                    <a:lstStyle/>
                    <a:p>
                      <a:endParaRPr lang="lt-LT"/>
                    </a:p>
                  </a:txBody>
                  <a:tcPr/>
                </a:tc>
                <a:tc vMerge="1">
                  <a:txBody>
                    <a:bodyPr/>
                    <a:lstStyle/>
                    <a:p>
                      <a:endParaRPr lang="lt-LT"/>
                    </a:p>
                  </a:txBody>
                  <a:tcPr/>
                </a:tc>
                <a:tc vMerge="1">
                  <a:txBody>
                    <a:bodyPr/>
                    <a:lstStyle/>
                    <a:p>
                      <a:endParaRPr lang="lt-LT"/>
                    </a:p>
                  </a:txBody>
                  <a:tcPr/>
                </a:tc>
                <a:tc vMerge="1">
                  <a:txBody>
                    <a:bodyPr/>
                    <a:lstStyle/>
                    <a:p>
                      <a:endParaRPr lang="lt-LT"/>
                    </a:p>
                  </a:txBody>
                  <a:tcPr/>
                </a:tc>
                <a:tc vMerge="1">
                  <a:txBody>
                    <a:bodyPr/>
                    <a:lstStyle/>
                    <a:p>
                      <a:endParaRPr lang="lt-LT"/>
                    </a:p>
                  </a:txBody>
                  <a:tcPr/>
                </a:tc>
                <a:tc vMerge="1">
                  <a:txBody>
                    <a:bodyPr/>
                    <a:lstStyle/>
                    <a:p>
                      <a:endParaRPr lang="lt-LT"/>
                    </a:p>
                  </a:txBody>
                  <a:tcPr/>
                </a:tc>
                <a:tc vMerge="1">
                  <a:txBody>
                    <a:bodyPr/>
                    <a:lstStyle/>
                    <a:p>
                      <a:endParaRPr lang="lt-LT"/>
                    </a:p>
                  </a:txBody>
                  <a:tcPr/>
                </a:tc>
                <a:tc vMerge="1">
                  <a:txBody>
                    <a:bodyPr/>
                    <a:lstStyle/>
                    <a:p>
                      <a:endParaRPr lang="lt-LT"/>
                    </a:p>
                  </a:txBody>
                  <a:tcPr/>
                </a:tc>
                <a:tc vMerge="1">
                  <a:txBody>
                    <a:bodyPr/>
                    <a:lstStyle/>
                    <a:p>
                      <a:endParaRPr lang="lt-LT"/>
                    </a:p>
                  </a:txBody>
                  <a:tcPr/>
                </a:tc>
                <a:tc vMerge="1">
                  <a:txBody>
                    <a:bodyPr/>
                    <a:lstStyle/>
                    <a:p>
                      <a:endParaRPr lang="lt-LT"/>
                    </a:p>
                  </a:txBody>
                  <a:tcPr/>
                </a:tc>
                <a:tc>
                  <a:txBody>
                    <a:bodyPr/>
                    <a:lstStyle/>
                    <a:p>
                      <a:pPr>
                        <a:lnSpc>
                          <a:spcPct val="107000"/>
                        </a:lnSpc>
                      </a:pPr>
                      <a:endParaRPr lang="lt-LT" sz="500" kern="100">
                        <a:solidFill>
                          <a:schemeClr val="tx1"/>
                        </a:solidFill>
                        <a:effectLst/>
                        <a:latin typeface="Calibri" panose="020F0502020204030204" pitchFamily="34" charset="0"/>
                        <a:cs typeface="Times New Roman" panose="02020603050405020304" pitchFamily="18" charset="0"/>
                      </a:endParaRPr>
                    </a:p>
                  </a:txBody>
                  <a:tcPr marL="34082" marR="34082" marT="0" marB="0" anchor="b"/>
                </a:tc>
                <a:extLst>
                  <a:ext uri="{0D108BD9-81ED-4DB2-BD59-A6C34878D82A}">
                    <a16:rowId xmlns:a16="http://schemas.microsoft.com/office/drawing/2014/main" val="3193432308"/>
                  </a:ext>
                </a:extLst>
              </a:tr>
              <a:tr h="165238">
                <a:tc>
                  <a:txBody>
                    <a:bodyPr/>
                    <a:lstStyle/>
                    <a:p>
                      <a:pPr algn="ctr">
                        <a:lnSpc>
                          <a:spcPct val="107000"/>
                        </a:lnSpc>
                        <a:spcAft>
                          <a:spcPts val="800"/>
                        </a:spcAft>
                      </a:pPr>
                      <a:r>
                        <a:rPr lang="lt-LT" sz="500" kern="0">
                          <a:solidFill>
                            <a:schemeClr val="tx1"/>
                          </a:solidFill>
                          <a:effectLst/>
                        </a:rPr>
                        <a:t>1</a:t>
                      </a:r>
                      <a:endParaRPr lang="lt-LT" sz="5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4082" marR="34082" marT="0" marB="0" anchor="ctr"/>
                </a:tc>
                <a:tc>
                  <a:txBody>
                    <a:bodyPr/>
                    <a:lstStyle/>
                    <a:p>
                      <a:pPr algn="ctr">
                        <a:lnSpc>
                          <a:spcPct val="107000"/>
                        </a:lnSpc>
                        <a:spcAft>
                          <a:spcPts val="800"/>
                        </a:spcAft>
                      </a:pPr>
                      <a:r>
                        <a:rPr lang="lt-LT" sz="500" kern="0">
                          <a:solidFill>
                            <a:schemeClr val="tx1"/>
                          </a:solidFill>
                          <a:effectLst/>
                        </a:rPr>
                        <a:t>2</a:t>
                      </a:r>
                      <a:endParaRPr lang="lt-LT" sz="5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4082" marR="34082" marT="0" marB="0" anchor="ctr"/>
                </a:tc>
                <a:tc>
                  <a:txBody>
                    <a:bodyPr/>
                    <a:lstStyle/>
                    <a:p>
                      <a:pPr algn="ctr">
                        <a:lnSpc>
                          <a:spcPct val="107000"/>
                        </a:lnSpc>
                        <a:spcAft>
                          <a:spcPts val="800"/>
                        </a:spcAft>
                      </a:pPr>
                      <a:r>
                        <a:rPr lang="lt-LT" sz="500" kern="0">
                          <a:solidFill>
                            <a:schemeClr val="tx1"/>
                          </a:solidFill>
                          <a:effectLst/>
                        </a:rPr>
                        <a:t>3</a:t>
                      </a:r>
                      <a:endParaRPr lang="lt-LT" sz="5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4082" marR="34082" marT="0" marB="0" anchor="ctr"/>
                </a:tc>
                <a:tc>
                  <a:txBody>
                    <a:bodyPr/>
                    <a:lstStyle/>
                    <a:p>
                      <a:pPr algn="ctr">
                        <a:lnSpc>
                          <a:spcPct val="107000"/>
                        </a:lnSpc>
                        <a:spcAft>
                          <a:spcPts val="800"/>
                        </a:spcAft>
                      </a:pPr>
                      <a:r>
                        <a:rPr lang="lt-LT" sz="500" kern="0">
                          <a:solidFill>
                            <a:schemeClr val="tx1"/>
                          </a:solidFill>
                          <a:effectLst/>
                        </a:rPr>
                        <a:t>4</a:t>
                      </a:r>
                      <a:endParaRPr lang="lt-LT" sz="5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4082" marR="34082" marT="0" marB="0" anchor="ctr"/>
                </a:tc>
                <a:tc>
                  <a:txBody>
                    <a:bodyPr/>
                    <a:lstStyle/>
                    <a:p>
                      <a:pPr algn="ctr">
                        <a:lnSpc>
                          <a:spcPct val="107000"/>
                        </a:lnSpc>
                        <a:spcAft>
                          <a:spcPts val="800"/>
                        </a:spcAft>
                      </a:pPr>
                      <a:r>
                        <a:rPr lang="lt-LT" sz="500" kern="0">
                          <a:solidFill>
                            <a:schemeClr val="tx1"/>
                          </a:solidFill>
                          <a:effectLst/>
                        </a:rPr>
                        <a:t>5</a:t>
                      </a:r>
                      <a:endParaRPr lang="lt-LT" sz="5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4082" marR="34082" marT="0" marB="0" anchor="ctr"/>
                </a:tc>
                <a:tc>
                  <a:txBody>
                    <a:bodyPr/>
                    <a:lstStyle/>
                    <a:p>
                      <a:pPr algn="ctr">
                        <a:lnSpc>
                          <a:spcPct val="107000"/>
                        </a:lnSpc>
                        <a:spcAft>
                          <a:spcPts val="800"/>
                        </a:spcAft>
                      </a:pPr>
                      <a:r>
                        <a:rPr lang="lt-LT" sz="500" kern="0">
                          <a:solidFill>
                            <a:schemeClr val="tx1"/>
                          </a:solidFill>
                          <a:effectLst/>
                        </a:rPr>
                        <a:t>6</a:t>
                      </a:r>
                      <a:endParaRPr lang="lt-LT" sz="5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4082" marR="34082" marT="0" marB="0" anchor="ctr"/>
                </a:tc>
                <a:tc>
                  <a:txBody>
                    <a:bodyPr/>
                    <a:lstStyle/>
                    <a:p>
                      <a:pPr algn="ctr">
                        <a:lnSpc>
                          <a:spcPct val="107000"/>
                        </a:lnSpc>
                        <a:spcAft>
                          <a:spcPts val="800"/>
                        </a:spcAft>
                      </a:pPr>
                      <a:r>
                        <a:rPr lang="lt-LT" sz="500" kern="0">
                          <a:solidFill>
                            <a:schemeClr val="tx1"/>
                          </a:solidFill>
                          <a:effectLst/>
                        </a:rPr>
                        <a:t>7</a:t>
                      </a:r>
                      <a:endParaRPr lang="lt-LT" sz="5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4082" marR="34082" marT="0" marB="0" anchor="ctr"/>
                </a:tc>
                <a:tc>
                  <a:txBody>
                    <a:bodyPr/>
                    <a:lstStyle/>
                    <a:p>
                      <a:pPr algn="ctr">
                        <a:lnSpc>
                          <a:spcPct val="107000"/>
                        </a:lnSpc>
                        <a:spcAft>
                          <a:spcPts val="800"/>
                        </a:spcAft>
                      </a:pPr>
                      <a:r>
                        <a:rPr lang="lt-LT" sz="500" kern="0">
                          <a:solidFill>
                            <a:schemeClr val="tx1"/>
                          </a:solidFill>
                          <a:effectLst/>
                        </a:rPr>
                        <a:t>8</a:t>
                      </a:r>
                      <a:endParaRPr lang="lt-LT" sz="5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4082" marR="34082" marT="0" marB="0" anchor="ctr"/>
                </a:tc>
                <a:tc>
                  <a:txBody>
                    <a:bodyPr/>
                    <a:lstStyle/>
                    <a:p>
                      <a:pPr algn="ctr">
                        <a:lnSpc>
                          <a:spcPct val="107000"/>
                        </a:lnSpc>
                        <a:spcAft>
                          <a:spcPts val="800"/>
                        </a:spcAft>
                      </a:pPr>
                      <a:r>
                        <a:rPr lang="lt-LT" sz="500" kern="0">
                          <a:solidFill>
                            <a:schemeClr val="tx1"/>
                          </a:solidFill>
                          <a:effectLst/>
                        </a:rPr>
                        <a:t>9</a:t>
                      </a:r>
                      <a:endParaRPr lang="lt-LT" sz="5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4082" marR="34082" marT="0" marB="0" anchor="ctr"/>
                </a:tc>
                <a:tc>
                  <a:txBody>
                    <a:bodyPr/>
                    <a:lstStyle/>
                    <a:p>
                      <a:pPr algn="ctr">
                        <a:lnSpc>
                          <a:spcPct val="107000"/>
                        </a:lnSpc>
                        <a:spcAft>
                          <a:spcPts val="800"/>
                        </a:spcAft>
                      </a:pPr>
                      <a:r>
                        <a:rPr lang="lt-LT" sz="500" kern="0">
                          <a:solidFill>
                            <a:schemeClr val="tx1"/>
                          </a:solidFill>
                          <a:effectLst/>
                        </a:rPr>
                        <a:t>10</a:t>
                      </a:r>
                      <a:endParaRPr lang="lt-LT" sz="5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4082" marR="34082" marT="0" marB="0" anchor="ctr"/>
                </a:tc>
                <a:tc>
                  <a:txBody>
                    <a:bodyPr/>
                    <a:lstStyle/>
                    <a:p>
                      <a:pPr algn="ctr">
                        <a:lnSpc>
                          <a:spcPct val="107000"/>
                        </a:lnSpc>
                        <a:spcAft>
                          <a:spcPts val="800"/>
                        </a:spcAft>
                      </a:pPr>
                      <a:r>
                        <a:rPr lang="lt-LT" sz="500" kern="0">
                          <a:solidFill>
                            <a:schemeClr val="tx1"/>
                          </a:solidFill>
                          <a:effectLst/>
                        </a:rPr>
                        <a:t>11</a:t>
                      </a:r>
                      <a:endParaRPr lang="lt-LT" sz="5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4082" marR="34082" marT="0" marB="0" anchor="ctr"/>
                </a:tc>
                <a:tc>
                  <a:txBody>
                    <a:bodyPr/>
                    <a:lstStyle/>
                    <a:p>
                      <a:pPr algn="ctr">
                        <a:lnSpc>
                          <a:spcPct val="107000"/>
                        </a:lnSpc>
                        <a:spcAft>
                          <a:spcPts val="800"/>
                        </a:spcAft>
                      </a:pPr>
                      <a:r>
                        <a:rPr lang="lt-LT" sz="500" kern="0">
                          <a:solidFill>
                            <a:schemeClr val="tx1"/>
                          </a:solidFill>
                          <a:effectLst/>
                        </a:rPr>
                        <a:t>12</a:t>
                      </a:r>
                      <a:endParaRPr lang="lt-LT" sz="5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4082" marR="34082" marT="0" marB="0" anchor="ctr"/>
                </a:tc>
                <a:tc>
                  <a:txBody>
                    <a:bodyPr/>
                    <a:lstStyle/>
                    <a:p>
                      <a:pPr algn="ctr">
                        <a:lnSpc>
                          <a:spcPct val="107000"/>
                        </a:lnSpc>
                        <a:spcAft>
                          <a:spcPts val="800"/>
                        </a:spcAft>
                      </a:pPr>
                      <a:r>
                        <a:rPr lang="lt-LT" sz="500" kern="0">
                          <a:solidFill>
                            <a:schemeClr val="tx1"/>
                          </a:solidFill>
                          <a:effectLst/>
                        </a:rPr>
                        <a:t>13</a:t>
                      </a:r>
                      <a:endParaRPr lang="lt-LT" sz="5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4082" marR="34082" marT="0" marB="0" anchor="ctr"/>
                </a:tc>
                <a:tc>
                  <a:txBody>
                    <a:bodyPr/>
                    <a:lstStyle/>
                    <a:p>
                      <a:pPr algn="ctr">
                        <a:lnSpc>
                          <a:spcPct val="107000"/>
                        </a:lnSpc>
                        <a:spcAft>
                          <a:spcPts val="800"/>
                        </a:spcAft>
                      </a:pPr>
                      <a:r>
                        <a:rPr lang="lt-LT" sz="500" kern="0">
                          <a:solidFill>
                            <a:schemeClr val="tx1"/>
                          </a:solidFill>
                          <a:effectLst/>
                        </a:rPr>
                        <a:t>14</a:t>
                      </a:r>
                      <a:endParaRPr lang="lt-LT" sz="5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4082" marR="34082" marT="0" marB="0" anchor="ctr"/>
                </a:tc>
                <a:tc>
                  <a:txBody>
                    <a:bodyPr/>
                    <a:lstStyle/>
                    <a:p>
                      <a:pPr algn="ctr">
                        <a:lnSpc>
                          <a:spcPct val="107000"/>
                        </a:lnSpc>
                        <a:spcAft>
                          <a:spcPts val="800"/>
                        </a:spcAft>
                      </a:pPr>
                      <a:r>
                        <a:rPr lang="lt-LT" sz="500" kern="0">
                          <a:solidFill>
                            <a:schemeClr val="tx1"/>
                          </a:solidFill>
                          <a:effectLst/>
                        </a:rPr>
                        <a:t>15</a:t>
                      </a:r>
                      <a:endParaRPr lang="lt-LT" sz="5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4082" marR="34082" marT="0" marB="0" anchor="ctr"/>
                </a:tc>
                <a:tc>
                  <a:txBody>
                    <a:bodyPr/>
                    <a:lstStyle/>
                    <a:p>
                      <a:pPr algn="ctr">
                        <a:lnSpc>
                          <a:spcPct val="107000"/>
                        </a:lnSpc>
                        <a:spcAft>
                          <a:spcPts val="800"/>
                        </a:spcAft>
                      </a:pPr>
                      <a:r>
                        <a:rPr lang="lt-LT" sz="500" kern="0">
                          <a:solidFill>
                            <a:schemeClr val="tx1"/>
                          </a:solidFill>
                          <a:effectLst/>
                        </a:rPr>
                        <a:t>16</a:t>
                      </a:r>
                      <a:endParaRPr lang="lt-LT" sz="5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4082" marR="34082" marT="0" marB="0" anchor="ctr"/>
                </a:tc>
                <a:tc>
                  <a:txBody>
                    <a:bodyPr/>
                    <a:lstStyle/>
                    <a:p>
                      <a:pPr algn="ctr">
                        <a:lnSpc>
                          <a:spcPct val="107000"/>
                        </a:lnSpc>
                        <a:spcAft>
                          <a:spcPts val="800"/>
                        </a:spcAft>
                      </a:pPr>
                      <a:r>
                        <a:rPr lang="lt-LT" sz="500" kern="0">
                          <a:solidFill>
                            <a:schemeClr val="tx1"/>
                          </a:solidFill>
                          <a:effectLst/>
                        </a:rPr>
                        <a:t>17</a:t>
                      </a:r>
                      <a:endParaRPr lang="lt-LT" sz="5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4082" marR="34082" marT="0" marB="0" anchor="ctr"/>
                </a:tc>
                <a:tc>
                  <a:txBody>
                    <a:bodyPr/>
                    <a:lstStyle/>
                    <a:p>
                      <a:pPr algn="ctr">
                        <a:lnSpc>
                          <a:spcPct val="107000"/>
                        </a:lnSpc>
                        <a:spcAft>
                          <a:spcPts val="800"/>
                        </a:spcAft>
                      </a:pPr>
                      <a:r>
                        <a:rPr lang="lt-LT" sz="500" kern="0">
                          <a:solidFill>
                            <a:schemeClr val="tx1"/>
                          </a:solidFill>
                          <a:effectLst/>
                        </a:rPr>
                        <a:t>18</a:t>
                      </a:r>
                      <a:endParaRPr lang="lt-LT" sz="5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4082" marR="34082" marT="0" marB="0" anchor="ctr"/>
                </a:tc>
                <a:tc>
                  <a:txBody>
                    <a:bodyPr/>
                    <a:lstStyle/>
                    <a:p>
                      <a:pPr>
                        <a:lnSpc>
                          <a:spcPct val="107000"/>
                        </a:lnSpc>
                      </a:pPr>
                      <a:endParaRPr lang="lt-LT" sz="500" kern="100">
                        <a:solidFill>
                          <a:schemeClr val="tx1"/>
                        </a:solidFill>
                        <a:effectLst/>
                        <a:latin typeface="Calibri" panose="020F0502020204030204" pitchFamily="34" charset="0"/>
                        <a:cs typeface="Times New Roman" panose="02020603050405020304" pitchFamily="18" charset="0"/>
                      </a:endParaRPr>
                    </a:p>
                  </a:txBody>
                  <a:tcPr marL="34082" marR="34082" marT="0" marB="0" anchor="ctr"/>
                </a:tc>
                <a:extLst>
                  <a:ext uri="{0D108BD9-81ED-4DB2-BD59-A6C34878D82A}">
                    <a16:rowId xmlns:a16="http://schemas.microsoft.com/office/drawing/2014/main" val="765594843"/>
                  </a:ext>
                </a:extLst>
              </a:tr>
              <a:tr h="359905">
                <a:tc>
                  <a:txBody>
                    <a:bodyPr/>
                    <a:lstStyle/>
                    <a:p>
                      <a:pPr algn="ctr">
                        <a:lnSpc>
                          <a:spcPct val="107000"/>
                        </a:lnSpc>
                        <a:spcAft>
                          <a:spcPts val="800"/>
                        </a:spcAft>
                      </a:pPr>
                      <a:r>
                        <a:rPr lang="lt-LT" sz="1000" kern="0" dirty="0">
                          <a:solidFill>
                            <a:schemeClr val="tx1"/>
                          </a:solidFill>
                          <a:effectLst/>
                        </a:rPr>
                        <a:t>1</a:t>
                      </a:r>
                      <a:endParaRPr lang="lt-LT" sz="10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r">
                        <a:lnSpc>
                          <a:spcPct val="107000"/>
                        </a:lnSpc>
                        <a:spcAft>
                          <a:spcPts val="800"/>
                        </a:spcAft>
                      </a:pPr>
                      <a:r>
                        <a:rPr lang="lt-LT" sz="1000" b="1" kern="0" dirty="0">
                          <a:solidFill>
                            <a:schemeClr val="tx1"/>
                          </a:solidFill>
                          <a:effectLst/>
                        </a:rPr>
                        <a:t>Lietuvos kaimo plėtros programos projektai</a:t>
                      </a:r>
                      <a:endParaRPr lang="lt-LT" sz="1000" b="1"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gn="ctr">
                        <a:lnSpc>
                          <a:spcPct val="107000"/>
                        </a:lnSpc>
                        <a:spcAft>
                          <a:spcPts val="800"/>
                        </a:spcAft>
                      </a:pPr>
                      <a:r>
                        <a:rPr lang="lt-LT" sz="1000" kern="0" dirty="0">
                          <a:solidFill>
                            <a:schemeClr val="tx1"/>
                          </a:solidFill>
                          <a:effectLst/>
                        </a:rPr>
                        <a:t>622</a:t>
                      </a:r>
                      <a:endParaRPr lang="lt-LT" sz="10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gn="ctr">
                        <a:lnSpc>
                          <a:spcPct val="107000"/>
                        </a:lnSpc>
                        <a:spcAft>
                          <a:spcPts val="800"/>
                        </a:spcAft>
                      </a:pPr>
                      <a:r>
                        <a:rPr lang="lt-LT" sz="1000" kern="0" dirty="0">
                          <a:solidFill>
                            <a:schemeClr val="tx1"/>
                          </a:solidFill>
                          <a:effectLst/>
                        </a:rPr>
                        <a:t>207 510 397,16</a:t>
                      </a:r>
                      <a:endParaRPr lang="lt-LT" sz="10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gn="ctr">
                        <a:lnSpc>
                          <a:spcPct val="107000"/>
                        </a:lnSpc>
                        <a:spcAft>
                          <a:spcPts val="800"/>
                        </a:spcAft>
                      </a:pPr>
                      <a:r>
                        <a:rPr lang="lt-LT" sz="1000" kern="0" dirty="0">
                          <a:solidFill>
                            <a:schemeClr val="tx1"/>
                          </a:solidFill>
                          <a:effectLst/>
                        </a:rPr>
                        <a:t>119 982,50</a:t>
                      </a:r>
                      <a:endParaRPr lang="lt-LT" sz="10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gn="ctr">
                        <a:lnSpc>
                          <a:spcPct val="107000"/>
                        </a:lnSpc>
                        <a:spcAft>
                          <a:spcPts val="800"/>
                        </a:spcAft>
                      </a:pPr>
                      <a:r>
                        <a:rPr lang="lt-LT" sz="1000" kern="0" dirty="0">
                          <a:solidFill>
                            <a:schemeClr val="tx1"/>
                          </a:solidFill>
                          <a:effectLst/>
                        </a:rPr>
                        <a:t>24 097,418</a:t>
                      </a:r>
                      <a:endParaRPr lang="lt-LT" sz="10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gn="ctr">
                        <a:lnSpc>
                          <a:spcPct val="107000"/>
                        </a:lnSpc>
                        <a:spcAft>
                          <a:spcPts val="800"/>
                        </a:spcAft>
                      </a:pPr>
                      <a:r>
                        <a:rPr lang="lt-LT" sz="1000" kern="0">
                          <a:solidFill>
                            <a:schemeClr val="tx1"/>
                          </a:solidFill>
                          <a:effectLst/>
                        </a:rPr>
                        <a:t>5 176</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gn="ctr">
                        <a:lnSpc>
                          <a:spcPct val="107000"/>
                        </a:lnSpc>
                        <a:spcAft>
                          <a:spcPts val="800"/>
                        </a:spcAft>
                      </a:pPr>
                      <a:r>
                        <a:rPr lang="lt-LT" sz="1000" kern="0" dirty="0">
                          <a:solidFill>
                            <a:schemeClr val="tx1"/>
                          </a:solidFill>
                          <a:effectLst/>
                        </a:rPr>
                        <a:t>30 233</a:t>
                      </a:r>
                      <a:endParaRPr lang="lt-LT" sz="10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gn="ctr">
                        <a:lnSpc>
                          <a:spcPct val="107000"/>
                        </a:lnSpc>
                        <a:spcAft>
                          <a:spcPts val="800"/>
                        </a:spcAft>
                      </a:pPr>
                      <a:r>
                        <a:rPr lang="lt-LT" sz="1000" kern="0" dirty="0">
                          <a:solidFill>
                            <a:schemeClr val="tx1"/>
                          </a:solidFill>
                          <a:effectLst/>
                        </a:rPr>
                        <a:t>870</a:t>
                      </a:r>
                      <a:endParaRPr lang="lt-LT" sz="10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gn="ctr">
                        <a:lnSpc>
                          <a:spcPct val="107000"/>
                        </a:lnSpc>
                        <a:spcAft>
                          <a:spcPts val="800"/>
                        </a:spcAft>
                      </a:pPr>
                      <a:r>
                        <a:rPr lang="lt-LT" sz="1000" kern="0">
                          <a:solidFill>
                            <a:schemeClr val="tx1"/>
                          </a:solidFill>
                          <a:effectLst/>
                        </a:rPr>
                        <a:t>2 907,723</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gn="ctr">
                        <a:lnSpc>
                          <a:spcPct val="107000"/>
                        </a:lnSpc>
                        <a:spcAft>
                          <a:spcPts val="800"/>
                        </a:spcAft>
                      </a:pPr>
                      <a:r>
                        <a:rPr lang="lt-LT" sz="1000" kern="0">
                          <a:solidFill>
                            <a:schemeClr val="tx1"/>
                          </a:solidFill>
                          <a:effectLst/>
                        </a:rPr>
                        <a:t>5,962</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gn="ctr">
                        <a:lnSpc>
                          <a:spcPct val="107000"/>
                        </a:lnSpc>
                        <a:spcAft>
                          <a:spcPts val="800"/>
                        </a:spcAft>
                      </a:pPr>
                      <a:r>
                        <a:rPr lang="lt-LT" sz="1000" kern="0">
                          <a:solidFill>
                            <a:schemeClr val="tx1"/>
                          </a:solidFill>
                          <a:effectLst/>
                        </a:rPr>
                        <a:t>142</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gn="ctr">
                        <a:lnSpc>
                          <a:spcPct val="107000"/>
                        </a:lnSpc>
                        <a:spcAft>
                          <a:spcPts val="800"/>
                        </a:spcAft>
                      </a:pPr>
                      <a:r>
                        <a:rPr lang="lt-LT" sz="1000" kern="0">
                          <a:solidFill>
                            <a:schemeClr val="tx1"/>
                          </a:solidFill>
                          <a:effectLst/>
                        </a:rPr>
                        <a:t>2 228</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gn="ctr">
                        <a:lnSpc>
                          <a:spcPct val="107000"/>
                        </a:lnSpc>
                        <a:spcAft>
                          <a:spcPts val="800"/>
                        </a:spcAft>
                      </a:pPr>
                      <a:r>
                        <a:rPr lang="lt-LT" sz="1000" kern="0">
                          <a:solidFill>
                            <a:schemeClr val="tx1"/>
                          </a:solidFill>
                          <a:effectLst/>
                        </a:rPr>
                        <a:t>51</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gn="ctr">
                        <a:lnSpc>
                          <a:spcPct val="107000"/>
                        </a:lnSpc>
                        <a:spcAft>
                          <a:spcPts val="800"/>
                        </a:spcAft>
                      </a:pPr>
                      <a:r>
                        <a:rPr lang="lt-LT" sz="1000" kern="0">
                          <a:solidFill>
                            <a:schemeClr val="tx1"/>
                          </a:solidFill>
                          <a:effectLst/>
                        </a:rPr>
                        <a:t>24</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gn="ctr">
                        <a:lnSpc>
                          <a:spcPct val="107000"/>
                        </a:lnSpc>
                        <a:spcAft>
                          <a:spcPts val="800"/>
                        </a:spcAft>
                      </a:pPr>
                      <a:r>
                        <a:rPr lang="lt-LT" sz="1000" kern="0">
                          <a:solidFill>
                            <a:schemeClr val="tx1"/>
                          </a:solidFill>
                          <a:effectLst/>
                        </a:rPr>
                        <a:t>4 765</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gn="ctr">
                        <a:lnSpc>
                          <a:spcPct val="107000"/>
                        </a:lnSpc>
                        <a:spcAft>
                          <a:spcPts val="800"/>
                        </a:spcAft>
                      </a:pPr>
                      <a:r>
                        <a:rPr lang="lt-LT" sz="1000" kern="0">
                          <a:solidFill>
                            <a:schemeClr val="tx1"/>
                          </a:solidFill>
                          <a:effectLst/>
                        </a:rPr>
                        <a:t>0</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gn="ctr">
                        <a:lnSpc>
                          <a:spcPct val="107000"/>
                        </a:lnSpc>
                        <a:spcAft>
                          <a:spcPts val="800"/>
                        </a:spcAft>
                      </a:pPr>
                      <a:r>
                        <a:rPr lang="lt-LT" sz="1000" kern="0">
                          <a:solidFill>
                            <a:schemeClr val="tx1"/>
                          </a:solidFill>
                          <a:effectLst/>
                        </a:rPr>
                        <a:t>61,968</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nSpc>
                          <a:spcPct val="107000"/>
                        </a:lnSpc>
                      </a:pPr>
                      <a:endParaRPr lang="lt-LT" sz="500" kern="100">
                        <a:solidFill>
                          <a:schemeClr val="tx1"/>
                        </a:solidFill>
                        <a:effectLst/>
                        <a:latin typeface="Calibri" panose="020F0502020204030204" pitchFamily="34" charset="0"/>
                        <a:cs typeface="Times New Roman" panose="02020603050405020304" pitchFamily="18" charset="0"/>
                      </a:endParaRPr>
                    </a:p>
                  </a:txBody>
                  <a:tcPr marL="34082" marR="34082" marT="0" marB="0" anchor="ctr"/>
                </a:tc>
                <a:extLst>
                  <a:ext uri="{0D108BD9-81ED-4DB2-BD59-A6C34878D82A}">
                    <a16:rowId xmlns:a16="http://schemas.microsoft.com/office/drawing/2014/main" val="4062525783"/>
                  </a:ext>
                </a:extLst>
              </a:tr>
              <a:tr h="364042">
                <a:tc>
                  <a:txBody>
                    <a:bodyPr/>
                    <a:lstStyle/>
                    <a:p>
                      <a:pPr algn="ctr">
                        <a:lnSpc>
                          <a:spcPct val="107000"/>
                        </a:lnSpc>
                        <a:spcAft>
                          <a:spcPts val="800"/>
                        </a:spcAft>
                      </a:pPr>
                      <a:r>
                        <a:rPr lang="lt-LT" sz="1000" kern="0">
                          <a:solidFill>
                            <a:schemeClr val="tx1"/>
                          </a:solidFill>
                          <a:effectLst/>
                        </a:rPr>
                        <a:t>2</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r">
                        <a:lnSpc>
                          <a:spcPct val="107000"/>
                        </a:lnSpc>
                        <a:spcAft>
                          <a:spcPts val="800"/>
                        </a:spcAft>
                      </a:pPr>
                      <a:r>
                        <a:rPr lang="lt-LT" sz="1000" b="1" kern="0" dirty="0">
                          <a:solidFill>
                            <a:schemeClr val="tx1"/>
                          </a:solidFill>
                          <a:effectLst/>
                        </a:rPr>
                        <a:t>Solidarumo fondo lėšos rekonstrukcijos darbams</a:t>
                      </a:r>
                      <a:endParaRPr lang="lt-LT" sz="1000" b="1"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gn="ctr">
                        <a:lnSpc>
                          <a:spcPct val="107000"/>
                        </a:lnSpc>
                        <a:spcAft>
                          <a:spcPts val="800"/>
                        </a:spcAft>
                      </a:pPr>
                      <a:r>
                        <a:rPr lang="lt-LT" sz="1000" kern="0" dirty="0">
                          <a:solidFill>
                            <a:schemeClr val="tx1"/>
                          </a:solidFill>
                          <a:effectLst/>
                        </a:rPr>
                        <a:t>55</a:t>
                      </a:r>
                      <a:endParaRPr lang="lt-LT" sz="10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gn="ctr">
                        <a:lnSpc>
                          <a:spcPct val="107000"/>
                        </a:lnSpc>
                        <a:spcAft>
                          <a:spcPts val="800"/>
                        </a:spcAft>
                      </a:pPr>
                      <a:r>
                        <a:rPr lang="lt-LT" sz="1000" kern="0" dirty="0">
                          <a:solidFill>
                            <a:schemeClr val="tx1"/>
                          </a:solidFill>
                          <a:effectLst/>
                        </a:rPr>
                        <a:t>4 461 173,49</a:t>
                      </a:r>
                      <a:endParaRPr lang="lt-LT" sz="10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gn="ctr">
                        <a:lnSpc>
                          <a:spcPct val="107000"/>
                        </a:lnSpc>
                        <a:spcAft>
                          <a:spcPts val="800"/>
                        </a:spcAft>
                      </a:pPr>
                      <a:r>
                        <a:rPr lang="lt-LT" sz="1000" kern="0" dirty="0">
                          <a:solidFill>
                            <a:schemeClr val="tx1"/>
                          </a:solidFill>
                          <a:effectLst/>
                        </a:rPr>
                        <a:t>5 223,86</a:t>
                      </a:r>
                      <a:endParaRPr lang="lt-LT" sz="10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gn="ctr">
                        <a:lnSpc>
                          <a:spcPct val="107000"/>
                        </a:lnSpc>
                        <a:spcAft>
                          <a:spcPts val="800"/>
                        </a:spcAft>
                      </a:pPr>
                      <a:r>
                        <a:rPr lang="lt-LT" sz="1000" kern="0" dirty="0">
                          <a:solidFill>
                            <a:schemeClr val="tx1"/>
                          </a:solidFill>
                          <a:effectLst/>
                        </a:rPr>
                        <a:t>46,191</a:t>
                      </a:r>
                      <a:endParaRPr lang="lt-LT" sz="10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gn="ctr">
                        <a:lnSpc>
                          <a:spcPct val="107000"/>
                        </a:lnSpc>
                        <a:spcAft>
                          <a:spcPts val="800"/>
                        </a:spcAft>
                      </a:pPr>
                      <a:r>
                        <a:rPr lang="lt-LT" sz="1000" kern="0" dirty="0">
                          <a:solidFill>
                            <a:schemeClr val="tx1"/>
                          </a:solidFill>
                          <a:effectLst/>
                        </a:rPr>
                        <a:t>349</a:t>
                      </a:r>
                      <a:endParaRPr lang="lt-LT" sz="10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gn="ctr">
                        <a:lnSpc>
                          <a:spcPct val="107000"/>
                        </a:lnSpc>
                        <a:spcAft>
                          <a:spcPts val="800"/>
                        </a:spcAft>
                      </a:pPr>
                      <a:r>
                        <a:rPr lang="lt-LT" sz="1000" kern="0" dirty="0">
                          <a:solidFill>
                            <a:schemeClr val="tx1"/>
                          </a:solidFill>
                          <a:effectLst/>
                        </a:rPr>
                        <a:t>853</a:t>
                      </a:r>
                      <a:endParaRPr lang="lt-LT" sz="10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gn="ctr">
                        <a:lnSpc>
                          <a:spcPct val="107000"/>
                        </a:lnSpc>
                        <a:spcAft>
                          <a:spcPts val="800"/>
                        </a:spcAft>
                      </a:pPr>
                      <a:r>
                        <a:rPr lang="lt-LT" sz="1000" kern="0" dirty="0">
                          <a:solidFill>
                            <a:schemeClr val="tx1"/>
                          </a:solidFill>
                          <a:effectLst/>
                        </a:rPr>
                        <a:t>89</a:t>
                      </a:r>
                      <a:endParaRPr lang="lt-LT" sz="10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gn="ctr">
                        <a:lnSpc>
                          <a:spcPct val="107000"/>
                        </a:lnSpc>
                        <a:spcAft>
                          <a:spcPts val="800"/>
                        </a:spcAft>
                      </a:pPr>
                      <a:r>
                        <a:rPr lang="lt-LT" sz="1000" kern="0" dirty="0">
                          <a:solidFill>
                            <a:schemeClr val="tx1"/>
                          </a:solidFill>
                          <a:effectLst/>
                        </a:rPr>
                        <a:t>128,205</a:t>
                      </a:r>
                      <a:endParaRPr lang="lt-LT" sz="10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gn="ctr">
                        <a:lnSpc>
                          <a:spcPct val="107000"/>
                        </a:lnSpc>
                        <a:spcAft>
                          <a:spcPts val="800"/>
                        </a:spcAft>
                      </a:pPr>
                      <a:r>
                        <a:rPr lang="lt-LT" sz="1000" kern="0" dirty="0">
                          <a:solidFill>
                            <a:schemeClr val="tx1"/>
                          </a:solidFill>
                          <a:effectLst/>
                        </a:rPr>
                        <a:t>0,000</a:t>
                      </a:r>
                      <a:endParaRPr lang="lt-LT" sz="10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gn="ctr">
                        <a:lnSpc>
                          <a:spcPct val="107000"/>
                        </a:lnSpc>
                        <a:spcAft>
                          <a:spcPts val="800"/>
                        </a:spcAft>
                      </a:pPr>
                      <a:r>
                        <a:rPr lang="lt-LT" sz="1000" kern="0" dirty="0">
                          <a:solidFill>
                            <a:schemeClr val="tx1"/>
                          </a:solidFill>
                          <a:effectLst/>
                        </a:rPr>
                        <a:t>0</a:t>
                      </a:r>
                      <a:endParaRPr lang="lt-LT" sz="10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gn="ctr">
                        <a:lnSpc>
                          <a:spcPct val="107000"/>
                        </a:lnSpc>
                        <a:spcAft>
                          <a:spcPts val="800"/>
                        </a:spcAft>
                      </a:pPr>
                      <a:r>
                        <a:rPr lang="lt-LT" sz="1000" kern="0" dirty="0">
                          <a:solidFill>
                            <a:schemeClr val="tx1"/>
                          </a:solidFill>
                          <a:effectLst/>
                        </a:rPr>
                        <a:t>128</a:t>
                      </a:r>
                      <a:endParaRPr lang="lt-LT" sz="10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gn="ctr">
                        <a:lnSpc>
                          <a:spcPct val="107000"/>
                        </a:lnSpc>
                        <a:spcAft>
                          <a:spcPts val="800"/>
                        </a:spcAft>
                      </a:pPr>
                      <a:r>
                        <a:rPr lang="lt-LT" sz="1000" kern="0">
                          <a:solidFill>
                            <a:schemeClr val="tx1"/>
                          </a:solidFill>
                          <a:effectLst/>
                        </a:rPr>
                        <a:t>0</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gn="ctr">
                        <a:lnSpc>
                          <a:spcPct val="107000"/>
                        </a:lnSpc>
                        <a:spcAft>
                          <a:spcPts val="800"/>
                        </a:spcAft>
                      </a:pPr>
                      <a:r>
                        <a:rPr lang="lt-LT" sz="1000" kern="0">
                          <a:solidFill>
                            <a:schemeClr val="tx1"/>
                          </a:solidFill>
                          <a:effectLst/>
                        </a:rPr>
                        <a:t>0</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gn="ctr">
                        <a:lnSpc>
                          <a:spcPct val="107000"/>
                        </a:lnSpc>
                        <a:spcAft>
                          <a:spcPts val="800"/>
                        </a:spcAft>
                      </a:pPr>
                      <a:r>
                        <a:rPr lang="lt-LT" sz="1000" kern="0">
                          <a:solidFill>
                            <a:schemeClr val="tx1"/>
                          </a:solidFill>
                          <a:effectLst/>
                        </a:rPr>
                        <a:t>0</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gn="ctr">
                        <a:lnSpc>
                          <a:spcPct val="107000"/>
                        </a:lnSpc>
                        <a:spcAft>
                          <a:spcPts val="800"/>
                        </a:spcAft>
                      </a:pPr>
                      <a:r>
                        <a:rPr lang="lt-LT" sz="1000" kern="0">
                          <a:solidFill>
                            <a:schemeClr val="tx1"/>
                          </a:solidFill>
                          <a:effectLst/>
                        </a:rPr>
                        <a:t>0</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gn="ctr">
                        <a:lnSpc>
                          <a:spcPct val="107000"/>
                        </a:lnSpc>
                        <a:spcAft>
                          <a:spcPts val="800"/>
                        </a:spcAft>
                      </a:pPr>
                      <a:r>
                        <a:rPr lang="lt-LT" sz="1000" kern="0">
                          <a:solidFill>
                            <a:schemeClr val="tx1"/>
                          </a:solidFill>
                          <a:effectLst/>
                        </a:rPr>
                        <a:t>2,920</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nSpc>
                          <a:spcPct val="107000"/>
                        </a:lnSpc>
                      </a:pPr>
                      <a:endParaRPr lang="lt-LT" sz="500" kern="100">
                        <a:solidFill>
                          <a:schemeClr val="tx1"/>
                        </a:solidFill>
                        <a:effectLst/>
                        <a:latin typeface="Calibri" panose="020F0502020204030204" pitchFamily="34" charset="0"/>
                        <a:cs typeface="Times New Roman" panose="02020603050405020304" pitchFamily="18" charset="0"/>
                      </a:endParaRPr>
                    </a:p>
                  </a:txBody>
                  <a:tcPr marL="34082" marR="34082" marT="0" marB="0" anchor="ctr"/>
                </a:tc>
                <a:extLst>
                  <a:ext uri="{0D108BD9-81ED-4DB2-BD59-A6C34878D82A}">
                    <a16:rowId xmlns:a16="http://schemas.microsoft.com/office/drawing/2014/main" val="1039378629"/>
                  </a:ext>
                </a:extLst>
              </a:tr>
              <a:tr h="364042">
                <a:tc>
                  <a:txBody>
                    <a:bodyPr/>
                    <a:lstStyle/>
                    <a:p>
                      <a:pPr algn="ctr">
                        <a:lnSpc>
                          <a:spcPct val="107000"/>
                        </a:lnSpc>
                        <a:spcAft>
                          <a:spcPts val="800"/>
                        </a:spcAft>
                      </a:pPr>
                      <a:r>
                        <a:rPr lang="lt-LT" sz="1000" kern="0">
                          <a:solidFill>
                            <a:schemeClr val="tx1"/>
                          </a:solidFill>
                          <a:effectLst/>
                        </a:rPr>
                        <a:t>3</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r">
                        <a:lnSpc>
                          <a:spcPct val="107000"/>
                        </a:lnSpc>
                        <a:spcAft>
                          <a:spcPts val="800"/>
                        </a:spcAft>
                      </a:pPr>
                      <a:r>
                        <a:rPr lang="lt-LT" sz="1000" b="1" kern="0" dirty="0">
                          <a:solidFill>
                            <a:schemeClr val="tx1"/>
                          </a:solidFill>
                          <a:effectLst/>
                        </a:rPr>
                        <a:t>Solidarumo fondo lėšos remonto darbams</a:t>
                      </a:r>
                      <a:endParaRPr lang="lt-LT" sz="1000" b="1"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gn="ctr">
                        <a:lnSpc>
                          <a:spcPct val="107000"/>
                        </a:lnSpc>
                        <a:spcAft>
                          <a:spcPts val="800"/>
                        </a:spcAft>
                      </a:pPr>
                      <a:r>
                        <a:rPr lang="lt-LT" sz="1000" kern="0">
                          <a:solidFill>
                            <a:schemeClr val="tx1"/>
                          </a:solidFill>
                          <a:effectLst/>
                        </a:rPr>
                        <a:t>240</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gn="ctr">
                        <a:lnSpc>
                          <a:spcPct val="107000"/>
                        </a:lnSpc>
                        <a:spcAft>
                          <a:spcPts val="800"/>
                        </a:spcAft>
                      </a:pPr>
                      <a:r>
                        <a:rPr lang="lt-LT" sz="1000" kern="0">
                          <a:solidFill>
                            <a:schemeClr val="tx1"/>
                          </a:solidFill>
                          <a:effectLst/>
                        </a:rPr>
                        <a:t>12 455 562,75</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gn="ctr">
                        <a:lnSpc>
                          <a:spcPct val="107000"/>
                        </a:lnSpc>
                        <a:spcAft>
                          <a:spcPts val="800"/>
                        </a:spcAft>
                      </a:pPr>
                      <a:r>
                        <a:rPr lang="lt-LT" sz="1000" kern="0">
                          <a:solidFill>
                            <a:schemeClr val="tx1"/>
                          </a:solidFill>
                          <a:effectLst/>
                        </a:rPr>
                        <a:t>38 819,68</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gn="ctr">
                        <a:lnSpc>
                          <a:spcPct val="107000"/>
                        </a:lnSpc>
                        <a:spcAft>
                          <a:spcPts val="800"/>
                        </a:spcAft>
                      </a:pPr>
                      <a:r>
                        <a:rPr lang="lt-LT" sz="1000" kern="0" dirty="0">
                          <a:solidFill>
                            <a:schemeClr val="tx1"/>
                          </a:solidFill>
                          <a:effectLst/>
                        </a:rPr>
                        <a:t>38,263</a:t>
                      </a:r>
                      <a:endParaRPr lang="lt-LT" sz="10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gn="ctr">
                        <a:lnSpc>
                          <a:spcPct val="107000"/>
                        </a:lnSpc>
                        <a:spcAft>
                          <a:spcPts val="800"/>
                        </a:spcAft>
                      </a:pPr>
                      <a:r>
                        <a:rPr lang="lt-LT" sz="1000" kern="0" dirty="0">
                          <a:solidFill>
                            <a:schemeClr val="tx1"/>
                          </a:solidFill>
                          <a:effectLst/>
                        </a:rPr>
                        <a:t>186</a:t>
                      </a:r>
                      <a:endParaRPr lang="lt-LT" sz="10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gn="ctr">
                        <a:lnSpc>
                          <a:spcPct val="107000"/>
                        </a:lnSpc>
                        <a:spcAft>
                          <a:spcPts val="800"/>
                        </a:spcAft>
                      </a:pPr>
                      <a:r>
                        <a:rPr lang="lt-LT" sz="1000" kern="0" dirty="0">
                          <a:solidFill>
                            <a:schemeClr val="tx1"/>
                          </a:solidFill>
                          <a:effectLst/>
                        </a:rPr>
                        <a:t>10 252</a:t>
                      </a:r>
                      <a:endParaRPr lang="lt-LT" sz="10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gn="ctr">
                        <a:lnSpc>
                          <a:spcPct val="107000"/>
                        </a:lnSpc>
                        <a:spcAft>
                          <a:spcPts val="800"/>
                        </a:spcAft>
                      </a:pPr>
                      <a:r>
                        <a:rPr lang="lt-LT" sz="1000" kern="0" dirty="0">
                          <a:solidFill>
                            <a:schemeClr val="tx1"/>
                          </a:solidFill>
                          <a:effectLst/>
                        </a:rPr>
                        <a:t>33</a:t>
                      </a:r>
                      <a:endParaRPr lang="lt-LT" sz="10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gn="ctr">
                        <a:lnSpc>
                          <a:spcPct val="107000"/>
                        </a:lnSpc>
                        <a:spcAft>
                          <a:spcPts val="800"/>
                        </a:spcAft>
                      </a:pPr>
                      <a:r>
                        <a:rPr lang="lt-LT" sz="1000" kern="0" dirty="0">
                          <a:solidFill>
                            <a:schemeClr val="tx1"/>
                          </a:solidFill>
                          <a:effectLst/>
                        </a:rPr>
                        <a:t>1 017,493</a:t>
                      </a:r>
                      <a:endParaRPr lang="lt-LT" sz="10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gn="ctr">
                        <a:lnSpc>
                          <a:spcPct val="107000"/>
                        </a:lnSpc>
                        <a:spcAft>
                          <a:spcPts val="800"/>
                        </a:spcAft>
                      </a:pPr>
                      <a:r>
                        <a:rPr lang="lt-LT" sz="1000" kern="0" dirty="0">
                          <a:solidFill>
                            <a:schemeClr val="tx1"/>
                          </a:solidFill>
                          <a:effectLst/>
                        </a:rPr>
                        <a:t>0,000</a:t>
                      </a:r>
                      <a:endParaRPr lang="lt-LT" sz="10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gn="ctr">
                        <a:lnSpc>
                          <a:spcPct val="107000"/>
                        </a:lnSpc>
                        <a:spcAft>
                          <a:spcPts val="800"/>
                        </a:spcAft>
                      </a:pPr>
                      <a:r>
                        <a:rPr lang="lt-LT" sz="1000" kern="0" dirty="0">
                          <a:solidFill>
                            <a:schemeClr val="tx1"/>
                          </a:solidFill>
                          <a:effectLst/>
                        </a:rPr>
                        <a:t>3</a:t>
                      </a:r>
                      <a:endParaRPr lang="lt-LT" sz="10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gn="ctr">
                        <a:lnSpc>
                          <a:spcPct val="107000"/>
                        </a:lnSpc>
                        <a:spcAft>
                          <a:spcPts val="800"/>
                        </a:spcAft>
                      </a:pPr>
                      <a:r>
                        <a:rPr lang="lt-LT" sz="1000" kern="0" dirty="0">
                          <a:solidFill>
                            <a:schemeClr val="tx1"/>
                          </a:solidFill>
                          <a:effectLst/>
                        </a:rPr>
                        <a:t>1 054</a:t>
                      </a:r>
                      <a:endParaRPr lang="lt-LT" sz="10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gn="ctr">
                        <a:lnSpc>
                          <a:spcPct val="107000"/>
                        </a:lnSpc>
                        <a:spcAft>
                          <a:spcPts val="800"/>
                        </a:spcAft>
                      </a:pPr>
                      <a:r>
                        <a:rPr lang="lt-LT" sz="1000" kern="0" dirty="0">
                          <a:solidFill>
                            <a:schemeClr val="tx1"/>
                          </a:solidFill>
                          <a:effectLst/>
                        </a:rPr>
                        <a:t>2</a:t>
                      </a:r>
                      <a:endParaRPr lang="lt-LT" sz="10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gn="ctr">
                        <a:lnSpc>
                          <a:spcPct val="107000"/>
                        </a:lnSpc>
                        <a:spcAft>
                          <a:spcPts val="800"/>
                        </a:spcAft>
                      </a:pPr>
                      <a:r>
                        <a:rPr lang="lt-LT" sz="1000" kern="0" dirty="0">
                          <a:solidFill>
                            <a:schemeClr val="tx1"/>
                          </a:solidFill>
                          <a:effectLst/>
                        </a:rPr>
                        <a:t>0</a:t>
                      </a:r>
                      <a:endParaRPr lang="lt-LT" sz="10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gn="ctr">
                        <a:lnSpc>
                          <a:spcPct val="107000"/>
                        </a:lnSpc>
                        <a:spcAft>
                          <a:spcPts val="800"/>
                        </a:spcAft>
                      </a:pPr>
                      <a:r>
                        <a:rPr lang="lt-LT" sz="1000" kern="0" dirty="0">
                          <a:solidFill>
                            <a:schemeClr val="tx1"/>
                          </a:solidFill>
                          <a:effectLst/>
                        </a:rPr>
                        <a:t>1</a:t>
                      </a:r>
                      <a:endParaRPr lang="lt-LT" sz="10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gn="ctr">
                        <a:lnSpc>
                          <a:spcPct val="107000"/>
                        </a:lnSpc>
                        <a:spcAft>
                          <a:spcPts val="800"/>
                        </a:spcAft>
                      </a:pPr>
                      <a:r>
                        <a:rPr lang="lt-LT" sz="1000" kern="0">
                          <a:solidFill>
                            <a:schemeClr val="tx1"/>
                          </a:solidFill>
                          <a:effectLst/>
                        </a:rPr>
                        <a:t>0</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gn="ctr">
                        <a:lnSpc>
                          <a:spcPct val="107000"/>
                        </a:lnSpc>
                        <a:spcAft>
                          <a:spcPts val="800"/>
                        </a:spcAft>
                      </a:pPr>
                      <a:r>
                        <a:rPr lang="lt-LT" sz="1000" kern="0">
                          <a:solidFill>
                            <a:schemeClr val="tx1"/>
                          </a:solidFill>
                          <a:effectLst/>
                        </a:rPr>
                        <a:t>0,000</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nSpc>
                          <a:spcPct val="107000"/>
                        </a:lnSpc>
                      </a:pPr>
                      <a:endParaRPr lang="lt-LT" sz="500" kern="100">
                        <a:solidFill>
                          <a:schemeClr val="tx1"/>
                        </a:solidFill>
                        <a:effectLst/>
                        <a:latin typeface="Calibri" panose="020F0502020204030204" pitchFamily="34" charset="0"/>
                        <a:cs typeface="Times New Roman" panose="02020603050405020304" pitchFamily="18" charset="0"/>
                      </a:endParaRPr>
                    </a:p>
                  </a:txBody>
                  <a:tcPr marL="34082" marR="34082" marT="0" marB="0" anchor="ctr"/>
                </a:tc>
                <a:extLst>
                  <a:ext uri="{0D108BD9-81ED-4DB2-BD59-A6C34878D82A}">
                    <a16:rowId xmlns:a16="http://schemas.microsoft.com/office/drawing/2014/main" val="1071624652"/>
                  </a:ext>
                </a:extLst>
              </a:tr>
              <a:tr h="963794">
                <a:tc>
                  <a:txBody>
                    <a:bodyPr/>
                    <a:lstStyle/>
                    <a:p>
                      <a:pPr algn="ctr">
                        <a:lnSpc>
                          <a:spcPct val="107000"/>
                        </a:lnSpc>
                        <a:spcAft>
                          <a:spcPts val="800"/>
                        </a:spcAft>
                      </a:pPr>
                      <a:r>
                        <a:rPr lang="lt-LT" sz="1000" kern="0" dirty="0">
                          <a:solidFill>
                            <a:schemeClr val="tx1"/>
                          </a:solidFill>
                          <a:effectLst/>
                        </a:rPr>
                        <a:t>4</a:t>
                      </a:r>
                      <a:endParaRPr lang="lt-LT" sz="10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r">
                        <a:lnSpc>
                          <a:spcPct val="107000"/>
                        </a:lnSpc>
                        <a:spcAft>
                          <a:spcPts val="800"/>
                        </a:spcAft>
                      </a:pPr>
                      <a:r>
                        <a:rPr lang="lt-LT" sz="900" b="1" kern="0" dirty="0">
                          <a:solidFill>
                            <a:schemeClr val="tx1"/>
                          </a:solidFill>
                          <a:effectLst/>
                        </a:rPr>
                        <a:t>ES investicijų veiksmų programos "Aplinkosauga, gamtos išteklių darnus naudojimas ir prisitaikymas prie klimato kaitos" priemonę "Potvynių rizikos valdymas"</a:t>
                      </a:r>
                      <a:endParaRPr lang="lt-LT" sz="900" b="1"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gn="ctr">
                        <a:lnSpc>
                          <a:spcPct val="107000"/>
                        </a:lnSpc>
                        <a:spcAft>
                          <a:spcPts val="800"/>
                        </a:spcAft>
                      </a:pPr>
                      <a:r>
                        <a:rPr lang="lt-LT" sz="1000" kern="0" dirty="0">
                          <a:solidFill>
                            <a:schemeClr val="tx1"/>
                          </a:solidFill>
                          <a:effectLst/>
                        </a:rPr>
                        <a:t>5</a:t>
                      </a:r>
                      <a:endParaRPr lang="lt-LT" sz="10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gn="ctr">
                        <a:lnSpc>
                          <a:spcPct val="107000"/>
                        </a:lnSpc>
                        <a:spcAft>
                          <a:spcPts val="800"/>
                        </a:spcAft>
                      </a:pPr>
                      <a:r>
                        <a:rPr lang="lt-LT" sz="1000" kern="0" dirty="0">
                          <a:solidFill>
                            <a:schemeClr val="tx1"/>
                          </a:solidFill>
                          <a:effectLst/>
                        </a:rPr>
                        <a:t>9 101 099,16</a:t>
                      </a:r>
                      <a:endParaRPr lang="lt-LT" sz="10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ctr">
                        <a:lnSpc>
                          <a:spcPct val="107000"/>
                        </a:lnSpc>
                        <a:spcAft>
                          <a:spcPts val="800"/>
                        </a:spcAft>
                      </a:pPr>
                      <a:r>
                        <a:rPr lang="lt-LT" sz="1000" kern="0" dirty="0">
                          <a:solidFill>
                            <a:schemeClr val="tx1"/>
                          </a:solidFill>
                          <a:effectLst/>
                        </a:rPr>
                        <a:t>3 215,76</a:t>
                      </a:r>
                      <a:endParaRPr lang="lt-LT" sz="10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ctr">
                        <a:lnSpc>
                          <a:spcPct val="107000"/>
                        </a:lnSpc>
                        <a:spcAft>
                          <a:spcPts val="800"/>
                        </a:spcAft>
                      </a:pPr>
                      <a:r>
                        <a:rPr lang="lt-LT" sz="1000" kern="0">
                          <a:solidFill>
                            <a:schemeClr val="tx1"/>
                          </a:solidFill>
                          <a:effectLst/>
                        </a:rPr>
                        <a:t>2,784</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ctr">
                        <a:lnSpc>
                          <a:spcPct val="107000"/>
                        </a:lnSpc>
                        <a:spcAft>
                          <a:spcPts val="800"/>
                        </a:spcAft>
                      </a:pPr>
                      <a:r>
                        <a:rPr lang="lt-LT" sz="1000" kern="0" dirty="0">
                          <a:solidFill>
                            <a:schemeClr val="tx1"/>
                          </a:solidFill>
                          <a:effectLst/>
                        </a:rPr>
                        <a:t>26</a:t>
                      </a:r>
                      <a:endParaRPr lang="lt-LT" sz="10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ctr">
                        <a:lnSpc>
                          <a:spcPct val="107000"/>
                        </a:lnSpc>
                        <a:spcAft>
                          <a:spcPts val="800"/>
                        </a:spcAft>
                      </a:pPr>
                      <a:r>
                        <a:rPr lang="lt-LT" sz="1000" kern="0">
                          <a:solidFill>
                            <a:schemeClr val="tx1"/>
                          </a:solidFill>
                          <a:effectLst/>
                        </a:rPr>
                        <a:t>133</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ctr">
                        <a:lnSpc>
                          <a:spcPct val="107000"/>
                        </a:lnSpc>
                        <a:spcAft>
                          <a:spcPts val="800"/>
                        </a:spcAft>
                      </a:pPr>
                      <a:r>
                        <a:rPr lang="lt-LT" sz="1000" kern="0" dirty="0">
                          <a:solidFill>
                            <a:schemeClr val="tx1"/>
                          </a:solidFill>
                          <a:effectLst/>
                        </a:rPr>
                        <a:t>1</a:t>
                      </a:r>
                      <a:endParaRPr lang="lt-LT" sz="10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ctr">
                        <a:lnSpc>
                          <a:spcPct val="107000"/>
                        </a:lnSpc>
                        <a:spcAft>
                          <a:spcPts val="800"/>
                        </a:spcAft>
                      </a:pPr>
                      <a:r>
                        <a:rPr lang="lt-LT" sz="1000" kern="0" dirty="0">
                          <a:solidFill>
                            <a:schemeClr val="tx1"/>
                          </a:solidFill>
                          <a:effectLst/>
                        </a:rPr>
                        <a:t>42,218</a:t>
                      </a:r>
                      <a:endParaRPr lang="lt-LT" sz="10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ctr">
                        <a:lnSpc>
                          <a:spcPct val="107000"/>
                        </a:lnSpc>
                        <a:spcAft>
                          <a:spcPts val="800"/>
                        </a:spcAft>
                      </a:pPr>
                      <a:r>
                        <a:rPr lang="lt-LT" sz="1000" kern="0" dirty="0">
                          <a:solidFill>
                            <a:schemeClr val="tx1"/>
                          </a:solidFill>
                          <a:effectLst/>
                        </a:rPr>
                        <a:t>0,000</a:t>
                      </a:r>
                      <a:endParaRPr lang="lt-LT" sz="10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ctr">
                        <a:lnSpc>
                          <a:spcPct val="107000"/>
                        </a:lnSpc>
                        <a:spcAft>
                          <a:spcPts val="800"/>
                        </a:spcAft>
                      </a:pPr>
                      <a:r>
                        <a:rPr lang="lt-LT" sz="1000" kern="0" dirty="0">
                          <a:solidFill>
                            <a:schemeClr val="tx1"/>
                          </a:solidFill>
                          <a:effectLst/>
                        </a:rPr>
                        <a:t>0</a:t>
                      </a:r>
                      <a:endParaRPr lang="lt-LT" sz="10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ctr">
                        <a:lnSpc>
                          <a:spcPct val="107000"/>
                        </a:lnSpc>
                        <a:spcAft>
                          <a:spcPts val="800"/>
                        </a:spcAft>
                      </a:pPr>
                      <a:r>
                        <a:rPr lang="lt-LT" sz="1000" kern="0" dirty="0">
                          <a:solidFill>
                            <a:schemeClr val="tx1"/>
                          </a:solidFill>
                          <a:effectLst/>
                        </a:rPr>
                        <a:t>54</a:t>
                      </a:r>
                      <a:endParaRPr lang="lt-LT" sz="10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ctr">
                        <a:lnSpc>
                          <a:spcPct val="107000"/>
                        </a:lnSpc>
                        <a:spcAft>
                          <a:spcPts val="800"/>
                        </a:spcAft>
                      </a:pPr>
                      <a:r>
                        <a:rPr lang="lt-LT" sz="1000" kern="0" dirty="0">
                          <a:solidFill>
                            <a:schemeClr val="tx1"/>
                          </a:solidFill>
                          <a:effectLst/>
                        </a:rPr>
                        <a:t>0</a:t>
                      </a:r>
                      <a:endParaRPr lang="lt-LT" sz="10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ctr">
                        <a:lnSpc>
                          <a:spcPct val="107000"/>
                        </a:lnSpc>
                        <a:spcAft>
                          <a:spcPts val="800"/>
                        </a:spcAft>
                      </a:pPr>
                      <a:r>
                        <a:rPr lang="lt-LT" sz="1000" kern="0" dirty="0">
                          <a:solidFill>
                            <a:schemeClr val="tx1"/>
                          </a:solidFill>
                          <a:effectLst/>
                        </a:rPr>
                        <a:t>3</a:t>
                      </a:r>
                      <a:endParaRPr lang="lt-LT" sz="10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ctr">
                        <a:lnSpc>
                          <a:spcPct val="107000"/>
                        </a:lnSpc>
                        <a:spcAft>
                          <a:spcPts val="800"/>
                        </a:spcAft>
                      </a:pPr>
                      <a:r>
                        <a:rPr lang="lt-LT" sz="1000" kern="0" dirty="0">
                          <a:solidFill>
                            <a:schemeClr val="tx1"/>
                          </a:solidFill>
                          <a:effectLst/>
                        </a:rPr>
                        <a:t>0</a:t>
                      </a:r>
                      <a:endParaRPr lang="lt-LT" sz="10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ctr">
                        <a:lnSpc>
                          <a:spcPct val="107000"/>
                        </a:lnSpc>
                        <a:spcAft>
                          <a:spcPts val="800"/>
                        </a:spcAft>
                      </a:pPr>
                      <a:r>
                        <a:rPr lang="lt-LT" sz="1000" kern="0" dirty="0">
                          <a:solidFill>
                            <a:schemeClr val="tx1"/>
                          </a:solidFill>
                          <a:effectLst/>
                        </a:rPr>
                        <a:t>0</a:t>
                      </a:r>
                      <a:endParaRPr lang="lt-LT" sz="10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ctr">
                        <a:lnSpc>
                          <a:spcPct val="107000"/>
                        </a:lnSpc>
                        <a:spcAft>
                          <a:spcPts val="800"/>
                        </a:spcAft>
                      </a:pPr>
                      <a:r>
                        <a:rPr lang="lt-LT" sz="1000" kern="0" dirty="0">
                          <a:solidFill>
                            <a:schemeClr val="tx1"/>
                          </a:solidFill>
                          <a:effectLst/>
                        </a:rPr>
                        <a:t>13,453</a:t>
                      </a:r>
                      <a:endParaRPr lang="lt-LT" sz="10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nSpc>
                          <a:spcPct val="107000"/>
                        </a:lnSpc>
                      </a:pPr>
                      <a:endParaRPr lang="lt-LT" sz="500" kern="100">
                        <a:solidFill>
                          <a:schemeClr val="tx1"/>
                        </a:solidFill>
                        <a:effectLst/>
                        <a:latin typeface="Calibri" panose="020F0502020204030204" pitchFamily="34" charset="0"/>
                        <a:cs typeface="Times New Roman" panose="02020603050405020304" pitchFamily="18" charset="0"/>
                      </a:endParaRPr>
                    </a:p>
                  </a:txBody>
                  <a:tcPr marL="34082" marR="34082" marT="0" marB="0" anchor="ctr"/>
                </a:tc>
                <a:extLst>
                  <a:ext uri="{0D108BD9-81ED-4DB2-BD59-A6C34878D82A}">
                    <a16:rowId xmlns:a16="http://schemas.microsoft.com/office/drawing/2014/main" val="3410729955"/>
                  </a:ext>
                </a:extLst>
              </a:tr>
              <a:tr h="543942">
                <a:tc>
                  <a:txBody>
                    <a:bodyPr/>
                    <a:lstStyle/>
                    <a:p>
                      <a:pPr algn="ctr">
                        <a:lnSpc>
                          <a:spcPct val="107000"/>
                        </a:lnSpc>
                        <a:spcAft>
                          <a:spcPts val="800"/>
                        </a:spcAft>
                      </a:pPr>
                      <a:r>
                        <a:rPr lang="lt-LT" sz="1000" kern="0">
                          <a:solidFill>
                            <a:schemeClr val="tx1"/>
                          </a:solidFill>
                          <a:effectLst/>
                        </a:rPr>
                        <a:t>5</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r">
                        <a:lnSpc>
                          <a:spcPct val="107000"/>
                        </a:lnSpc>
                        <a:spcAft>
                          <a:spcPts val="800"/>
                        </a:spcAft>
                      </a:pPr>
                      <a:r>
                        <a:rPr lang="lt-LT" sz="900" b="1" kern="0" dirty="0">
                          <a:solidFill>
                            <a:schemeClr val="tx1"/>
                          </a:solidFill>
                          <a:effectLst/>
                        </a:rPr>
                        <a:t>Projektai įvykdyti pagal valstybės investicijų  programą (Polderių)</a:t>
                      </a:r>
                      <a:endParaRPr lang="lt-LT" sz="900" b="1"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nSpc>
                          <a:spcPct val="107000"/>
                        </a:lnSpc>
                        <a:spcAft>
                          <a:spcPts val="800"/>
                        </a:spcAft>
                      </a:pPr>
                      <a:r>
                        <a:rPr lang="lt-LT" sz="1000" kern="0">
                          <a:solidFill>
                            <a:schemeClr val="tx1"/>
                          </a:solidFill>
                          <a:effectLst/>
                        </a:rPr>
                        <a:t>24</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nSpc>
                          <a:spcPct val="107000"/>
                        </a:lnSpc>
                        <a:spcAft>
                          <a:spcPts val="800"/>
                        </a:spcAft>
                      </a:pPr>
                      <a:r>
                        <a:rPr lang="lt-LT" sz="1000" kern="0">
                          <a:solidFill>
                            <a:schemeClr val="tx1"/>
                          </a:solidFill>
                          <a:effectLst/>
                        </a:rPr>
                        <a:t>8 041 844,98</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nSpc>
                          <a:spcPct val="107000"/>
                        </a:lnSpc>
                        <a:spcAft>
                          <a:spcPts val="800"/>
                        </a:spcAft>
                      </a:pPr>
                      <a:r>
                        <a:rPr lang="lt-LT" sz="1000" kern="0">
                          <a:solidFill>
                            <a:schemeClr val="tx1"/>
                          </a:solidFill>
                          <a:effectLst/>
                        </a:rPr>
                        <a:t>14 978,86</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nSpc>
                          <a:spcPct val="107000"/>
                        </a:lnSpc>
                        <a:spcAft>
                          <a:spcPts val="800"/>
                        </a:spcAft>
                      </a:pPr>
                      <a:r>
                        <a:rPr lang="lt-LT" sz="1000" kern="0">
                          <a:solidFill>
                            <a:schemeClr val="tx1"/>
                          </a:solidFill>
                          <a:effectLst/>
                        </a:rPr>
                        <a:t>3,351</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nSpc>
                          <a:spcPct val="107000"/>
                        </a:lnSpc>
                        <a:spcAft>
                          <a:spcPts val="800"/>
                        </a:spcAft>
                      </a:pPr>
                      <a:r>
                        <a:rPr lang="lt-LT" sz="1000" kern="0">
                          <a:solidFill>
                            <a:schemeClr val="tx1"/>
                          </a:solidFill>
                          <a:effectLst/>
                        </a:rPr>
                        <a:t>453</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nSpc>
                          <a:spcPct val="107000"/>
                        </a:lnSpc>
                        <a:spcAft>
                          <a:spcPts val="800"/>
                        </a:spcAft>
                      </a:pPr>
                      <a:r>
                        <a:rPr lang="lt-LT" sz="1000" kern="0">
                          <a:solidFill>
                            <a:schemeClr val="tx1"/>
                          </a:solidFill>
                          <a:effectLst/>
                        </a:rPr>
                        <a:t>1 268</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nSpc>
                          <a:spcPct val="107000"/>
                        </a:lnSpc>
                        <a:spcAft>
                          <a:spcPts val="800"/>
                        </a:spcAft>
                      </a:pPr>
                      <a:r>
                        <a:rPr lang="lt-LT" sz="1000" kern="0">
                          <a:solidFill>
                            <a:schemeClr val="tx1"/>
                          </a:solidFill>
                          <a:effectLst/>
                        </a:rPr>
                        <a:t>8</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nSpc>
                          <a:spcPct val="107000"/>
                        </a:lnSpc>
                        <a:spcAft>
                          <a:spcPts val="800"/>
                        </a:spcAft>
                      </a:pPr>
                      <a:r>
                        <a:rPr lang="lt-LT" sz="1000" kern="0">
                          <a:solidFill>
                            <a:schemeClr val="tx1"/>
                          </a:solidFill>
                          <a:effectLst/>
                        </a:rPr>
                        <a:t>238,093</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nSpc>
                          <a:spcPct val="107000"/>
                        </a:lnSpc>
                        <a:spcAft>
                          <a:spcPts val="800"/>
                        </a:spcAft>
                      </a:pPr>
                      <a:r>
                        <a:rPr lang="lt-LT" sz="1000" kern="0">
                          <a:solidFill>
                            <a:schemeClr val="tx1"/>
                          </a:solidFill>
                          <a:effectLst/>
                        </a:rPr>
                        <a:t> </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nSpc>
                          <a:spcPct val="107000"/>
                        </a:lnSpc>
                        <a:spcAft>
                          <a:spcPts val="800"/>
                        </a:spcAft>
                      </a:pPr>
                      <a:r>
                        <a:rPr lang="lt-LT" sz="1000" kern="0">
                          <a:solidFill>
                            <a:schemeClr val="tx1"/>
                          </a:solidFill>
                          <a:effectLst/>
                        </a:rPr>
                        <a:t>1</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nSpc>
                          <a:spcPct val="107000"/>
                        </a:lnSpc>
                        <a:spcAft>
                          <a:spcPts val="800"/>
                        </a:spcAft>
                      </a:pPr>
                      <a:r>
                        <a:rPr lang="lt-LT" sz="1000" kern="0">
                          <a:solidFill>
                            <a:schemeClr val="tx1"/>
                          </a:solidFill>
                          <a:effectLst/>
                        </a:rPr>
                        <a:t>133</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nSpc>
                          <a:spcPct val="107000"/>
                        </a:lnSpc>
                        <a:spcAft>
                          <a:spcPts val="800"/>
                        </a:spcAft>
                      </a:pPr>
                      <a:r>
                        <a:rPr lang="lt-LT" sz="1000" kern="0">
                          <a:solidFill>
                            <a:schemeClr val="tx1"/>
                          </a:solidFill>
                          <a:effectLst/>
                        </a:rPr>
                        <a:t> </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nSpc>
                          <a:spcPct val="107000"/>
                        </a:lnSpc>
                        <a:spcAft>
                          <a:spcPts val="800"/>
                        </a:spcAft>
                      </a:pPr>
                      <a:r>
                        <a:rPr lang="lt-LT" sz="1000" kern="0" dirty="0">
                          <a:solidFill>
                            <a:schemeClr val="tx1"/>
                          </a:solidFill>
                          <a:effectLst/>
                        </a:rPr>
                        <a:t>5</a:t>
                      </a:r>
                      <a:endParaRPr lang="lt-LT" sz="10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nSpc>
                          <a:spcPct val="107000"/>
                        </a:lnSpc>
                        <a:spcAft>
                          <a:spcPts val="800"/>
                        </a:spcAft>
                      </a:pPr>
                      <a:r>
                        <a:rPr lang="lt-LT" sz="1000" kern="0" dirty="0">
                          <a:solidFill>
                            <a:schemeClr val="tx1"/>
                          </a:solidFill>
                          <a:effectLst/>
                        </a:rPr>
                        <a:t>1</a:t>
                      </a:r>
                      <a:endParaRPr lang="lt-LT" sz="10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nSpc>
                          <a:spcPct val="107000"/>
                        </a:lnSpc>
                        <a:spcAft>
                          <a:spcPts val="800"/>
                        </a:spcAft>
                      </a:pPr>
                      <a:r>
                        <a:rPr lang="lt-LT" sz="1000" kern="0" dirty="0">
                          <a:solidFill>
                            <a:schemeClr val="tx1"/>
                          </a:solidFill>
                          <a:effectLst/>
                        </a:rPr>
                        <a:t> </a:t>
                      </a:r>
                      <a:endParaRPr lang="lt-LT" sz="10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nSpc>
                          <a:spcPct val="107000"/>
                        </a:lnSpc>
                        <a:spcAft>
                          <a:spcPts val="800"/>
                        </a:spcAft>
                      </a:pPr>
                      <a:r>
                        <a:rPr lang="lt-LT" sz="1000" kern="0" dirty="0">
                          <a:solidFill>
                            <a:schemeClr val="tx1"/>
                          </a:solidFill>
                          <a:effectLst/>
                        </a:rPr>
                        <a:t>28,985</a:t>
                      </a:r>
                      <a:endParaRPr lang="lt-LT" sz="10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nSpc>
                          <a:spcPct val="107000"/>
                        </a:lnSpc>
                      </a:pPr>
                      <a:endParaRPr lang="lt-LT" sz="500" kern="100">
                        <a:solidFill>
                          <a:schemeClr val="tx1"/>
                        </a:solidFill>
                        <a:effectLst/>
                        <a:latin typeface="Calibri" panose="020F0502020204030204" pitchFamily="34" charset="0"/>
                        <a:cs typeface="Times New Roman" panose="02020603050405020304" pitchFamily="18" charset="0"/>
                      </a:endParaRPr>
                    </a:p>
                  </a:txBody>
                  <a:tcPr marL="34082" marR="34082" marT="0" marB="0" anchor="ctr"/>
                </a:tc>
                <a:extLst>
                  <a:ext uri="{0D108BD9-81ED-4DB2-BD59-A6C34878D82A}">
                    <a16:rowId xmlns:a16="http://schemas.microsoft.com/office/drawing/2014/main" val="2877449984"/>
                  </a:ext>
                </a:extLst>
              </a:tr>
              <a:tr h="931035">
                <a:tc>
                  <a:txBody>
                    <a:bodyPr/>
                    <a:lstStyle/>
                    <a:p>
                      <a:pPr algn="ctr">
                        <a:lnSpc>
                          <a:spcPct val="107000"/>
                        </a:lnSpc>
                        <a:spcAft>
                          <a:spcPts val="800"/>
                        </a:spcAft>
                      </a:pPr>
                      <a:r>
                        <a:rPr lang="lt-LT" sz="1000" kern="0">
                          <a:solidFill>
                            <a:schemeClr val="tx1"/>
                          </a:solidFill>
                          <a:effectLst/>
                        </a:rPr>
                        <a:t>6</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r">
                        <a:lnSpc>
                          <a:spcPct val="107000"/>
                        </a:lnSpc>
                        <a:spcAft>
                          <a:spcPts val="800"/>
                        </a:spcAft>
                      </a:pPr>
                      <a:r>
                        <a:rPr lang="lt-LT" sz="900" b="1" kern="0" dirty="0">
                          <a:solidFill>
                            <a:schemeClr val="tx1"/>
                          </a:solidFill>
                          <a:effectLst/>
                        </a:rPr>
                        <a:t>Projektai, įvykdyti pagal valstybės investicijų  programą (Nemuno baseino mažųjų intakų pabaseinių investicijų projektų įgyvendinimo programa)</a:t>
                      </a:r>
                      <a:endParaRPr lang="lt-LT" sz="900" b="1"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nSpc>
                          <a:spcPct val="107000"/>
                        </a:lnSpc>
                        <a:spcAft>
                          <a:spcPts val="800"/>
                        </a:spcAft>
                      </a:pPr>
                      <a:r>
                        <a:rPr lang="lt-LT" sz="1000" kern="0">
                          <a:solidFill>
                            <a:schemeClr val="tx1"/>
                          </a:solidFill>
                          <a:effectLst/>
                        </a:rPr>
                        <a:t>56</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nSpc>
                          <a:spcPct val="107000"/>
                        </a:lnSpc>
                        <a:spcAft>
                          <a:spcPts val="800"/>
                        </a:spcAft>
                      </a:pPr>
                      <a:r>
                        <a:rPr lang="lt-LT" sz="1000" kern="0">
                          <a:solidFill>
                            <a:schemeClr val="tx1"/>
                          </a:solidFill>
                          <a:effectLst/>
                        </a:rPr>
                        <a:t>13 620 534,10</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nSpc>
                          <a:spcPct val="107000"/>
                        </a:lnSpc>
                        <a:spcAft>
                          <a:spcPts val="800"/>
                        </a:spcAft>
                      </a:pPr>
                      <a:r>
                        <a:rPr lang="lt-LT" sz="1000" kern="0">
                          <a:solidFill>
                            <a:schemeClr val="tx1"/>
                          </a:solidFill>
                          <a:effectLst/>
                        </a:rPr>
                        <a:t>41 601,08</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nSpc>
                          <a:spcPct val="107000"/>
                        </a:lnSpc>
                        <a:spcAft>
                          <a:spcPts val="800"/>
                        </a:spcAft>
                      </a:pPr>
                      <a:r>
                        <a:rPr lang="lt-LT" sz="1000" kern="0">
                          <a:solidFill>
                            <a:schemeClr val="tx1"/>
                          </a:solidFill>
                          <a:effectLst/>
                        </a:rPr>
                        <a:t>0,000</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nSpc>
                          <a:spcPct val="107000"/>
                        </a:lnSpc>
                        <a:spcAft>
                          <a:spcPts val="800"/>
                        </a:spcAft>
                      </a:pPr>
                      <a:r>
                        <a:rPr lang="lt-LT" sz="1000" kern="0">
                          <a:solidFill>
                            <a:schemeClr val="tx1"/>
                          </a:solidFill>
                          <a:effectLst/>
                        </a:rPr>
                        <a:t>11</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nSpc>
                          <a:spcPct val="107000"/>
                        </a:lnSpc>
                        <a:spcAft>
                          <a:spcPts val="800"/>
                        </a:spcAft>
                      </a:pPr>
                      <a:r>
                        <a:rPr lang="lt-LT" sz="1000" kern="0">
                          <a:solidFill>
                            <a:schemeClr val="tx1"/>
                          </a:solidFill>
                          <a:effectLst/>
                        </a:rPr>
                        <a:t>10 083</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nSpc>
                          <a:spcPct val="107000"/>
                        </a:lnSpc>
                        <a:spcAft>
                          <a:spcPts val="800"/>
                        </a:spcAft>
                      </a:pPr>
                      <a:r>
                        <a:rPr lang="lt-LT" sz="1000" kern="0">
                          <a:solidFill>
                            <a:schemeClr val="tx1"/>
                          </a:solidFill>
                          <a:effectLst/>
                        </a:rPr>
                        <a:t>0</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nSpc>
                          <a:spcPct val="107000"/>
                        </a:lnSpc>
                        <a:spcAft>
                          <a:spcPts val="800"/>
                        </a:spcAft>
                      </a:pPr>
                      <a:r>
                        <a:rPr lang="lt-LT" sz="1000" kern="0">
                          <a:solidFill>
                            <a:schemeClr val="tx1"/>
                          </a:solidFill>
                          <a:effectLst/>
                        </a:rPr>
                        <a:t>1 064,239</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nSpc>
                          <a:spcPct val="107000"/>
                        </a:lnSpc>
                        <a:spcAft>
                          <a:spcPts val="800"/>
                        </a:spcAft>
                      </a:pPr>
                      <a:r>
                        <a:rPr lang="lt-LT" sz="1000" kern="0">
                          <a:solidFill>
                            <a:schemeClr val="tx1"/>
                          </a:solidFill>
                          <a:effectLst/>
                        </a:rPr>
                        <a:t>0,000</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nSpc>
                          <a:spcPct val="107000"/>
                        </a:lnSpc>
                        <a:spcAft>
                          <a:spcPts val="800"/>
                        </a:spcAft>
                      </a:pPr>
                      <a:r>
                        <a:rPr lang="lt-LT" sz="1000" kern="0">
                          <a:solidFill>
                            <a:schemeClr val="tx1"/>
                          </a:solidFill>
                          <a:effectLst/>
                        </a:rPr>
                        <a:t>13</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nSpc>
                          <a:spcPct val="107000"/>
                        </a:lnSpc>
                        <a:spcAft>
                          <a:spcPts val="800"/>
                        </a:spcAft>
                      </a:pPr>
                      <a:r>
                        <a:rPr lang="lt-LT" sz="1000" kern="0">
                          <a:solidFill>
                            <a:schemeClr val="tx1"/>
                          </a:solidFill>
                          <a:effectLst/>
                        </a:rPr>
                        <a:t>1 029</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nSpc>
                          <a:spcPct val="107000"/>
                        </a:lnSpc>
                        <a:spcAft>
                          <a:spcPts val="800"/>
                        </a:spcAft>
                      </a:pPr>
                      <a:r>
                        <a:rPr lang="lt-LT" sz="1000" kern="0">
                          <a:solidFill>
                            <a:schemeClr val="tx1"/>
                          </a:solidFill>
                          <a:effectLst/>
                        </a:rPr>
                        <a:t>0</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nSpc>
                          <a:spcPct val="107000"/>
                        </a:lnSpc>
                        <a:spcAft>
                          <a:spcPts val="800"/>
                        </a:spcAft>
                      </a:pPr>
                      <a:r>
                        <a:rPr lang="lt-LT" sz="1000" kern="0">
                          <a:solidFill>
                            <a:schemeClr val="tx1"/>
                          </a:solidFill>
                          <a:effectLst/>
                        </a:rPr>
                        <a:t>0</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nSpc>
                          <a:spcPct val="107000"/>
                        </a:lnSpc>
                        <a:spcAft>
                          <a:spcPts val="800"/>
                        </a:spcAft>
                      </a:pPr>
                      <a:r>
                        <a:rPr lang="lt-LT" sz="1000" kern="0">
                          <a:solidFill>
                            <a:schemeClr val="tx1"/>
                          </a:solidFill>
                          <a:effectLst/>
                        </a:rPr>
                        <a:t>0</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nSpc>
                          <a:spcPct val="107000"/>
                        </a:lnSpc>
                        <a:spcAft>
                          <a:spcPts val="800"/>
                        </a:spcAft>
                      </a:pPr>
                      <a:r>
                        <a:rPr lang="lt-LT" sz="1000" kern="0" dirty="0">
                          <a:solidFill>
                            <a:schemeClr val="tx1"/>
                          </a:solidFill>
                          <a:effectLst/>
                        </a:rPr>
                        <a:t>11</a:t>
                      </a:r>
                      <a:endParaRPr lang="lt-LT" sz="10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nSpc>
                          <a:spcPct val="107000"/>
                        </a:lnSpc>
                        <a:spcAft>
                          <a:spcPts val="800"/>
                        </a:spcAft>
                      </a:pPr>
                      <a:r>
                        <a:rPr lang="lt-LT" sz="1000" kern="0" dirty="0">
                          <a:solidFill>
                            <a:schemeClr val="tx1"/>
                          </a:solidFill>
                          <a:effectLst/>
                        </a:rPr>
                        <a:t>0,000</a:t>
                      </a:r>
                      <a:endParaRPr lang="lt-LT" sz="10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nSpc>
                          <a:spcPct val="107000"/>
                        </a:lnSpc>
                      </a:pPr>
                      <a:endParaRPr lang="lt-LT" sz="500" kern="100">
                        <a:solidFill>
                          <a:schemeClr val="tx1"/>
                        </a:solidFill>
                        <a:effectLst/>
                        <a:latin typeface="Calibri" panose="020F0502020204030204" pitchFamily="34" charset="0"/>
                        <a:cs typeface="Times New Roman" panose="02020603050405020304" pitchFamily="18" charset="0"/>
                      </a:endParaRPr>
                    </a:p>
                  </a:txBody>
                  <a:tcPr marL="34082" marR="34082" marT="0" marB="0" anchor="ctr"/>
                </a:tc>
                <a:extLst>
                  <a:ext uri="{0D108BD9-81ED-4DB2-BD59-A6C34878D82A}">
                    <a16:rowId xmlns:a16="http://schemas.microsoft.com/office/drawing/2014/main" val="602264394"/>
                  </a:ext>
                </a:extLst>
              </a:tr>
              <a:tr h="543942">
                <a:tc>
                  <a:txBody>
                    <a:bodyPr/>
                    <a:lstStyle/>
                    <a:p>
                      <a:pPr algn="ctr">
                        <a:lnSpc>
                          <a:spcPct val="107000"/>
                        </a:lnSpc>
                        <a:spcAft>
                          <a:spcPts val="800"/>
                        </a:spcAft>
                      </a:pPr>
                      <a:r>
                        <a:rPr lang="lt-LT" sz="1000" kern="0">
                          <a:solidFill>
                            <a:schemeClr val="tx1"/>
                          </a:solidFill>
                          <a:effectLst/>
                        </a:rPr>
                        <a:t>7</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r">
                        <a:lnSpc>
                          <a:spcPct val="107000"/>
                        </a:lnSpc>
                        <a:spcAft>
                          <a:spcPts val="800"/>
                        </a:spcAft>
                      </a:pPr>
                      <a:r>
                        <a:rPr lang="lt-LT" sz="1000" b="1" kern="0" dirty="0">
                          <a:solidFill>
                            <a:schemeClr val="tx1"/>
                          </a:solidFill>
                          <a:effectLst/>
                        </a:rPr>
                        <a:t>Rekonstrukcijos darbai įvykdyti  iš savivaldybių lėšų</a:t>
                      </a:r>
                      <a:br>
                        <a:rPr lang="lt-LT" sz="1000" b="1" kern="0" dirty="0">
                          <a:solidFill>
                            <a:schemeClr val="tx1"/>
                          </a:solidFill>
                          <a:effectLst/>
                        </a:rPr>
                      </a:br>
                      <a:endParaRPr lang="lt-LT" sz="1000" b="1"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nSpc>
                          <a:spcPct val="107000"/>
                        </a:lnSpc>
                        <a:spcAft>
                          <a:spcPts val="800"/>
                        </a:spcAft>
                      </a:pPr>
                      <a:r>
                        <a:rPr lang="lt-LT" sz="1000" kern="0">
                          <a:solidFill>
                            <a:schemeClr val="tx1"/>
                          </a:solidFill>
                          <a:effectLst/>
                        </a:rPr>
                        <a:t>9</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nSpc>
                          <a:spcPct val="107000"/>
                        </a:lnSpc>
                        <a:spcAft>
                          <a:spcPts val="800"/>
                        </a:spcAft>
                      </a:pPr>
                      <a:r>
                        <a:rPr lang="lt-LT" sz="1000" kern="0">
                          <a:solidFill>
                            <a:schemeClr val="tx1"/>
                          </a:solidFill>
                          <a:effectLst/>
                        </a:rPr>
                        <a:t>387 170,44</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nSpc>
                          <a:spcPct val="107000"/>
                        </a:lnSpc>
                        <a:spcAft>
                          <a:spcPts val="800"/>
                        </a:spcAft>
                      </a:pPr>
                      <a:r>
                        <a:rPr lang="lt-LT" sz="1000" kern="0">
                          <a:solidFill>
                            <a:schemeClr val="tx1"/>
                          </a:solidFill>
                          <a:effectLst/>
                        </a:rPr>
                        <a:t>14,50</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nSpc>
                          <a:spcPct val="107000"/>
                        </a:lnSpc>
                        <a:spcAft>
                          <a:spcPts val="800"/>
                        </a:spcAft>
                      </a:pPr>
                      <a:r>
                        <a:rPr lang="lt-LT" sz="1000" kern="0">
                          <a:solidFill>
                            <a:schemeClr val="tx1"/>
                          </a:solidFill>
                          <a:effectLst/>
                        </a:rPr>
                        <a:t>0,851</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nSpc>
                          <a:spcPct val="107000"/>
                        </a:lnSpc>
                        <a:spcAft>
                          <a:spcPts val="800"/>
                        </a:spcAft>
                      </a:pPr>
                      <a:r>
                        <a:rPr lang="lt-LT" sz="1000" kern="0">
                          <a:solidFill>
                            <a:schemeClr val="tx1"/>
                          </a:solidFill>
                          <a:effectLst/>
                        </a:rPr>
                        <a:t>15</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nSpc>
                          <a:spcPct val="107000"/>
                        </a:lnSpc>
                        <a:spcAft>
                          <a:spcPts val="800"/>
                        </a:spcAft>
                      </a:pPr>
                      <a:r>
                        <a:rPr lang="lt-LT" sz="1000" kern="0">
                          <a:solidFill>
                            <a:schemeClr val="tx1"/>
                          </a:solidFill>
                          <a:effectLst/>
                        </a:rPr>
                        <a:t>1</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nSpc>
                          <a:spcPct val="107000"/>
                        </a:lnSpc>
                        <a:spcAft>
                          <a:spcPts val="800"/>
                        </a:spcAft>
                      </a:pPr>
                      <a:r>
                        <a:rPr lang="lt-LT" sz="1000" kern="0">
                          <a:solidFill>
                            <a:schemeClr val="tx1"/>
                          </a:solidFill>
                          <a:effectLst/>
                        </a:rPr>
                        <a:t>2</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nSpc>
                          <a:spcPct val="107000"/>
                        </a:lnSpc>
                        <a:spcAft>
                          <a:spcPts val="800"/>
                        </a:spcAft>
                      </a:pPr>
                      <a:r>
                        <a:rPr lang="lt-LT" sz="1000" kern="0">
                          <a:solidFill>
                            <a:schemeClr val="tx1"/>
                          </a:solidFill>
                          <a:effectLst/>
                        </a:rPr>
                        <a:t>2,446</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nSpc>
                          <a:spcPct val="107000"/>
                        </a:lnSpc>
                        <a:spcAft>
                          <a:spcPts val="800"/>
                        </a:spcAft>
                      </a:pPr>
                      <a:r>
                        <a:rPr lang="lt-LT" sz="1000" kern="0">
                          <a:solidFill>
                            <a:schemeClr val="tx1"/>
                          </a:solidFill>
                          <a:effectLst/>
                        </a:rPr>
                        <a:t>0,000</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nSpc>
                          <a:spcPct val="107000"/>
                        </a:lnSpc>
                        <a:spcAft>
                          <a:spcPts val="800"/>
                        </a:spcAft>
                      </a:pPr>
                      <a:r>
                        <a:rPr lang="lt-LT" sz="1000" kern="0">
                          <a:solidFill>
                            <a:schemeClr val="tx1"/>
                          </a:solidFill>
                          <a:effectLst/>
                        </a:rPr>
                        <a:t>0</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nSpc>
                          <a:spcPct val="107000"/>
                        </a:lnSpc>
                        <a:spcAft>
                          <a:spcPts val="800"/>
                        </a:spcAft>
                      </a:pPr>
                      <a:r>
                        <a:rPr lang="lt-LT" sz="1000" kern="0">
                          <a:solidFill>
                            <a:schemeClr val="tx1"/>
                          </a:solidFill>
                          <a:effectLst/>
                        </a:rPr>
                        <a:t>5</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nSpc>
                          <a:spcPct val="107000"/>
                        </a:lnSpc>
                        <a:spcAft>
                          <a:spcPts val="800"/>
                        </a:spcAft>
                      </a:pPr>
                      <a:r>
                        <a:rPr lang="lt-LT" sz="1000" kern="0">
                          <a:solidFill>
                            <a:schemeClr val="tx1"/>
                          </a:solidFill>
                          <a:effectLst/>
                        </a:rPr>
                        <a:t>0</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nSpc>
                          <a:spcPct val="107000"/>
                        </a:lnSpc>
                        <a:spcAft>
                          <a:spcPts val="800"/>
                        </a:spcAft>
                      </a:pPr>
                      <a:r>
                        <a:rPr lang="lt-LT" sz="1000" kern="0">
                          <a:solidFill>
                            <a:schemeClr val="tx1"/>
                          </a:solidFill>
                          <a:effectLst/>
                        </a:rPr>
                        <a:t>0</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nSpc>
                          <a:spcPct val="107000"/>
                        </a:lnSpc>
                        <a:spcAft>
                          <a:spcPts val="800"/>
                        </a:spcAft>
                      </a:pPr>
                      <a:r>
                        <a:rPr lang="lt-LT" sz="1000" kern="0">
                          <a:solidFill>
                            <a:schemeClr val="tx1"/>
                          </a:solidFill>
                          <a:effectLst/>
                        </a:rPr>
                        <a:t>0</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nSpc>
                          <a:spcPct val="107000"/>
                        </a:lnSpc>
                        <a:spcAft>
                          <a:spcPts val="800"/>
                        </a:spcAft>
                      </a:pPr>
                      <a:r>
                        <a:rPr lang="lt-LT" sz="1000" kern="0" dirty="0">
                          <a:solidFill>
                            <a:schemeClr val="tx1"/>
                          </a:solidFill>
                          <a:effectLst/>
                        </a:rPr>
                        <a:t>0</a:t>
                      </a:r>
                      <a:endParaRPr lang="lt-LT" sz="10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nSpc>
                          <a:spcPct val="107000"/>
                        </a:lnSpc>
                        <a:spcAft>
                          <a:spcPts val="800"/>
                        </a:spcAft>
                      </a:pPr>
                      <a:r>
                        <a:rPr lang="lt-LT" sz="1000" kern="0" dirty="0">
                          <a:solidFill>
                            <a:schemeClr val="tx1"/>
                          </a:solidFill>
                          <a:effectLst/>
                        </a:rPr>
                        <a:t>0,982</a:t>
                      </a:r>
                      <a:endParaRPr lang="lt-LT" sz="10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tc>
                <a:tc>
                  <a:txBody>
                    <a:bodyPr/>
                    <a:lstStyle/>
                    <a:p>
                      <a:pPr>
                        <a:lnSpc>
                          <a:spcPct val="107000"/>
                        </a:lnSpc>
                      </a:pPr>
                      <a:endParaRPr lang="lt-LT" sz="500" kern="100">
                        <a:solidFill>
                          <a:schemeClr val="tx1"/>
                        </a:solidFill>
                        <a:effectLst/>
                        <a:latin typeface="Calibri" panose="020F0502020204030204" pitchFamily="34" charset="0"/>
                        <a:cs typeface="Times New Roman" panose="02020603050405020304" pitchFamily="18" charset="0"/>
                      </a:endParaRPr>
                    </a:p>
                  </a:txBody>
                  <a:tcPr marL="34082" marR="34082" marT="0" marB="0" anchor="ctr"/>
                </a:tc>
                <a:extLst>
                  <a:ext uri="{0D108BD9-81ED-4DB2-BD59-A6C34878D82A}">
                    <a16:rowId xmlns:a16="http://schemas.microsoft.com/office/drawing/2014/main" val="4024296656"/>
                  </a:ext>
                </a:extLst>
              </a:tr>
              <a:tr h="399971">
                <a:tc>
                  <a:txBody>
                    <a:bodyPr/>
                    <a:lstStyle/>
                    <a:p>
                      <a:pPr algn="ctr">
                        <a:lnSpc>
                          <a:spcPct val="107000"/>
                        </a:lnSpc>
                        <a:spcAft>
                          <a:spcPts val="800"/>
                        </a:spcAft>
                      </a:pPr>
                      <a:r>
                        <a:rPr lang="lt-LT" sz="1000" kern="0">
                          <a:solidFill>
                            <a:schemeClr val="tx1"/>
                          </a:solidFill>
                          <a:effectLst/>
                        </a:rPr>
                        <a:t>8</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r">
                        <a:lnSpc>
                          <a:spcPct val="107000"/>
                        </a:lnSpc>
                        <a:spcAft>
                          <a:spcPts val="800"/>
                        </a:spcAft>
                      </a:pPr>
                      <a:r>
                        <a:rPr lang="lt-LT" sz="1000" b="1" kern="0" dirty="0">
                          <a:solidFill>
                            <a:schemeClr val="tx1"/>
                          </a:solidFill>
                          <a:effectLst/>
                        </a:rPr>
                        <a:t>Projektai, įvykdyti pagal Pažangos priemonę </a:t>
                      </a:r>
                      <a:endParaRPr lang="lt-LT" sz="1000" b="1"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r">
                        <a:lnSpc>
                          <a:spcPct val="107000"/>
                        </a:lnSpc>
                        <a:spcAft>
                          <a:spcPts val="800"/>
                        </a:spcAft>
                      </a:pPr>
                      <a:r>
                        <a:rPr lang="lt-LT" sz="1000" b="0" kern="0" dirty="0">
                          <a:solidFill>
                            <a:schemeClr val="tx1"/>
                          </a:solidFill>
                          <a:effectLst/>
                        </a:rPr>
                        <a:t>14</a:t>
                      </a:r>
                      <a:endParaRPr lang="lt-LT" sz="1000" b="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r">
                        <a:lnSpc>
                          <a:spcPct val="107000"/>
                        </a:lnSpc>
                        <a:spcAft>
                          <a:spcPts val="800"/>
                        </a:spcAft>
                      </a:pPr>
                      <a:r>
                        <a:rPr lang="lt-LT" sz="1000" b="0" kern="0" dirty="0">
                          <a:solidFill>
                            <a:schemeClr val="tx1"/>
                          </a:solidFill>
                          <a:effectLst/>
                        </a:rPr>
                        <a:t>2 832 189,71</a:t>
                      </a:r>
                      <a:endParaRPr lang="lt-LT" sz="1000" b="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r">
                        <a:lnSpc>
                          <a:spcPct val="107000"/>
                        </a:lnSpc>
                        <a:spcAft>
                          <a:spcPts val="800"/>
                        </a:spcAft>
                      </a:pPr>
                      <a:r>
                        <a:rPr lang="lt-LT" sz="1000" b="0" kern="0">
                          <a:solidFill>
                            <a:schemeClr val="tx1"/>
                          </a:solidFill>
                          <a:effectLst/>
                        </a:rPr>
                        <a:t>9 214,34</a:t>
                      </a:r>
                      <a:endParaRPr lang="lt-LT" sz="1000" b="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r">
                        <a:lnSpc>
                          <a:spcPct val="107000"/>
                        </a:lnSpc>
                        <a:spcAft>
                          <a:spcPts val="800"/>
                        </a:spcAft>
                      </a:pPr>
                      <a:r>
                        <a:rPr lang="lt-LT" sz="1000" b="0" kern="0">
                          <a:solidFill>
                            <a:schemeClr val="tx1"/>
                          </a:solidFill>
                          <a:effectLst/>
                        </a:rPr>
                        <a:t>0,000</a:t>
                      </a:r>
                      <a:endParaRPr lang="lt-LT" sz="1000" b="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r">
                        <a:lnSpc>
                          <a:spcPct val="107000"/>
                        </a:lnSpc>
                        <a:spcAft>
                          <a:spcPts val="800"/>
                        </a:spcAft>
                      </a:pPr>
                      <a:r>
                        <a:rPr lang="lt-LT" sz="1000" b="0" kern="0">
                          <a:solidFill>
                            <a:schemeClr val="tx1"/>
                          </a:solidFill>
                          <a:effectLst/>
                        </a:rPr>
                        <a:t>3</a:t>
                      </a:r>
                      <a:endParaRPr lang="lt-LT" sz="1000" b="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r">
                        <a:lnSpc>
                          <a:spcPct val="107000"/>
                        </a:lnSpc>
                        <a:spcAft>
                          <a:spcPts val="800"/>
                        </a:spcAft>
                      </a:pPr>
                      <a:r>
                        <a:rPr lang="lt-LT" sz="1000" b="0" kern="0">
                          <a:solidFill>
                            <a:schemeClr val="tx1"/>
                          </a:solidFill>
                          <a:effectLst/>
                        </a:rPr>
                        <a:t>2 003</a:t>
                      </a:r>
                      <a:endParaRPr lang="lt-LT" sz="1000" b="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r">
                        <a:lnSpc>
                          <a:spcPct val="107000"/>
                        </a:lnSpc>
                        <a:spcAft>
                          <a:spcPts val="800"/>
                        </a:spcAft>
                      </a:pPr>
                      <a:r>
                        <a:rPr lang="lt-LT" sz="1000" b="0" kern="0">
                          <a:solidFill>
                            <a:schemeClr val="tx1"/>
                          </a:solidFill>
                          <a:effectLst/>
                        </a:rPr>
                        <a:t>1</a:t>
                      </a:r>
                      <a:endParaRPr lang="lt-LT" sz="1000" b="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r">
                        <a:lnSpc>
                          <a:spcPct val="107000"/>
                        </a:lnSpc>
                        <a:spcAft>
                          <a:spcPts val="800"/>
                        </a:spcAft>
                      </a:pPr>
                      <a:r>
                        <a:rPr lang="lt-LT" sz="1000" b="0" kern="0">
                          <a:solidFill>
                            <a:schemeClr val="tx1"/>
                          </a:solidFill>
                          <a:effectLst/>
                        </a:rPr>
                        <a:t>193,554</a:t>
                      </a:r>
                      <a:endParaRPr lang="lt-LT" sz="1000" b="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r">
                        <a:lnSpc>
                          <a:spcPct val="107000"/>
                        </a:lnSpc>
                        <a:spcAft>
                          <a:spcPts val="800"/>
                        </a:spcAft>
                      </a:pPr>
                      <a:r>
                        <a:rPr lang="lt-LT" sz="1000" b="0" kern="0">
                          <a:solidFill>
                            <a:schemeClr val="tx1"/>
                          </a:solidFill>
                          <a:effectLst/>
                        </a:rPr>
                        <a:t>0,000</a:t>
                      </a:r>
                      <a:endParaRPr lang="lt-LT" sz="1000" b="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r">
                        <a:lnSpc>
                          <a:spcPct val="107000"/>
                        </a:lnSpc>
                        <a:spcAft>
                          <a:spcPts val="800"/>
                        </a:spcAft>
                      </a:pPr>
                      <a:r>
                        <a:rPr lang="lt-LT" sz="1000" b="0" kern="0">
                          <a:solidFill>
                            <a:schemeClr val="tx1"/>
                          </a:solidFill>
                          <a:effectLst/>
                        </a:rPr>
                        <a:t>0</a:t>
                      </a:r>
                      <a:endParaRPr lang="lt-LT" sz="1000" b="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r">
                        <a:lnSpc>
                          <a:spcPct val="107000"/>
                        </a:lnSpc>
                        <a:spcAft>
                          <a:spcPts val="800"/>
                        </a:spcAft>
                      </a:pPr>
                      <a:r>
                        <a:rPr lang="lt-LT" sz="1000" b="0" kern="0">
                          <a:solidFill>
                            <a:schemeClr val="tx1"/>
                          </a:solidFill>
                          <a:effectLst/>
                        </a:rPr>
                        <a:t>197</a:t>
                      </a:r>
                      <a:endParaRPr lang="lt-LT" sz="1000" b="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r">
                        <a:lnSpc>
                          <a:spcPct val="107000"/>
                        </a:lnSpc>
                        <a:spcAft>
                          <a:spcPts val="800"/>
                        </a:spcAft>
                      </a:pPr>
                      <a:r>
                        <a:rPr lang="lt-LT" sz="1000" b="0" kern="0">
                          <a:solidFill>
                            <a:schemeClr val="tx1"/>
                          </a:solidFill>
                          <a:effectLst/>
                        </a:rPr>
                        <a:t>0</a:t>
                      </a:r>
                      <a:endParaRPr lang="lt-LT" sz="1000" b="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r">
                        <a:lnSpc>
                          <a:spcPct val="107000"/>
                        </a:lnSpc>
                        <a:spcAft>
                          <a:spcPts val="800"/>
                        </a:spcAft>
                      </a:pPr>
                      <a:r>
                        <a:rPr lang="lt-LT" sz="1000" b="0" kern="0">
                          <a:solidFill>
                            <a:schemeClr val="tx1"/>
                          </a:solidFill>
                          <a:effectLst/>
                        </a:rPr>
                        <a:t>0</a:t>
                      </a:r>
                      <a:endParaRPr lang="lt-LT" sz="1000" b="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r">
                        <a:lnSpc>
                          <a:spcPct val="107000"/>
                        </a:lnSpc>
                        <a:spcAft>
                          <a:spcPts val="800"/>
                        </a:spcAft>
                      </a:pPr>
                      <a:r>
                        <a:rPr lang="lt-LT" sz="1000" b="0" kern="0">
                          <a:solidFill>
                            <a:schemeClr val="tx1"/>
                          </a:solidFill>
                          <a:effectLst/>
                        </a:rPr>
                        <a:t>0</a:t>
                      </a:r>
                      <a:endParaRPr lang="lt-LT" sz="1000" b="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r">
                        <a:lnSpc>
                          <a:spcPct val="107000"/>
                        </a:lnSpc>
                        <a:spcAft>
                          <a:spcPts val="800"/>
                        </a:spcAft>
                      </a:pPr>
                      <a:r>
                        <a:rPr lang="lt-LT" sz="1000" b="0" kern="0" dirty="0">
                          <a:solidFill>
                            <a:schemeClr val="tx1"/>
                          </a:solidFill>
                          <a:effectLst/>
                        </a:rPr>
                        <a:t>0</a:t>
                      </a:r>
                      <a:endParaRPr lang="lt-LT" sz="1000" b="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r">
                        <a:lnSpc>
                          <a:spcPct val="107000"/>
                        </a:lnSpc>
                        <a:spcAft>
                          <a:spcPts val="800"/>
                        </a:spcAft>
                      </a:pPr>
                      <a:r>
                        <a:rPr lang="lt-LT" sz="1000" b="0" kern="0" dirty="0">
                          <a:solidFill>
                            <a:schemeClr val="tx1"/>
                          </a:solidFill>
                          <a:effectLst/>
                        </a:rPr>
                        <a:t>0,000</a:t>
                      </a:r>
                      <a:endParaRPr lang="lt-LT" sz="1000" b="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nSpc>
                          <a:spcPct val="107000"/>
                        </a:lnSpc>
                      </a:pPr>
                      <a:endParaRPr lang="lt-LT" sz="500" b="0" kern="100" dirty="0">
                        <a:solidFill>
                          <a:schemeClr val="tx1"/>
                        </a:solidFill>
                        <a:effectLst/>
                        <a:latin typeface="Calibri" panose="020F0502020204030204" pitchFamily="34" charset="0"/>
                        <a:cs typeface="Times New Roman" panose="02020603050405020304" pitchFamily="18" charset="0"/>
                      </a:endParaRPr>
                    </a:p>
                  </a:txBody>
                  <a:tcPr marL="34082" marR="34082" marT="0" marB="0" anchor="ctr"/>
                </a:tc>
                <a:extLst>
                  <a:ext uri="{0D108BD9-81ED-4DB2-BD59-A6C34878D82A}">
                    <a16:rowId xmlns:a16="http://schemas.microsoft.com/office/drawing/2014/main" val="3655069949"/>
                  </a:ext>
                </a:extLst>
              </a:tr>
              <a:tr h="670414">
                <a:tc>
                  <a:txBody>
                    <a:bodyPr/>
                    <a:lstStyle/>
                    <a:p>
                      <a:pPr algn="ctr">
                        <a:lnSpc>
                          <a:spcPct val="107000"/>
                        </a:lnSpc>
                        <a:spcAft>
                          <a:spcPts val="800"/>
                        </a:spcAft>
                      </a:pPr>
                      <a:r>
                        <a:rPr lang="lt-LT" sz="1000" kern="0">
                          <a:solidFill>
                            <a:schemeClr val="tx1"/>
                          </a:solidFill>
                          <a:effectLst/>
                        </a:rPr>
                        <a:t>9</a:t>
                      </a:r>
                      <a:endParaRPr lang="lt-LT" sz="1000"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r">
                        <a:lnSpc>
                          <a:spcPct val="107000"/>
                        </a:lnSpc>
                        <a:spcAft>
                          <a:spcPts val="800"/>
                        </a:spcAft>
                      </a:pPr>
                      <a:r>
                        <a:rPr lang="lt-LT" sz="1000" b="1" kern="0" dirty="0">
                          <a:solidFill>
                            <a:schemeClr val="tx1"/>
                          </a:solidFill>
                          <a:effectLst/>
                        </a:rPr>
                        <a:t>Melioracijos statinių rekonstrukcijos projektai, įvykdyti  iš UAB "VVP </a:t>
                      </a:r>
                      <a:r>
                        <a:rPr lang="lt-LT" sz="1000" b="1" kern="0" dirty="0" err="1">
                          <a:solidFill>
                            <a:schemeClr val="tx1"/>
                          </a:solidFill>
                          <a:effectLst/>
                        </a:rPr>
                        <a:t>Investment</a:t>
                      </a:r>
                      <a:r>
                        <a:rPr lang="lt-LT" sz="1000" b="1" kern="0" dirty="0">
                          <a:solidFill>
                            <a:schemeClr val="tx1"/>
                          </a:solidFill>
                          <a:effectLst/>
                        </a:rPr>
                        <a:t>" lėšų</a:t>
                      </a:r>
                      <a:endParaRPr lang="lt-LT" sz="1000" b="1"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r">
                        <a:lnSpc>
                          <a:spcPct val="107000"/>
                        </a:lnSpc>
                        <a:spcAft>
                          <a:spcPts val="800"/>
                        </a:spcAft>
                      </a:pPr>
                      <a:r>
                        <a:rPr lang="lt-LT" sz="1000" b="0" kern="0" dirty="0">
                          <a:solidFill>
                            <a:schemeClr val="tx1"/>
                          </a:solidFill>
                          <a:effectLst/>
                        </a:rPr>
                        <a:t>2</a:t>
                      </a:r>
                      <a:endParaRPr lang="lt-LT" sz="1000" b="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ctr">
                        <a:lnSpc>
                          <a:spcPct val="107000"/>
                        </a:lnSpc>
                        <a:spcAft>
                          <a:spcPts val="800"/>
                        </a:spcAft>
                      </a:pPr>
                      <a:r>
                        <a:rPr lang="lt-LT" sz="1000" b="0" kern="0" dirty="0">
                          <a:solidFill>
                            <a:schemeClr val="tx1"/>
                          </a:solidFill>
                          <a:effectLst/>
                        </a:rPr>
                        <a:t>436 313,81</a:t>
                      </a:r>
                      <a:endParaRPr lang="lt-LT" sz="1000" b="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ctr">
                        <a:lnSpc>
                          <a:spcPct val="107000"/>
                        </a:lnSpc>
                        <a:spcAft>
                          <a:spcPts val="800"/>
                        </a:spcAft>
                      </a:pPr>
                      <a:r>
                        <a:rPr lang="lt-LT" sz="1000" b="0" kern="0" dirty="0">
                          <a:solidFill>
                            <a:schemeClr val="tx1"/>
                          </a:solidFill>
                          <a:effectLst/>
                        </a:rPr>
                        <a:t>287,73</a:t>
                      </a:r>
                      <a:endParaRPr lang="lt-LT" sz="1000" b="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ctr">
                        <a:lnSpc>
                          <a:spcPct val="107000"/>
                        </a:lnSpc>
                        <a:spcAft>
                          <a:spcPts val="800"/>
                        </a:spcAft>
                      </a:pPr>
                      <a:r>
                        <a:rPr lang="lt-LT" sz="1000" b="0" kern="0" dirty="0">
                          <a:solidFill>
                            <a:schemeClr val="tx1"/>
                          </a:solidFill>
                          <a:effectLst/>
                        </a:rPr>
                        <a:t>16,245</a:t>
                      </a:r>
                      <a:endParaRPr lang="lt-LT" sz="1000" b="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ctr">
                        <a:lnSpc>
                          <a:spcPct val="107000"/>
                        </a:lnSpc>
                        <a:spcAft>
                          <a:spcPts val="800"/>
                        </a:spcAft>
                      </a:pPr>
                      <a:r>
                        <a:rPr lang="lt-LT" sz="1000" b="0" kern="0" dirty="0">
                          <a:solidFill>
                            <a:schemeClr val="tx1"/>
                          </a:solidFill>
                          <a:effectLst/>
                        </a:rPr>
                        <a:t>117</a:t>
                      </a:r>
                      <a:endParaRPr lang="lt-LT" sz="1000" b="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ctr">
                        <a:lnSpc>
                          <a:spcPct val="107000"/>
                        </a:lnSpc>
                        <a:spcAft>
                          <a:spcPts val="800"/>
                        </a:spcAft>
                      </a:pPr>
                      <a:r>
                        <a:rPr lang="lt-LT" sz="1000" b="0" kern="0" dirty="0">
                          <a:solidFill>
                            <a:schemeClr val="tx1"/>
                          </a:solidFill>
                          <a:effectLst/>
                        </a:rPr>
                        <a:t>19</a:t>
                      </a:r>
                      <a:endParaRPr lang="lt-LT" sz="1000" b="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ctr">
                        <a:lnSpc>
                          <a:spcPct val="107000"/>
                        </a:lnSpc>
                        <a:spcAft>
                          <a:spcPts val="800"/>
                        </a:spcAft>
                      </a:pPr>
                      <a:r>
                        <a:rPr lang="lt-LT" sz="1000" b="0" kern="0" dirty="0">
                          <a:solidFill>
                            <a:schemeClr val="tx1"/>
                          </a:solidFill>
                          <a:effectLst/>
                        </a:rPr>
                        <a:t>41</a:t>
                      </a:r>
                      <a:endParaRPr lang="lt-LT" sz="1000" b="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ctr">
                        <a:lnSpc>
                          <a:spcPct val="107000"/>
                        </a:lnSpc>
                        <a:spcAft>
                          <a:spcPts val="800"/>
                        </a:spcAft>
                      </a:pPr>
                      <a:r>
                        <a:rPr lang="lt-LT" sz="1000" b="0" kern="0" dirty="0">
                          <a:solidFill>
                            <a:schemeClr val="tx1"/>
                          </a:solidFill>
                          <a:effectLst/>
                        </a:rPr>
                        <a:t>0,000</a:t>
                      </a:r>
                      <a:endParaRPr lang="lt-LT" sz="1000" b="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ctr">
                        <a:lnSpc>
                          <a:spcPct val="107000"/>
                        </a:lnSpc>
                        <a:spcAft>
                          <a:spcPts val="800"/>
                        </a:spcAft>
                      </a:pPr>
                      <a:r>
                        <a:rPr lang="lt-LT" sz="1000" b="0" kern="0" dirty="0">
                          <a:solidFill>
                            <a:schemeClr val="tx1"/>
                          </a:solidFill>
                          <a:effectLst/>
                        </a:rPr>
                        <a:t>0,000</a:t>
                      </a:r>
                      <a:endParaRPr lang="lt-LT" sz="1000" b="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ctr">
                        <a:lnSpc>
                          <a:spcPct val="107000"/>
                        </a:lnSpc>
                        <a:spcAft>
                          <a:spcPts val="800"/>
                        </a:spcAft>
                      </a:pPr>
                      <a:r>
                        <a:rPr lang="lt-LT" sz="1000" b="0" kern="0" dirty="0">
                          <a:solidFill>
                            <a:schemeClr val="tx1"/>
                          </a:solidFill>
                          <a:effectLst/>
                        </a:rPr>
                        <a:t>0</a:t>
                      </a:r>
                      <a:endParaRPr lang="lt-LT" sz="1000" b="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ctr">
                        <a:lnSpc>
                          <a:spcPct val="107000"/>
                        </a:lnSpc>
                        <a:spcAft>
                          <a:spcPts val="800"/>
                        </a:spcAft>
                      </a:pPr>
                      <a:r>
                        <a:rPr lang="lt-LT" sz="1000" b="0" kern="0" dirty="0">
                          <a:solidFill>
                            <a:schemeClr val="tx1"/>
                          </a:solidFill>
                          <a:effectLst/>
                        </a:rPr>
                        <a:t>16</a:t>
                      </a:r>
                      <a:endParaRPr lang="lt-LT" sz="1000" b="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ctr">
                        <a:lnSpc>
                          <a:spcPct val="107000"/>
                        </a:lnSpc>
                        <a:spcAft>
                          <a:spcPts val="800"/>
                        </a:spcAft>
                      </a:pPr>
                      <a:r>
                        <a:rPr lang="lt-LT" sz="1000" b="0" kern="0" dirty="0">
                          <a:solidFill>
                            <a:schemeClr val="tx1"/>
                          </a:solidFill>
                          <a:effectLst/>
                        </a:rPr>
                        <a:t>0</a:t>
                      </a:r>
                      <a:endParaRPr lang="lt-LT" sz="1000" b="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ctr">
                        <a:lnSpc>
                          <a:spcPct val="107000"/>
                        </a:lnSpc>
                        <a:spcAft>
                          <a:spcPts val="800"/>
                        </a:spcAft>
                      </a:pPr>
                      <a:r>
                        <a:rPr lang="lt-LT" sz="1000" b="0" kern="0" dirty="0">
                          <a:solidFill>
                            <a:schemeClr val="tx1"/>
                          </a:solidFill>
                          <a:effectLst/>
                        </a:rPr>
                        <a:t>0</a:t>
                      </a:r>
                      <a:endParaRPr lang="lt-LT" sz="1000" b="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ctr">
                        <a:lnSpc>
                          <a:spcPct val="107000"/>
                        </a:lnSpc>
                        <a:spcAft>
                          <a:spcPts val="800"/>
                        </a:spcAft>
                      </a:pPr>
                      <a:r>
                        <a:rPr lang="lt-LT" sz="1000" b="0" kern="0" dirty="0">
                          <a:solidFill>
                            <a:schemeClr val="tx1"/>
                          </a:solidFill>
                          <a:effectLst/>
                        </a:rPr>
                        <a:t>0</a:t>
                      </a:r>
                      <a:endParaRPr lang="lt-LT" sz="1000" b="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ctr">
                        <a:lnSpc>
                          <a:spcPct val="107000"/>
                        </a:lnSpc>
                        <a:spcAft>
                          <a:spcPts val="800"/>
                        </a:spcAft>
                      </a:pPr>
                      <a:r>
                        <a:rPr lang="lt-LT" sz="1000" b="0" kern="0" dirty="0">
                          <a:solidFill>
                            <a:schemeClr val="tx1"/>
                          </a:solidFill>
                          <a:effectLst/>
                        </a:rPr>
                        <a:t>0</a:t>
                      </a:r>
                      <a:endParaRPr lang="lt-LT" sz="1000" b="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r">
                        <a:lnSpc>
                          <a:spcPct val="107000"/>
                        </a:lnSpc>
                        <a:spcAft>
                          <a:spcPts val="800"/>
                        </a:spcAft>
                      </a:pPr>
                      <a:r>
                        <a:rPr lang="lt-LT" sz="1000" b="0" kern="0" dirty="0">
                          <a:solidFill>
                            <a:schemeClr val="tx1"/>
                          </a:solidFill>
                          <a:effectLst/>
                        </a:rPr>
                        <a:t>0,000</a:t>
                      </a:r>
                      <a:endParaRPr lang="lt-LT" sz="1000" b="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nSpc>
                          <a:spcPct val="107000"/>
                        </a:lnSpc>
                      </a:pPr>
                      <a:endParaRPr lang="lt-LT" sz="500" b="0" kern="100" dirty="0">
                        <a:solidFill>
                          <a:schemeClr val="tx1"/>
                        </a:solidFill>
                        <a:effectLst/>
                        <a:latin typeface="Calibri" panose="020F0502020204030204" pitchFamily="34" charset="0"/>
                        <a:cs typeface="Times New Roman" panose="02020603050405020304" pitchFamily="18" charset="0"/>
                      </a:endParaRPr>
                    </a:p>
                  </a:txBody>
                  <a:tcPr marL="34082" marR="34082" marT="0" marB="0" anchor="ctr"/>
                </a:tc>
                <a:extLst>
                  <a:ext uri="{0D108BD9-81ED-4DB2-BD59-A6C34878D82A}">
                    <a16:rowId xmlns:a16="http://schemas.microsoft.com/office/drawing/2014/main" val="901046829"/>
                  </a:ext>
                </a:extLst>
              </a:tr>
              <a:tr h="240872">
                <a:tc gridSpan="2">
                  <a:txBody>
                    <a:bodyPr/>
                    <a:lstStyle/>
                    <a:p>
                      <a:pPr algn="r">
                        <a:lnSpc>
                          <a:spcPct val="107000"/>
                        </a:lnSpc>
                        <a:spcAft>
                          <a:spcPts val="800"/>
                        </a:spcAft>
                      </a:pPr>
                      <a:r>
                        <a:rPr lang="lt-LT" sz="1000" kern="0" dirty="0">
                          <a:solidFill>
                            <a:schemeClr val="tx1"/>
                          </a:solidFill>
                          <a:effectLst/>
                        </a:rPr>
                        <a:t>VISO:</a:t>
                      </a:r>
                      <a:endParaRPr lang="lt-LT" sz="10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hMerge="1">
                  <a:txBody>
                    <a:bodyPr/>
                    <a:lstStyle/>
                    <a:p>
                      <a:endParaRPr lang="lt-LT"/>
                    </a:p>
                  </a:txBody>
                  <a:tcPr/>
                </a:tc>
                <a:tc>
                  <a:txBody>
                    <a:bodyPr/>
                    <a:lstStyle/>
                    <a:p>
                      <a:pPr algn="r">
                        <a:lnSpc>
                          <a:spcPct val="107000"/>
                        </a:lnSpc>
                        <a:spcAft>
                          <a:spcPts val="800"/>
                        </a:spcAft>
                      </a:pPr>
                      <a:r>
                        <a:rPr lang="lt-LT" sz="1000" b="1" kern="0" dirty="0">
                          <a:solidFill>
                            <a:schemeClr val="tx1"/>
                          </a:solidFill>
                          <a:effectLst/>
                        </a:rPr>
                        <a:t>1027</a:t>
                      </a:r>
                      <a:endParaRPr lang="lt-LT" sz="1000" b="1"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r">
                        <a:lnSpc>
                          <a:spcPct val="107000"/>
                        </a:lnSpc>
                        <a:spcAft>
                          <a:spcPts val="800"/>
                        </a:spcAft>
                      </a:pPr>
                      <a:r>
                        <a:rPr lang="lt-LT" sz="1000" b="1" kern="0" dirty="0">
                          <a:solidFill>
                            <a:schemeClr val="tx1"/>
                          </a:solidFill>
                          <a:effectLst/>
                        </a:rPr>
                        <a:t>258 846 285,60</a:t>
                      </a:r>
                      <a:endParaRPr lang="lt-LT" sz="1000" b="1"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r">
                        <a:lnSpc>
                          <a:spcPct val="107000"/>
                        </a:lnSpc>
                        <a:spcAft>
                          <a:spcPts val="800"/>
                        </a:spcAft>
                      </a:pPr>
                      <a:r>
                        <a:rPr lang="lt-LT" sz="1000" b="1" kern="0" dirty="0">
                          <a:solidFill>
                            <a:schemeClr val="tx1"/>
                          </a:solidFill>
                          <a:effectLst/>
                        </a:rPr>
                        <a:t>233 338,31</a:t>
                      </a:r>
                      <a:endParaRPr lang="lt-LT" sz="1000" b="1"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r">
                        <a:lnSpc>
                          <a:spcPct val="107000"/>
                        </a:lnSpc>
                        <a:spcAft>
                          <a:spcPts val="800"/>
                        </a:spcAft>
                      </a:pPr>
                      <a:r>
                        <a:rPr lang="lt-LT" sz="1000" b="1" kern="0">
                          <a:solidFill>
                            <a:schemeClr val="tx1"/>
                          </a:solidFill>
                          <a:effectLst/>
                        </a:rPr>
                        <a:t>24 205,103</a:t>
                      </a:r>
                      <a:endParaRPr lang="lt-LT" sz="1000" b="1"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r">
                        <a:lnSpc>
                          <a:spcPct val="107000"/>
                        </a:lnSpc>
                        <a:spcAft>
                          <a:spcPts val="800"/>
                        </a:spcAft>
                      </a:pPr>
                      <a:r>
                        <a:rPr lang="lt-LT" sz="1000" b="1" kern="0">
                          <a:solidFill>
                            <a:schemeClr val="tx1"/>
                          </a:solidFill>
                          <a:effectLst/>
                        </a:rPr>
                        <a:t>6 336</a:t>
                      </a:r>
                      <a:endParaRPr lang="lt-LT" sz="1000" b="1"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r">
                        <a:lnSpc>
                          <a:spcPct val="107000"/>
                        </a:lnSpc>
                        <a:spcAft>
                          <a:spcPts val="800"/>
                        </a:spcAft>
                      </a:pPr>
                      <a:r>
                        <a:rPr lang="lt-LT" sz="1000" b="1" kern="0">
                          <a:solidFill>
                            <a:schemeClr val="tx1"/>
                          </a:solidFill>
                          <a:effectLst/>
                        </a:rPr>
                        <a:t>54 845</a:t>
                      </a:r>
                      <a:endParaRPr lang="lt-LT" sz="1000" b="1"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r">
                        <a:lnSpc>
                          <a:spcPct val="107000"/>
                        </a:lnSpc>
                        <a:spcAft>
                          <a:spcPts val="800"/>
                        </a:spcAft>
                      </a:pPr>
                      <a:r>
                        <a:rPr lang="lt-LT" sz="1000" b="1" kern="0">
                          <a:solidFill>
                            <a:schemeClr val="tx1"/>
                          </a:solidFill>
                          <a:effectLst/>
                        </a:rPr>
                        <a:t>1 045</a:t>
                      </a:r>
                      <a:endParaRPr lang="lt-LT" sz="1000" b="1" kern="1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r">
                        <a:lnSpc>
                          <a:spcPct val="107000"/>
                        </a:lnSpc>
                        <a:spcAft>
                          <a:spcPts val="800"/>
                        </a:spcAft>
                      </a:pPr>
                      <a:r>
                        <a:rPr lang="lt-LT" sz="1000" b="1" kern="0" dirty="0">
                          <a:solidFill>
                            <a:schemeClr val="tx1"/>
                          </a:solidFill>
                          <a:effectLst/>
                        </a:rPr>
                        <a:t>5 593,971</a:t>
                      </a:r>
                      <a:endParaRPr lang="lt-LT" sz="1000" b="1"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r">
                        <a:lnSpc>
                          <a:spcPct val="107000"/>
                        </a:lnSpc>
                        <a:spcAft>
                          <a:spcPts val="800"/>
                        </a:spcAft>
                      </a:pPr>
                      <a:r>
                        <a:rPr lang="lt-LT" sz="1000" b="1" kern="0" dirty="0">
                          <a:solidFill>
                            <a:schemeClr val="tx1"/>
                          </a:solidFill>
                          <a:effectLst/>
                        </a:rPr>
                        <a:t>5,962</a:t>
                      </a:r>
                      <a:endParaRPr lang="lt-LT" sz="1000" b="1"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r">
                        <a:lnSpc>
                          <a:spcPct val="107000"/>
                        </a:lnSpc>
                        <a:spcAft>
                          <a:spcPts val="800"/>
                        </a:spcAft>
                      </a:pPr>
                      <a:r>
                        <a:rPr lang="lt-LT" sz="1000" b="1" kern="0" dirty="0">
                          <a:solidFill>
                            <a:schemeClr val="tx1"/>
                          </a:solidFill>
                          <a:effectLst/>
                        </a:rPr>
                        <a:t>159</a:t>
                      </a:r>
                      <a:endParaRPr lang="lt-LT" sz="1000" b="1"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r">
                        <a:lnSpc>
                          <a:spcPct val="107000"/>
                        </a:lnSpc>
                        <a:spcAft>
                          <a:spcPts val="800"/>
                        </a:spcAft>
                      </a:pPr>
                      <a:r>
                        <a:rPr lang="lt-LT" sz="1000" b="1" kern="0" dirty="0">
                          <a:solidFill>
                            <a:schemeClr val="tx1"/>
                          </a:solidFill>
                          <a:effectLst/>
                        </a:rPr>
                        <a:t>4 844</a:t>
                      </a:r>
                      <a:endParaRPr lang="lt-LT" sz="1000" b="1"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r">
                        <a:lnSpc>
                          <a:spcPct val="107000"/>
                        </a:lnSpc>
                        <a:spcAft>
                          <a:spcPts val="800"/>
                        </a:spcAft>
                      </a:pPr>
                      <a:r>
                        <a:rPr lang="lt-LT" sz="1000" b="1" kern="0" dirty="0">
                          <a:solidFill>
                            <a:schemeClr val="tx1"/>
                          </a:solidFill>
                          <a:effectLst/>
                        </a:rPr>
                        <a:t>53</a:t>
                      </a:r>
                      <a:endParaRPr lang="lt-LT" sz="1000" b="1"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r">
                        <a:lnSpc>
                          <a:spcPct val="107000"/>
                        </a:lnSpc>
                        <a:spcAft>
                          <a:spcPts val="800"/>
                        </a:spcAft>
                      </a:pPr>
                      <a:r>
                        <a:rPr lang="lt-LT" sz="1000" b="1" kern="0" dirty="0">
                          <a:solidFill>
                            <a:schemeClr val="tx1"/>
                          </a:solidFill>
                          <a:effectLst/>
                        </a:rPr>
                        <a:t>32</a:t>
                      </a:r>
                      <a:endParaRPr lang="lt-LT" sz="1000" b="1"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r">
                        <a:lnSpc>
                          <a:spcPct val="107000"/>
                        </a:lnSpc>
                        <a:spcAft>
                          <a:spcPts val="800"/>
                        </a:spcAft>
                      </a:pPr>
                      <a:r>
                        <a:rPr lang="lt-LT" sz="1000" b="1" kern="0" dirty="0">
                          <a:solidFill>
                            <a:schemeClr val="tx1"/>
                          </a:solidFill>
                          <a:effectLst/>
                        </a:rPr>
                        <a:t>4 767</a:t>
                      </a:r>
                      <a:endParaRPr lang="lt-LT" sz="1000" b="1"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r">
                        <a:lnSpc>
                          <a:spcPct val="107000"/>
                        </a:lnSpc>
                        <a:spcAft>
                          <a:spcPts val="800"/>
                        </a:spcAft>
                      </a:pPr>
                      <a:r>
                        <a:rPr lang="lt-LT" sz="1000" b="1" kern="0" dirty="0">
                          <a:solidFill>
                            <a:schemeClr val="tx1"/>
                          </a:solidFill>
                          <a:effectLst/>
                        </a:rPr>
                        <a:t>11</a:t>
                      </a:r>
                      <a:endParaRPr lang="lt-LT" sz="1000" b="1"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gn="r">
                        <a:lnSpc>
                          <a:spcPct val="107000"/>
                        </a:lnSpc>
                        <a:spcAft>
                          <a:spcPts val="800"/>
                        </a:spcAft>
                      </a:pPr>
                      <a:r>
                        <a:rPr lang="lt-LT" sz="1000" b="1" kern="0" dirty="0">
                          <a:solidFill>
                            <a:schemeClr val="tx1"/>
                          </a:solidFill>
                          <a:effectLst/>
                        </a:rPr>
                        <a:t>108,308</a:t>
                      </a:r>
                      <a:endParaRPr lang="lt-LT" sz="1000" b="1"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4082" marR="34082" marT="0" marB="0" anchor="ctr"/>
                </a:tc>
                <a:tc>
                  <a:txBody>
                    <a:bodyPr/>
                    <a:lstStyle/>
                    <a:p>
                      <a:pPr>
                        <a:lnSpc>
                          <a:spcPct val="107000"/>
                        </a:lnSpc>
                      </a:pPr>
                      <a:endParaRPr lang="lt-LT" sz="500" kern="100" dirty="0">
                        <a:solidFill>
                          <a:schemeClr val="tx1"/>
                        </a:solidFill>
                        <a:effectLst/>
                        <a:latin typeface="Calibri" panose="020F0502020204030204" pitchFamily="34" charset="0"/>
                        <a:cs typeface="Times New Roman" panose="02020603050405020304" pitchFamily="18" charset="0"/>
                      </a:endParaRPr>
                    </a:p>
                  </a:txBody>
                  <a:tcPr marL="34082" marR="34082" marT="0" marB="0" anchor="ctr"/>
                </a:tc>
                <a:extLst>
                  <a:ext uri="{0D108BD9-81ED-4DB2-BD59-A6C34878D82A}">
                    <a16:rowId xmlns:a16="http://schemas.microsoft.com/office/drawing/2014/main" val="2020081450"/>
                  </a:ext>
                </a:extLst>
              </a:tr>
            </a:tbl>
          </a:graphicData>
        </a:graphic>
      </p:graphicFrame>
    </p:spTree>
    <p:extLst>
      <p:ext uri="{BB962C8B-B14F-4D97-AF65-F5344CB8AC3E}">
        <p14:creationId xmlns:p14="http://schemas.microsoft.com/office/powerpoint/2010/main" val="41251216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5B845E0B-C919-4287-921C-273F88BFA071}"/>
              </a:ext>
            </a:extLst>
          </p:cNvPr>
          <p:cNvSpPr>
            <a:spLocks noGrp="1"/>
          </p:cNvSpPr>
          <p:nvPr>
            <p:ph type="title"/>
          </p:nvPr>
        </p:nvSpPr>
        <p:spPr>
          <a:xfrm>
            <a:off x="720255" y="737049"/>
            <a:ext cx="11138042" cy="1325563"/>
          </a:xfrm>
          <a:solidFill>
            <a:schemeClr val="bg1"/>
          </a:solidFill>
        </p:spPr>
        <p:txBody>
          <a:bodyPr>
            <a:noAutofit/>
          </a:bodyPr>
          <a:lstStyle/>
          <a:p>
            <a:pPr algn="ctr"/>
            <a:r>
              <a:rPr lang="lt-LT" sz="2400" b="1" i="0" dirty="0">
                <a:solidFill>
                  <a:schemeClr val="accent6">
                    <a:lumMod val="75000"/>
                  </a:schemeClr>
                </a:solidFill>
                <a:latin typeface="Times New Roman" panose="02020603050405020304" pitchFamily="18" charset="0"/>
                <a:cs typeface="Times New Roman" panose="02020603050405020304" pitchFamily="18" charset="0"/>
              </a:rPr>
              <a:t>Informacija apie 201</a:t>
            </a:r>
            <a:r>
              <a:rPr lang="en-US" sz="2400" b="1" i="0" dirty="0">
                <a:solidFill>
                  <a:schemeClr val="accent6">
                    <a:lumMod val="75000"/>
                  </a:schemeClr>
                </a:solidFill>
                <a:latin typeface="Times New Roman" panose="02020603050405020304" pitchFamily="18" charset="0"/>
                <a:cs typeface="Times New Roman" panose="02020603050405020304" pitchFamily="18" charset="0"/>
              </a:rPr>
              <a:t>2</a:t>
            </a:r>
            <a:r>
              <a:rPr lang="lt-LT" sz="2400" b="1" i="0" dirty="0">
                <a:solidFill>
                  <a:schemeClr val="accent6">
                    <a:lumMod val="75000"/>
                  </a:schemeClr>
                </a:solidFill>
                <a:latin typeface="Times New Roman" panose="02020603050405020304" pitchFamily="18" charset="0"/>
                <a:cs typeface="Times New Roman" panose="02020603050405020304" pitchFamily="18" charset="0"/>
              </a:rPr>
              <a:t>-2022 m. atliktus remonto ir rekonstrukcijos darbus, finansuotus iš įvairių priemonių</a:t>
            </a:r>
            <a:endParaRPr lang="lt-LT" sz="2400" dirty="0">
              <a:solidFill>
                <a:schemeClr val="accent6">
                  <a:lumMod val="75000"/>
                </a:schemeClr>
              </a:solidFill>
            </a:endParaRPr>
          </a:p>
        </p:txBody>
      </p:sp>
      <p:graphicFrame>
        <p:nvGraphicFramePr>
          <p:cNvPr id="11" name="Turinio vietos rezervavimo ženklas 10">
            <a:extLst>
              <a:ext uri="{FF2B5EF4-FFF2-40B4-BE49-F238E27FC236}">
                <a16:creationId xmlns:a16="http://schemas.microsoft.com/office/drawing/2014/main" id="{44FFCFDC-4316-4C7F-BE3F-E5987051158D}"/>
              </a:ext>
            </a:extLst>
          </p:cNvPr>
          <p:cNvGraphicFramePr>
            <a:graphicFrameLocks noGrp="1"/>
          </p:cNvGraphicFramePr>
          <p:nvPr>
            <p:ph idx="1"/>
          </p:nvPr>
        </p:nvGraphicFramePr>
        <p:xfrm>
          <a:off x="215757" y="2057399"/>
          <a:ext cx="11722813" cy="4559157"/>
        </p:xfrm>
        <a:graphic>
          <a:graphicData uri="http://schemas.openxmlformats.org/drawingml/2006/chart">
            <c:chart xmlns:c="http://schemas.openxmlformats.org/drawingml/2006/chart" xmlns:r="http://schemas.openxmlformats.org/officeDocument/2006/relationships" r:id="rId2"/>
          </a:graphicData>
        </a:graphic>
      </p:graphicFrame>
      <p:pic>
        <p:nvPicPr>
          <p:cNvPr id="3" name="Picture 10">
            <a:extLst>
              <a:ext uri="{FF2B5EF4-FFF2-40B4-BE49-F238E27FC236}">
                <a16:creationId xmlns:a16="http://schemas.microsoft.com/office/drawing/2014/main" id="{7A9CAAB3-FB58-05AF-49C8-BC82860D415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2697" y="185951"/>
            <a:ext cx="3264360" cy="556311"/>
          </a:xfrm>
          <a:prstGeom prst="rect">
            <a:avLst/>
          </a:prstGeom>
        </p:spPr>
      </p:pic>
      <p:sp>
        <p:nvSpPr>
          <p:cNvPr id="4" name="Skaidrės numerio vietos rezervavimo ženklas 3">
            <a:extLst>
              <a:ext uri="{FF2B5EF4-FFF2-40B4-BE49-F238E27FC236}">
                <a16:creationId xmlns:a16="http://schemas.microsoft.com/office/drawing/2014/main" id="{74176F0D-7E25-8231-522B-91AC3D28BAD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CE299F-4AA3-4C83-83F6-8E1B530B8233}" type="slidenum">
              <a:rPr kumimoji="0" lang="lt-LT"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lt-LT"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395808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845DCD11-70DB-501B-1ED4-C1A0D7B9459B}"/>
              </a:ext>
            </a:extLst>
          </p:cNvPr>
          <p:cNvSpPr txBox="1"/>
          <p:nvPr/>
        </p:nvSpPr>
        <p:spPr>
          <a:xfrm>
            <a:off x="788840" y="711655"/>
            <a:ext cx="10614320" cy="95410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lt-LT" sz="2800" b="1" i="0" u="none" strike="noStrike" kern="1200" cap="none" spc="0" normalizeH="0" baseline="0" noProof="0" dirty="0">
                <a:ln>
                  <a:noFill/>
                </a:ln>
                <a:solidFill>
                  <a:srgbClr val="70AD47">
                    <a:lumMod val="75000"/>
                  </a:srgbClr>
                </a:solidFill>
                <a:effectLst/>
                <a:uLnTx/>
                <a:uFillTx/>
                <a:latin typeface="Times New Roman" panose="02020603050405020304" pitchFamily="18" charset="0"/>
                <a:ea typeface="+mn-ea"/>
                <a:cs typeface="Times New Roman" panose="02020603050405020304" pitchFamily="18" charset="0"/>
              </a:rPr>
              <a:t>FINANSAVIMO POREIKIS MELIORACIJOS REIKMĖMS TENKINTI</a:t>
            </a:r>
          </a:p>
        </p:txBody>
      </p:sp>
      <p:pic>
        <p:nvPicPr>
          <p:cNvPr id="7" name="Picture 10">
            <a:extLst>
              <a:ext uri="{FF2B5EF4-FFF2-40B4-BE49-F238E27FC236}">
                <a16:creationId xmlns:a16="http://schemas.microsoft.com/office/drawing/2014/main" id="{66E6D7D0-3521-B55E-89BF-9EA92760ECB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2697" y="185951"/>
            <a:ext cx="3264360" cy="556311"/>
          </a:xfrm>
          <a:prstGeom prst="rect">
            <a:avLst/>
          </a:prstGeom>
        </p:spPr>
      </p:pic>
      <p:sp>
        <p:nvSpPr>
          <p:cNvPr id="9" name="TextBox 8">
            <a:extLst>
              <a:ext uri="{FF2B5EF4-FFF2-40B4-BE49-F238E27FC236}">
                <a16:creationId xmlns:a16="http://schemas.microsoft.com/office/drawing/2014/main" id="{1DD65756-D051-B82B-ED3C-1A977C570535}"/>
              </a:ext>
            </a:extLst>
          </p:cNvPr>
          <p:cNvSpPr txBox="1"/>
          <p:nvPr/>
        </p:nvSpPr>
        <p:spPr>
          <a:xfrm>
            <a:off x="252697" y="4314242"/>
            <a:ext cx="11591973" cy="2246769"/>
          </a:xfrm>
          <a:prstGeom prst="rect">
            <a:avLst/>
          </a:prstGeom>
          <a:noFill/>
        </p:spPr>
        <p:txBody>
          <a:bodyPr wrap="square">
            <a:spAutoFit/>
          </a:bodyPr>
          <a:lstStyle/>
          <a:p>
            <a:pPr marL="457200" marR="0" lvl="0" indent="-457200" algn="just" defTabSz="914400" rtl="0" eaLnBrk="1" fontAlgn="auto" latinLnBrk="0" hangingPunct="1">
              <a:lnSpc>
                <a:spcPct val="100000"/>
              </a:lnSpc>
              <a:spcBef>
                <a:spcPts val="0"/>
              </a:spcBef>
              <a:spcAft>
                <a:spcPts val="0"/>
              </a:spcAft>
              <a:buClr>
                <a:srgbClr val="678A26"/>
              </a:buClr>
              <a:buSzTx/>
              <a:buFont typeface="Wingdings" panose="05000000000000000000" pitchFamily="2" charset="2"/>
              <a:buChar char="§"/>
              <a:tabLst/>
              <a:defRPr/>
            </a:pPr>
            <a:r>
              <a:rPr kumimoji="0" lang="lt-LT"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Bendras MIS nusidėvėjimas 72,33 proc., o Valstybei nuosavybės teise priklausančių MIS nusidėvėjimas: </a:t>
            </a:r>
            <a:r>
              <a:rPr kumimoji="0" lang="lt-LT"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74,4 proc. ir kasmet didėja </a:t>
            </a:r>
            <a:endParaRPr kumimoji="0" lang="lt-LT"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457200" marR="0" lvl="0" indent="-457200" algn="just" defTabSz="914400" rtl="0" eaLnBrk="1" fontAlgn="auto" latinLnBrk="0" hangingPunct="1">
              <a:lnSpc>
                <a:spcPct val="100000"/>
              </a:lnSpc>
              <a:spcBef>
                <a:spcPts val="0"/>
              </a:spcBef>
              <a:spcAft>
                <a:spcPts val="0"/>
              </a:spcAft>
              <a:buClr>
                <a:srgbClr val="678A26"/>
              </a:buClr>
              <a:buSzTx/>
              <a:buFont typeface="Wingdings" panose="05000000000000000000" pitchFamily="2" charset="2"/>
              <a:buChar char="§"/>
              <a:tabLst/>
              <a:defRPr/>
            </a:pPr>
            <a:r>
              <a:rPr kumimoji="0" lang="lt-LT"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Lėšų poreikis valstybei nuosavybės teise priklausančių </a:t>
            </a:r>
            <a:r>
              <a:rPr kumimoji="0" lang="lt-LT"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TIK BLOGOS BŪKLĖS </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MIS </a:t>
            </a:r>
            <a:r>
              <a:rPr kumimoji="0" lang="lt-LT"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rekonstruoti</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lt-LT"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lt-LT"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1 001,347 mln. Eur  </a:t>
            </a:r>
            <a:r>
              <a:rPr kumimoji="0" lang="lt-LT"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lt-LT"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per 20 metų </a:t>
            </a:r>
            <a:r>
              <a:rPr kumimoji="0" lang="lt-LT"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kasmet rekonstruojant apie 2 proc. blogos būklės MIS) (2020 m. kainomis)</a:t>
            </a:r>
          </a:p>
          <a:p>
            <a:pPr marL="457200" marR="0" lvl="0" indent="-457200" algn="just" defTabSz="914400" rtl="0" eaLnBrk="1" fontAlgn="auto" latinLnBrk="0" hangingPunct="1">
              <a:lnSpc>
                <a:spcPct val="100000"/>
              </a:lnSpc>
              <a:spcBef>
                <a:spcPts val="0"/>
              </a:spcBef>
              <a:spcAft>
                <a:spcPts val="0"/>
              </a:spcAft>
              <a:buClr>
                <a:srgbClr val="678A26"/>
              </a:buClr>
              <a:buSzTx/>
              <a:buFont typeface="Wingdings" panose="05000000000000000000" pitchFamily="2" charset="2"/>
              <a:buChar char="§"/>
              <a:tabLst/>
              <a:defRPr/>
            </a:pPr>
            <a:r>
              <a:rPr kumimoji="0" lang="lt-LT"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Lėšų poreikis valstybei nuosavybės teise priklausančių MIS </a:t>
            </a:r>
            <a:r>
              <a:rPr kumimoji="0" lang="lt-LT" sz="2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remont</a:t>
            </a:r>
            <a:r>
              <a:rPr kumimoji="0" lang="en-US" sz="2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ui</a:t>
            </a:r>
            <a:r>
              <a:rPr kumimoji="0" lang="lt-LT"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ir priežiūrai</a:t>
            </a:r>
            <a:r>
              <a:rPr kumimoji="0" lang="en-US"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lt-LT"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finansuoti </a:t>
            </a:r>
            <a:r>
              <a:rPr kumimoji="0" lang="lt-LT"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per 20 metų </a:t>
            </a:r>
            <a:r>
              <a:rPr kumimoji="0" lang="lt-LT"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lt-LT"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1 119,7 mln. Eur </a:t>
            </a:r>
            <a:endParaRPr kumimoji="0" lang="lt-LT"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graphicFrame>
        <p:nvGraphicFramePr>
          <p:cNvPr id="10" name="Turinio vietos rezervavimo ženklas 4">
            <a:extLst>
              <a:ext uri="{FF2B5EF4-FFF2-40B4-BE49-F238E27FC236}">
                <a16:creationId xmlns:a16="http://schemas.microsoft.com/office/drawing/2014/main" id="{3F6C8B49-E298-B8DA-F966-91F627513827}"/>
              </a:ext>
            </a:extLst>
          </p:cNvPr>
          <p:cNvGraphicFramePr>
            <a:graphicFrameLocks/>
          </p:cNvGraphicFramePr>
          <p:nvPr/>
        </p:nvGraphicFramePr>
        <p:xfrm>
          <a:off x="589569" y="1658276"/>
          <a:ext cx="10233061" cy="2442627"/>
        </p:xfrm>
        <a:graphic>
          <a:graphicData uri="http://schemas.openxmlformats.org/drawingml/2006/chart">
            <c:chart xmlns:c="http://schemas.openxmlformats.org/drawingml/2006/chart" xmlns:r="http://schemas.openxmlformats.org/officeDocument/2006/relationships" r:id="rId3"/>
          </a:graphicData>
        </a:graphic>
      </p:graphicFrame>
      <p:sp>
        <p:nvSpPr>
          <p:cNvPr id="11" name="Stačiakampis 10">
            <a:extLst>
              <a:ext uri="{FF2B5EF4-FFF2-40B4-BE49-F238E27FC236}">
                <a16:creationId xmlns:a16="http://schemas.microsoft.com/office/drawing/2014/main" id="{0E22C0CE-8F3F-8D6D-294B-A732743F5D87}"/>
              </a:ext>
            </a:extLst>
          </p:cNvPr>
          <p:cNvSpPr/>
          <p:nvPr/>
        </p:nvSpPr>
        <p:spPr>
          <a:xfrm>
            <a:off x="10558130" y="1658276"/>
            <a:ext cx="457200" cy="2052487"/>
          </a:xfrm>
          <a:prstGeom prst="rect">
            <a:avLst/>
          </a:prstGeom>
          <a:solidFill>
            <a:schemeClr val="accent6">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lt-LT"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CDDE15C5-F47E-F87C-C6AA-681FDE5381D1}"/>
              </a:ext>
            </a:extLst>
          </p:cNvPr>
          <p:cNvSpPr txBox="1"/>
          <p:nvPr/>
        </p:nvSpPr>
        <p:spPr>
          <a:xfrm>
            <a:off x="10514860" y="3751944"/>
            <a:ext cx="543739"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2023</a:t>
            </a:r>
            <a:endParaRPr kumimoji="0" lang="lt-LT" sz="1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3" name="Rodyklė: dešinėn 12">
            <a:extLst>
              <a:ext uri="{FF2B5EF4-FFF2-40B4-BE49-F238E27FC236}">
                <a16:creationId xmlns:a16="http://schemas.microsoft.com/office/drawing/2014/main" id="{974C6D18-A4BB-474E-07F8-05AC7108C56C}"/>
              </a:ext>
            </a:extLst>
          </p:cNvPr>
          <p:cNvSpPr/>
          <p:nvPr/>
        </p:nvSpPr>
        <p:spPr>
          <a:xfrm rot="16200000">
            <a:off x="9959675" y="2530630"/>
            <a:ext cx="1610834" cy="307777"/>
          </a:xfrm>
          <a:prstGeom prst="righ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lt-LT"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72421774"/>
      </p:ext>
    </p:extLst>
  </p:cSld>
  <p:clrMapOvr>
    <a:masterClrMapping/>
  </p:clrMapOvr>
</p:sld>
</file>

<file path=ppt/theme/theme1.xml><?xml version="1.0" encoding="utf-8"?>
<a:theme xmlns:a="http://schemas.openxmlformats.org/drawingml/2006/main" name="„Office“ 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ZUM PP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ZUM PPT template naujas.pptx" id="{35B59B82-4ECE-4FFA-8448-FD28D2EFACBB}" vid="{685E024A-7724-410E-B976-39DC1F46BE73}"/>
    </a:ext>
  </a:extLst>
</a:theme>
</file>

<file path=ppt/theme/theme3.xml><?xml version="1.0" encoding="utf-8"?>
<a:theme xmlns:a="http://schemas.openxmlformats.org/drawingml/2006/main" name="„Office“ 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6209BF9E836446BADA0877042E28C9" ma:contentTypeVersion="14" ma:contentTypeDescription="Create a new document." ma:contentTypeScope="" ma:versionID="7b186833c47ccf922a307788a407ddbc">
  <xsd:schema xmlns:xsd="http://www.w3.org/2001/XMLSchema" xmlns:xs="http://www.w3.org/2001/XMLSchema" xmlns:p="http://schemas.microsoft.com/office/2006/metadata/properties" xmlns:ns3="ad1fc806-6d52-46d3-b9fc-d5a26156e854" xmlns:ns4="24e476e0-3a5d-40ab-84f5-21a7b50ef153" targetNamespace="http://schemas.microsoft.com/office/2006/metadata/properties" ma:root="true" ma:fieldsID="78197e0ac085e6e88ef144ad4a417ef2" ns3:_="" ns4:_="">
    <xsd:import namespace="ad1fc806-6d52-46d3-b9fc-d5a26156e854"/>
    <xsd:import namespace="24e476e0-3a5d-40ab-84f5-21a7b50ef153"/>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_activity" minOccurs="0"/>
                <xsd:element ref="ns3:MediaServiceObjectDetectorVersions" minOccurs="0"/>
                <xsd:element ref="ns3: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d1fc806-6d52-46d3-b9fc-d5a26156e85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LengthInSeconds" ma:index="18" nillable="true" ma:displayName="Length (seconds)" ma:internalName="MediaLengthInSeconds" ma:readOnly="true">
      <xsd:simpleType>
        <xsd:restriction base="dms:Unknown"/>
      </xsd:simpleType>
    </xsd:element>
    <xsd:element name="_activity" ma:index="19" nillable="true" ma:displayName="_activity" ma:hidden="true" ma:internalName="_activity">
      <xsd:simpleType>
        <xsd:restriction base="dms:Note"/>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ystemTags" ma:index="21"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4e476e0-3a5d-40ab-84f5-21a7b50ef15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activity xmlns="ad1fc806-6d52-46d3-b9fc-d5a26156e854" xsi:nil="true"/>
  </documentManagement>
</p:properties>
</file>

<file path=customXml/itemProps1.xml><?xml version="1.0" encoding="utf-8"?>
<ds:datastoreItem xmlns:ds="http://schemas.openxmlformats.org/officeDocument/2006/customXml" ds:itemID="{B7143ABA-8D10-489E-964D-5ACA262531E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d1fc806-6d52-46d3-b9fc-d5a26156e854"/>
    <ds:schemaRef ds:uri="24e476e0-3a5d-40ab-84f5-21a7b50ef15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FAB5F57-B925-4CEF-9C97-D7A3FA1E5D1E}">
  <ds:schemaRefs>
    <ds:schemaRef ds:uri="http://schemas.microsoft.com/sharepoint/v3/contenttype/forms"/>
  </ds:schemaRefs>
</ds:datastoreItem>
</file>

<file path=customXml/itemProps3.xml><?xml version="1.0" encoding="utf-8"?>
<ds:datastoreItem xmlns:ds="http://schemas.openxmlformats.org/officeDocument/2006/customXml" ds:itemID="{89A9B985-9538-40A4-A32A-6F88F2752F9B}">
  <ds:schemaRefs>
    <ds:schemaRef ds:uri="http://purl.org/dc/terms/"/>
    <ds:schemaRef ds:uri="http://schemas.microsoft.com/office/2006/documentManagement/types"/>
    <ds:schemaRef ds:uri="http://schemas.openxmlformats.org/package/2006/metadata/core-properties"/>
    <ds:schemaRef ds:uri="http://purl.org/dc/elements/1.1/"/>
    <ds:schemaRef ds:uri="http://schemas.microsoft.com/office/2006/metadata/properties"/>
    <ds:schemaRef ds:uri="ad1fc806-6d52-46d3-b9fc-d5a26156e854"/>
    <ds:schemaRef ds:uri="24e476e0-3a5d-40ab-84f5-21a7b50ef153"/>
    <ds:schemaRef ds:uri="http://schemas.microsoft.com/office/infopath/2007/PartnerControl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1321</TotalTime>
  <Words>2355</Words>
  <Application>Microsoft Office PowerPoint</Application>
  <PresentationFormat>Plačiaekranė</PresentationFormat>
  <Paragraphs>432</Paragraphs>
  <Slides>32</Slides>
  <Notes>2</Notes>
  <HiddenSlides>0</HiddenSlides>
  <MMClips>0</MMClips>
  <ScaleCrop>false</ScaleCrop>
  <HeadingPairs>
    <vt:vector size="6" baseType="variant">
      <vt:variant>
        <vt:lpstr>Naudojami šriftai</vt:lpstr>
      </vt:variant>
      <vt:variant>
        <vt:i4>6</vt:i4>
      </vt:variant>
      <vt:variant>
        <vt:lpstr>Tema</vt:lpstr>
      </vt:variant>
      <vt:variant>
        <vt:i4>2</vt:i4>
      </vt:variant>
      <vt:variant>
        <vt:lpstr>Skaidrių pavadinimai</vt:lpstr>
      </vt:variant>
      <vt:variant>
        <vt:i4>32</vt:i4>
      </vt:variant>
    </vt:vector>
  </HeadingPairs>
  <TitlesOfParts>
    <vt:vector size="40" baseType="lpstr">
      <vt:lpstr>Arial</vt:lpstr>
      <vt:lpstr>Calibri</vt:lpstr>
      <vt:lpstr>Calibri Light</vt:lpstr>
      <vt:lpstr>Segoe UI Light</vt:lpstr>
      <vt:lpstr>Times New Roman</vt:lpstr>
      <vt:lpstr>Wingdings</vt:lpstr>
      <vt:lpstr>„Office“ tema</vt:lpstr>
      <vt:lpstr>ZUM PPT template</vt:lpstr>
      <vt:lpstr>„PowerPoint“ pateiktis</vt:lpstr>
      <vt:lpstr>„PowerPoint“ pateiktis</vt:lpstr>
      <vt:lpstr>2024 M. SAVIVALDYBĖMS DELEGUOTŲ FUNKCIJŲ FINANSAVIMAS</vt:lpstr>
      <vt:lpstr>VALSTYBĖS SAVIVALDYBĖMS DELEGUOTŲ FUNKCIJŲ FINANSAVIMAS (PRIEŽIŪROS DARBAMS) 2012-2024 M.</vt:lpstr>
      <vt:lpstr>Informacija apie 2012-2022 m. atliktus remonto ir priežiūros darbus, finansuotus iš valstybės biudžeto dotacijų savivaldybių biudžetams melioracijos srities valstybinėms (valstybės perduotoms savivaldybėms) funkcijoms atlikti</vt:lpstr>
      <vt:lpstr>VALSTYBĖS SAVIVALDYBĖMS DELEGUOTŲ FUNKCIJŲ FINANSAVIMAS  (REKONSTRUKCIJOS DARBAI)  2012-2023 M.</vt:lpstr>
      <vt:lpstr>„PowerPoint“ pateiktis</vt:lpstr>
      <vt:lpstr>Informacija apie 2012-2022 m. atliktus remonto ir rekonstrukcijos darbus, finansuotus iš įvairių priemonių</vt:lpstr>
      <vt:lpstr>„PowerPoint“ pateiktis</vt:lpstr>
      <vt:lpstr>„PowerPoint“ pateiktis</vt:lpstr>
      <vt:lpstr> LRV PROGRAMOS ĮGYVENDINIMO PLANO NUOSTATOS</vt:lpstr>
      <vt:lpstr>(decentralizuotas / mišrus modelis)</vt:lpstr>
      <vt:lpstr>  MELIORACIJOS FONDO ĮMOKŲ SURINKIMO IR ADMINISTRAVIMO SCHEMA</vt:lpstr>
      <vt:lpstr>„PowerPoint“ pateiktis</vt:lpstr>
      <vt:lpstr>„PowerPoint“ pateiktis</vt:lpstr>
      <vt:lpstr>„PowerPoint“ pateiktis</vt:lpstr>
      <vt:lpstr>„PowerPoint“ pateiktis</vt:lpstr>
      <vt:lpstr>„PowerPoint“ pateiktis</vt:lpstr>
      <vt:lpstr>„PowerPoint“ pateiktis</vt:lpstr>
      <vt:lpstr>„PowerPoint“ pateiktis</vt:lpstr>
      <vt:lpstr>„PowerPoint“ pateiktis</vt:lpstr>
      <vt:lpstr>„PowerPoint“ pateiktis</vt:lpstr>
      <vt:lpstr>„PowerPoint“ pateiktis</vt:lpstr>
      <vt:lpstr>„PowerPoint“ pateiktis</vt:lpstr>
      <vt:lpstr>„PowerPoint“ pateiktis</vt:lpstr>
      <vt:lpstr>„PowerPoint“ pateiktis</vt:lpstr>
      <vt:lpstr>„PowerPoint“ pateiktis</vt:lpstr>
      <vt:lpstr>„PowerPoint“ pateiktis</vt:lpstr>
      <vt:lpstr>„PowerPoint“ pateiktis</vt:lpstr>
      <vt:lpstr>„PowerPoint“ pateiktis</vt:lpstr>
      <vt:lpstr>„PowerPoint“ pateiktis</vt:lpstr>
      <vt:lpstr>„PowerPoint“ pateiktis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pateiktis</dc:title>
  <dc:creator>Violeta Važnevičienė</dc:creator>
  <cp:lastModifiedBy>Violeta Važnevičienė</cp:lastModifiedBy>
  <cp:revision>16</cp:revision>
  <dcterms:created xsi:type="dcterms:W3CDTF">2023-11-14T06:29:57Z</dcterms:created>
  <dcterms:modified xsi:type="dcterms:W3CDTF">2023-11-16T16:01:48Z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0x010100BC6209BF9E836446BADA0877042E28C9</vt:lpwstr>
  </property>
</Properties>
</file>