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2" r:id="rId2"/>
    <p:sldId id="944" r:id="rId3"/>
    <p:sldId id="946" r:id="rId4"/>
    <p:sldId id="945" r:id="rId5"/>
    <p:sldId id="876" r:id="rId6"/>
    <p:sldId id="947" r:id="rId7"/>
    <p:sldId id="948" r:id="rId8"/>
    <p:sldId id="949" r:id="rId9"/>
    <p:sldId id="950" r:id="rId10"/>
    <p:sldId id="951" r:id="rId11"/>
    <p:sldId id="263" r:id="rId12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6A3A"/>
    <a:srgbClr val="8EC543"/>
    <a:srgbClr val="5C9247"/>
    <a:srgbClr val="A4E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>
      <p:cViewPr varScale="1">
        <p:scale>
          <a:sx n="107" d="100"/>
          <a:sy n="107" d="100"/>
        </p:scale>
        <p:origin x="720" y="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1FE38-6656-4C69-8773-66178E16107B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D9B4B-C667-46DA-8DB6-7CF7DF6CE5C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lt-L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72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lt-L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215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lt-L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215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790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lt-LT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838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lt-LT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470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lt-LT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076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lt-LT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641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lt-LT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D9B4B-C667-46DA-8DB6-7CF7DF6CE5C6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473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DA9B7F88-8E2D-499B-BAD8-FA2927D3DC0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309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28CC2-D4A4-446F-9580-390A26F58C9E}" type="datetimeFigureOut">
              <a:rPr lang="en-US" smtClean="0"/>
              <a:pPr/>
              <a:t>11/15/2023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6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ačiakampis 1">
            <a:extLst>
              <a:ext uri="{FF2B5EF4-FFF2-40B4-BE49-F238E27FC236}">
                <a16:creationId xmlns:a16="http://schemas.microsoft.com/office/drawing/2014/main" id="{9DFB8E88-7C4D-94E5-6C31-A8F389661835}"/>
              </a:ext>
            </a:extLst>
          </p:cNvPr>
          <p:cNvSpPr/>
          <p:nvPr/>
        </p:nvSpPr>
        <p:spPr>
          <a:xfrm>
            <a:off x="8244408" y="0"/>
            <a:ext cx="899592" cy="5143500"/>
          </a:xfrm>
          <a:prstGeom prst="rect">
            <a:avLst/>
          </a:prstGeom>
          <a:solidFill>
            <a:srgbClr val="8EC543"/>
          </a:solidFill>
          <a:ln>
            <a:solidFill>
              <a:srgbClr val="8EC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65E2B9-C1A4-E16A-62BA-54D9874676A9}"/>
              </a:ext>
            </a:extLst>
          </p:cNvPr>
          <p:cNvSpPr txBox="1"/>
          <p:nvPr/>
        </p:nvSpPr>
        <p:spPr>
          <a:xfrm>
            <a:off x="331897" y="843558"/>
            <a:ext cx="40688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dirty="0">
                <a:solidFill>
                  <a:srgbClr val="8EC5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Pasėlių ir augalų draudimo įmokų kompensavimas</a:t>
            </a:r>
            <a:endParaRPr lang="lt-LT" sz="32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endParaRPr lang="lt-LT" sz="24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endParaRPr lang="lt-LT" sz="24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endParaRPr lang="lt-LT" sz="24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endParaRPr lang="lt-LT" sz="24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endParaRPr lang="lt-LT" sz="2400" dirty="0">
              <a:solidFill>
                <a:srgbClr val="8EC543"/>
              </a:solidFill>
              <a:latin typeface="Times New Roman" panose="02020603050405020304" pitchFamily="18" charset="0"/>
              <a:cs typeface="Arial" pitchFamily="34" charset="0"/>
            </a:endParaRPr>
          </a:p>
          <a:p>
            <a:r>
              <a:rPr lang="lt-LT" sz="1200" dirty="0">
                <a:solidFill>
                  <a:srgbClr val="8EC5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Regina Voverytė-Šimkienė</a:t>
            </a:r>
          </a:p>
          <a:p>
            <a:r>
              <a:rPr lang="lt-LT" sz="1200" dirty="0">
                <a:solidFill>
                  <a:srgbClr val="8EC54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Augalininkystės ir žaliųjų technologijų skyriaus vedėja</a:t>
            </a:r>
            <a:endParaRPr lang="lt-LT" sz="1200" dirty="0">
              <a:solidFill>
                <a:srgbClr val="8EC54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790F5C9-CE0B-36CD-E5B5-3BA70E761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768" y="2214560"/>
            <a:ext cx="3843651" cy="29289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83B0E5-2DB9-AE1B-1686-4EB7F8FAD3CA}"/>
              </a:ext>
            </a:extLst>
          </p:cNvPr>
          <p:cNvSpPr txBox="1"/>
          <p:nvPr/>
        </p:nvSpPr>
        <p:spPr>
          <a:xfrm>
            <a:off x="7196143" y="4145947"/>
            <a:ext cx="991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zum.lrv.lt</a:t>
            </a:r>
          </a:p>
        </p:txBody>
      </p:sp>
      <p:pic>
        <p:nvPicPr>
          <p:cNvPr id="11" name="Paveikslėlis 10" descr="Paveikslėlis, kuriame yra žinutė&#10;&#10;Automatiškai sugeneruotas aprašymas">
            <a:extLst>
              <a:ext uri="{FF2B5EF4-FFF2-40B4-BE49-F238E27FC236}">
                <a16:creationId xmlns:a16="http://schemas.microsoft.com/office/drawing/2014/main" id="{EBB4E331-C7E6-BB08-141C-77F3680889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339503"/>
            <a:ext cx="2270055" cy="3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5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43608" y="73686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5E66C5F-EA98-4573-2833-912B20860BBE}"/>
              </a:ext>
            </a:extLst>
          </p:cNvPr>
          <p:cNvSpPr txBox="1"/>
          <p:nvPr/>
        </p:nvSpPr>
        <p:spPr>
          <a:xfrm>
            <a:off x="323528" y="114180"/>
            <a:ext cx="8676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DAROMI TAISYKLIŲ PAKEITIMAI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AE4A0-6F18-D99F-2174-DA62FFC5F5A4}"/>
              </a:ext>
            </a:extLst>
          </p:cNvPr>
          <p:cNvSpPr txBox="1"/>
          <p:nvPr/>
        </p:nvSpPr>
        <p:spPr>
          <a:xfrm>
            <a:off x="395536" y="736868"/>
            <a:ext cx="849694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lt-LT" sz="20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Patikslinta </a:t>
            </a:r>
            <a:r>
              <a:rPr lang="lt-LT" sz="20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teiktina</a:t>
            </a:r>
            <a:r>
              <a:rPr lang="lt-LT" sz="20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lt-LT" sz="2000" i="1" u="sng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informacija apie susijusius fizinius asmenis (pasirinkta pagalbos forma – valstybės pagalba): </a:t>
            </a:r>
            <a:endParaRPr lang="lt-LT" sz="2000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 hangingPunct="0"/>
            <a:r>
              <a:rPr lang="lt-LT" sz="20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Fiziniai asmenys, vykdantys ekonominę veiklą </a:t>
            </a:r>
            <a:r>
              <a:rPr lang="lt-LT" sz="2000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(nurodoma vardas ir pavardė, asmens kodas, akcijų procentas balsų skaičiaus procentine išraiška, </a:t>
            </a:r>
            <a:r>
              <a:rPr lang="lt-LT" sz="2000" b="1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vidutinis metinis darbuotojų skaičius</a:t>
            </a:r>
            <a:r>
              <a:rPr lang="lt-LT" sz="2000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ir </a:t>
            </a:r>
            <a:r>
              <a:rPr lang="lt-LT" sz="2000" i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metinė apyvarta </a:t>
            </a:r>
            <a:r>
              <a:rPr lang="lt-LT" sz="2000" b="1" i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arba balanse nurodyto turto vertė </a:t>
            </a:r>
            <a:r>
              <a:rPr lang="lt-LT" sz="2000" b="1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per ataskaitinius metus, per praėjusius ataskaitinius metus  ir per metus, ėjusius prieš praėjusius ataskaitinius metus).</a:t>
            </a:r>
          </a:p>
          <a:p>
            <a:pPr indent="450215" algn="just" hangingPunct="0"/>
            <a:endParaRPr lang="lt-L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/>
            <a:r>
              <a:rPr kumimoji="0" lang="lt-LT" sz="1400" b="1" i="1" u="none" strike="noStrike" kern="1200" cap="none" spc="0" normalizeH="0" baseline="0" noProof="0" dirty="0">
                <a:ln>
                  <a:noFill/>
                </a:ln>
                <a:solidFill>
                  <a:srgbClr val="126A3A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Vidutinis metinis darbuotojų skaičius – </a:t>
            </a:r>
            <a:r>
              <a:rPr lang="lt-LT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nustatomas pagal Lietuvos Respublikos ūkio ministro 2008 m. kovo 31 d. įsakymą Nr. 4-126 „Dėl Smulkiojo ar vidutinio verslo subjekto vidutinio metinio darbuotojų skaičiaus nustatymo tvarkos aprašo patvirtinimo“</a:t>
            </a:r>
            <a:endParaRPr lang="lt-LT" sz="1400" b="1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/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Ataskaitiniai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finansiniai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laikotarpis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ėję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prieš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paraiškos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pateikimo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metus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lt-LT" sz="1400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/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Praėję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ataskaitiniai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finansiniai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laikotarpis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ėję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prieš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ataskaitinius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metus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lt-LT" sz="1400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/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prieš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praėjusius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ataskaitinius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metus</a:t>
            </a:r>
            <a:r>
              <a:rPr lang="en-GB" sz="14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finansiniai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metai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laikotarpis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ėję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prieš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praėjusius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ataskaitinius</a:t>
            </a:r>
            <a:r>
              <a:rPr lang="en-GB" sz="1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metus</a:t>
            </a:r>
            <a:r>
              <a:rPr lang="lt-LT" sz="1400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lt-LT" sz="1400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5EB492D-4CE9-EB97-9535-3AC4CB4AA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77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6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ačiakampis 1">
            <a:extLst>
              <a:ext uri="{FF2B5EF4-FFF2-40B4-BE49-F238E27FC236}">
                <a16:creationId xmlns:a16="http://schemas.microsoft.com/office/drawing/2014/main" id="{9DFB8E88-7C4D-94E5-6C31-A8F389661835}"/>
              </a:ext>
            </a:extLst>
          </p:cNvPr>
          <p:cNvSpPr/>
          <p:nvPr/>
        </p:nvSpPr>
        <p:spPr>
          <a:xfrm>
            <a:off x="8244408" y="0"/>
            <a:ext cx="899592" cy="5143500"/>
          </a:xfrm>
          <a:prstGeom prst="rect">
            <a:avLst/>
          </a:prstGeom>
          <a:solidFill>
            <a:srgbClr val="8EC543"/>
          </a:solidFill>
          <a:ln>
            <a:solidFill>
              <a:srgbClr val="8EC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790F5C9-CE0B-36CD-E5B5-3BA70E761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56" y="2214560"/>
            <a:ext cx="3843651" cy="29289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F0F12C-B8D4-1792-EF31-CBDE613E4022}"/>
              </a:ext>
            </a:extLst>
          </p:cNvPr>
          <p:cNvSpPr txBox="1"/>
          <p:nvPr/>
        </p:nvSpPr>
        <p:spPr>
          <a:xfrm>
            <a:off x="539552" y="249974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8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Ačiū už dėmesį</a:t>
            </a:r>
            <a:endParaRPr lang="en-GB" sz="28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aveikslėlis 8" descr="Paveikslėlis, kuriame yra žinutė&#10;&#10;Automatiškai sugeneruotas aprašymas">
            <a:extLst>
              <a:ext uri="{FF2B5EF4-FFF2-40B4-BE49-F238E27FC236}">
                <a16:creationId xmlns:a16="http://schemas.microsoft.com/office/drawing/2014/main" id="{AF373620-4FF2-859D-6691-1381E07780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339503"/>
            <a:ext cx="2270055" cy="3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06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625ED1-E064-A795-E1B6-0AFB22FC57B8}"/>
              </a:ext>
            </a:extLst>
          </p:cNvPr>
          <p:cNvSpPr txBox="1"/>
          <p:nvPr/>
        </p:nvSpPr>
        <p:spPr>
          <a:xfrm>
            <a:off x="260140" y="1203598"/>
            <a:ext cx="8659216" cy="3073085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endParaRPr lang="lt-LT" sz="2400" b="1" dirty="0">
              <a:solidFill>
                <a:srgbClr val="126A3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400" b="1" dirty="0">
                <a:solidFill>
                  <a:srgbClr val="126A3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 lėšomis finansuojama augalų ir pasėlių draudimo priemonė,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endParaRPr lang="lt-LT" sz="2400" b="1" dirty="0">
              <a:solidFill>
                <a:srgbClr val="126A3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400" b="1" dirty="0">
                <a:solidFill>
                  <a:srgbClr val="126A3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VB lėšomis finansuojamą augalų ir pasėlių draudimo priemonė.</a:t>
            </a:r>
            <a:endParaRPr lang="lt-LT" sz="2000" b="1" dirty="0">
              <a:solidFill>
                <a:srgbClr val="126A3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</a:pPr>
            <a:endParaRPr lang="lt-LT" sz="2000" b="1" dirty="0">
              <a:solidFill>
                <a:srgbClr val="126A3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6" name="Tiesioji jungtis 5">
            <a:extLst>
              <a:ext uri="{FF2B5EF4-FFF2-40B4-BE49-F238E27FC236}">
                <a16:creationId xmlns:a16="http://schemas.microsoft.com/office/drawing/2014/main" id="{F6D7A0B4-C345-C5E2-E3D0-9891F6821ABF}"/>
              </a:ext>
            </a:extLst>
          </p:cNvPr>
          <p:cNvCxnSpPr/>
          <p:nvPr/>
        </p:nvCxnSpPr>
        <p:spPr>
          <a:xfrm>
            <a:off x="1331640" y="1059582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7661B06-548F-5B44-6E5A-8E7595999FE4}"/>
              </a:ext>
            </a:extLst>
          </p:cNvPr>
          <p:cNvSpPr txBox="1"/>
          <p:nvPr/>
        </p:nvSpPr>
        <p:spPr>
          <a:xfrm>
            <a:off x="395279" y="267501"/>
            <a:ext cx="8659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DRAUDIMO ĮMOKŲ KOMPENSAVIMO RŪŠYS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7B8EE7EC-F5EE-49A4-1807-426337F555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686" y="4276683"/>
            <a:ext cx="2870810" cy="48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4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625ED1-E064-A795-E1B6-0AFB22FC57B8}"/>
              </a:ext>
            </a:extLst>
          </p:cNvPr>
          <p:cNvSpPr txBox="1"/>
          <p:nvPr/>
        </p:nvSpPr>
        <p:spPr>
          <a:xfrm>
            <a:off x="260140" y="1203598"/>
            <a:ext cx="8659216" cy="3121239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Lietuvos Kaimo plėtros 2014–2022 m. programą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pakeitė Lietuvos žemės ūkio ir kaimo plėtros 2023–2027 m. strateginis planas.</a:t>
            </a: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m. birželio 25 d. Komisijos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Reglamentą (ES) Nr. 702/2014 pakeičia 2022 m. gruodžio 14 d. Komisijos reglamentas (ES) Nr. 2022/2472, kuriuo skelbiama, kad tam tikrų kategorijų pagalba žemės bei miškų ūkio sektoriuose ir kaimo vietovėse yra suderinama su vidaus rinka pagal Sutarties dėl Europos Sąjungos veikimo 107 ir 108 straipsnius.</a:t>
            </a:r>
            <a:endParaRPr lang="lt-LT" sz="2200" b="1" dirty="0">
              <a:solidFill>
                <a:srgbClr val="126A3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6" name="Tiesioji jungtis 5">
            <a:extLst>
              <a:ext uri="{FF2B5EF4-FFF2-40B4-BE49-F238E27FC236}">
                <a16:creationId xmlns:a16="http://schemas.microsoft.com/office/drawing/2014/main" id="{F6D7A0B4-C345-C5E2-E3D0-9891F6821ABF}"/>
              </a:ext>
            </a:extLst>
          </p:cNvPr>
          <p:cNvCxnSpPr/>
          <p:nvPr/>
        </p:nvCxnSpPr>
        <p:spPr>
          <a:xfrm>
            <a:off x="827584" y="84355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7661B06-548F-5B44-6E5A-8E7595999FE4}"/>
              </a:ext>
            </a:extLst>
          </p:cNvPr>
          <p:cNvSpPr txBox="1"/>
          <p:nvPr/>
        </p:nvSpPr>
        <p:spPr>
          <a:xfrm>
            <a:off x="224643" y="195488"/>
            <a:ext cx="8829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DRAUDIMO ĮMOKŲ KOMPENSAVIMO TAISYKLĖS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2EAE06EC-1F12-7DE1-BAE2-4F5647DD6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625ED1-E064-A795-E1B6-0AFB22FC57B8}"/>
              </a:ext>
            </a:extLst>
          </p:cNvPr>
          <p:cNvSpPr txBox="1"/>
          <p:nvPr/>
        </p:nvSpPr>
        <p:spPr>
          <a:xfrm>
            <a:off x="395536" y="1275611"/>
            <a:ext cx="8523820" cy="3494033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Lietuvos žemės ūkio ir kaimo plėtros 2023–2027 m. strateginio plano intervencinės priemonės „Pasėlių, augalų ir gyvūnų draudimas“ veikla „Pasėlių ir augalų draudimo įmokos kompensacija“ </a:t>
            </a:r>
            <a:r>
              <a:rPr lang="lt-LT" sz="2200" b="1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(Į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gyvendinimo taisyklės patvirtintos LR ž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emės ūkio ministro 2023 m. rugpjūčio 1 d. įsakymu Nr. 3D-513)</a:t>
            </a:r>
          </a:p>
          <a:p>
            <a:pPr marL="285750" indent="-28575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asėlių ir augalų draudimo įmokų kompensavimas (</a:t>
            </a:r>
            <a:r>
              <a:rPr lang="lt-LT" sz="2200" b="1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aisyklės patvirtintos 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LR žemės ūkio ministro 2009 m. balandžio 10 d. įsakymu Nr. 3D-236 (aktuali redakcija patvirtinta 2023 m. liepos 19 d. įsakymu Nr. 3D-467)</a:t>
            </a:r>
            <a:endParaRPr lang="lt-LT" sz="2200" b="1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Tiesioji jungtis 5">
            <a:extLst>
              <a:ext uri="{FF2B5EF4-FFF2-40B4-BE49-F238E27FC236}">
                <a16:creationId xmlns:a16="http://schemas.microsoft.com/office/drawing/2014/main" id="{F6D7A0B4-C345-C5E2-E3D0-9891F6821ABF}"/>
              </a:ext>
            </a:extLst>
          </p:cNvPr>
          <p:cNvCxnSpPr/>
          <p:nvPr/>
        </p:nvCxnSpPr>
        <p:spPr>
          <a:xfrm>
            <a:off x="1187624" y="1059582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7661B06-548F-5B44-6E5A-8E7595999FE4}"/>
              </a:ext>
            </a:extLst>
          </p:cNvPr>
          <p:cNvSpPr txBox="1"/>
          <p:nvPr/>
        </p:nvSpPr>
        <p:spPr>
          <a:xfrm>
            <a:off x="260140" y="411514"/>
            <a:ext cx="8794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DRAUDIMO ĮMOKŲ KOMPENSAVIMO TAISYKLĖS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DAB9F00F-E88E-A066-5EB3-8F07995CBB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5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97868" y="748180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9F5F0EC-78A4-A165-BC8C-1762DFE35AC2}"/>
              </a:ext>
            </a:extLst>
          </p:cNvPr>
          <p:cNvSpPr txBox="1"/>
          <p:nvPr/>
        </p:nvSpPr>
        <p:spPr>
          <a:xfrm>
            <a:off x="251520" y="843558"/>
            <a:ext cx="855895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Pagal Reglamento (ES) 2022/2472 6 straipsnį šis reglamentas taikomas tik skatinamąjį poveikį turinčiai pagalbai, o pagalba turi skatinamąjį poveikį, jei, „prieš pradėdamas vykdyti su projektu ar veikla susijusius darbus, gavėjas atitinkamai valstybei narei pateikia rašytinę pagalbos paraišką“. 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adovaujantis šia nuostata,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paraiškos pagalbai turi būti teikiamos prieš sumokant draudimo įmokas;</a:t>
            </a:r>
            <a:endParaRPr lang="lt-LT" sz="2200" b="1" dirty="0">
              <a:solidFill>
                <a:srgbClr val="126A3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Galimybė rinktis valstybės pagalbą arba 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lt-LT" sz="2200" b="1" i="1" dirty="0" err="1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minimis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pagalbą; </a:t>
            </a: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Juridinių ir fizinių asmenų susietumo vertinimas;</a:t>
            </a:r>
          </a:p>
          <a:p>
            <a:pPr marL="28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Juridinių ir fizinių asmenų sunkumų patyrimo vertinimas.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02E8F5-7B0B-9EFA-7513-495EEC29E06A}"/>
              </a:ext>
            </a:extLst>
          </p:cNvPr>
          <p:cNvSpPr txBox="1"/>
          <p:nvPr/>
        </p:nvSpPr>
        <p:spPr>
          <a:xfrm>
            <a:off x="395536" y="195488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2023 M. PASIKEITIMAI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5529ECD1-3864-54D2-22BC-F416FFDAE9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3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43608" y="73686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5E66C5F-EA98-4573-2833-912B20860BBE}"/>
              </a:ext>
            </a:extLst>
          </p:cNvPr>
          <p:cNvSpPr txBox="1"/>
          <p:nvPr/>
        </p:nvSpPr>
        <p:spPr>
          <a:xfrm>
            <a:off x="251520" y="195486"/>
            <a:ext cx="8748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2023 M. PASIKEITIMAI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AE4A0-6F18-D99F-2174-DA62FFC5F5A4}"/>
              </a:ext>
            </a:extLst>
          </p:cNvPr>
          <p:cNvSpPr txBox="1"/>
          <p:nvPr/>
        </p:nvSpPr>
        <p:spPr>
          <a:xfrm>
            <a:off x="395536" y="987575"/>
            <a:ext cx="849694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Pagal Reglamento (ES) 2022/2472 16 punktą „sunkumų patiriančioms įmonėms teikiama pagalba paprastai neturėtų būti įtraukiama į šio reglamento taikymo sritį“, ir draudimo įmokų kompensavimo priemonei nėra taikomos išimtys. Taigi, prieš priimant sprendimą skirti pagalbą,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turi būti įvertintas pareiškėjų sunkumų patyrimas. 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Pareiškėjams pasirinkusiems pagalbos formą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valstybės pagalbą sunkumų patyrimas vertinamas, pasirinkusiems nereikšmingą (</a:t>
            </a:r>
            <a:r>
              <a:rPr lang="lt-LT" sz="2200" b="1" i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lt-LT" sz="2200" b="1" i="1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minimis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pagalbą – sunkumų patyrimas nevertinamas.</a:t>
            </a:r>
            <a:endParaRPr lang="lt-LT" sz="2200" dirty="0">
              <a:solidFill>
                <a:srgbClr val="126A3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5EB492D-4CE9-EB97-9535-3AC4CB4AA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45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43608" y="73686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5E66C5F-EA98-4573-2833-912B20860BBE}"/>
              </a:ext>
            </a:extLst>
          </p:cNvPr>
          <p:cNvSpPr txBox="1"/>
          <p:nvPr/>
        </p:nvSpPr>
        <p:spPr>
          <a:xfrm>
            <a:off x="251520" y="195486"/>
            <a:ext cx="8748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DAROMI TAISYKLIŲ PAKEITIMAI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AE4A0-6F18-D99F-2174-DA62FFC5F5A4}"/>
              </a:ext>
            </a:extLst>
          </p:cNvPr>
          <p:cNvSpPr txBox="1"/>
          <p:nvPr/>
        </p:nvSpPr>
        <p:spPr>
          <a:xfrm>
            <a:off x="323528" y="843559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Taisyklių pakeitimai daromi siekiant pašalinti galiojančių taisyklių  taikymo neaiškumus. 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Įsakymo projektu  siūloma patikslinti nuostatas, susijusias su  valstybės pagalbos ir nereikšmingos </a:t>
            </a:r>
            <a:r>
              <a:rPr lang="lt-LT" sz="2200" i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(de </a:t>
            </a:r>
            <a:r>
              <a:rPr lang="lt-LT" sz="2200" i="1" dirty="0" err="1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minimis</a:t>
            </a:r>
            <a:r>
              <a:rPr lang="lt-LT" sz="2200" i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pagalbos  teikimu.  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Įsakymo projektu siūloma: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nereikšmingą 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(de </a:t>
            </a:r>
            <a:r>
              <a:rPr lang="lt-LT" sz="2200" b="1" i="1" dirty="0" err="1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minimis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pagalbą   teikti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ne tik labai  mažoms, mažoms ir vidutinėms įmonėms (MVĮ), bet 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 didelėms įmonėms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patikslinti nuostatas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susijusias su pareiškėjo sunkumų patyrimo ir įmonės priskyrimu labai mažai, mažai ar vidutinei įmonei vertinimu;</a:t>
            </a:r>
          </a:p>
          <a:p>
            <a:pPr algn="just"/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Taip pat, atsižvelgiant  į Nacionalinės mokėjimo agentūros prie ŽŪM ir savivaldybių siųstus paklausimus ir siekiant aiškumo, atlikti techninio pobūdžio keitimai.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5EB492D-4CE9-EB97-9535-3AC4CB4AA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664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43608" y="73686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5E66C5F-EA98-4573-2833-912B20860BBE}"/>
              </a:ext>
            </a:extLst>
          </p:cNvPr>
          <p:cNvSpPr txBox="1"/>
          <p:nvPr/>
        </p:nvSpPr>
        <p:spPr>
          <a:xfrm>
            <a:off x="323528" y="114180"/>
            <a:ext cx="8676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DAROMI TAISYKLIŲ PAKEITIMAI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AE4A0-6F18-D99F-2174-DA62FFC5F5A4}"/>
              </a:ext>
            </a:extLst>
          </p:cNvPr>
          <p:cNvSpPr txBox="1"/>
          <p:nvPr/>
        </p:nvSpPr>
        <p:spPr>
          <a:xfrm>
            <a:off x="323528" y="843559"/>
            <a:ext cx="856895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Tikslinamos </a:t>
            </a:r>
            <a:r>
              <a:rPr lang="lt-LT" sz="2200" i="1" u="sng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pagalbos formų 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nuostatos (nurodant aiškesnį vertinimo/</a:t>
            </a:r>
            <a:r>
              <a:rPr lang="lt-LT" sz="2200" dirty="0" err="1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nevertinimo</a:t>
            </a:r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reikalavimo būtinumą):</a:t>
            </a:r>
          </a:p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lt-LT" sz="2200" b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valstybės pagalba 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(vertinama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lt-LT" sz="2200" strike="sngStrike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įmonės susietumas ir sunkumų patyrimas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 įmonė priskiriama prie MVĮ kategorijos ir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 įmonė nėra sunkumų patirianti įmonė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lt-LT" sz="24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lt-LT" sz="2200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nereikšminga (</a:t>
            </a:r>
            <a:r>
              <a:rPr lang="lt-LT" sz="2200" i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 </a:t>
            </a:r>
            <a:r>
              <a:rPr lang="lt-LT" sz="2200" i="1" u="sng" dirty="0" err="1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minimis</a:t>
            </a:r>
            <a:r>
              <a:rPr lang="lt-LT" sz="2200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pagalba 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lt-LT" sz="2200" strike="sngStrike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vertinamas įmonės susietumas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lt-LT" sz="2200" b="1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įmonės  priskyrimas prie MVĮ kategorijos ir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sunkumų patyrimas nevertinamas)</a:t>
            </a:r>
          </a:p>
          <a:p>
            <a:pPr algn="just"/>
            <a:r>
              <a:rPr lang="lt-LT" sz="2200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Tikslinama nuostata dėl pareiškėjo priskyrimo prie MVĮ kategorijos: </a:t>
            </a:r>
            <a:endParaRPr lang="lt-LT" sz="2200" i="1" u="sng" dirty="0">
              <a:solidFill>
                <a:srgbClr val="126A3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Nuostata netaikoma, jei paraiškoje pasirenkama nereikšminga 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 </a:t>
            </a:r>
            <a:r>
              <a:rPr lang="lt-LT" sz="2200" b="1" i="1" dirty="0" err="1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minimis</a:t>
            </a:r>
            <a:r>
              <a:rPr lang="lt-LT" sz="2200" b="1" i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lt-LT" sz="2200" b="1" dirty="0">
                <a:solidFill>
                  <a:srgbClr val="126A3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pagalba.</a:t>
            </a:r>
            <a:endParaRPr lang="en-GB" sz="2200" b="1" i="1" u="sng" dirty="0">
              <a:solidFill>
                <a:srgbClr val="126A3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5EB492D-4CE9-EB97-9535-3AC4CB4AA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93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Tiesioji jungtis 6">
            <a:extLst>
              <a:ext uri="{FF2B5EF4-FFF2-40B4-BE49-F238E27FC236}">
                <a16:creationId xmlns:a16="http://schemas.microsoft.com/office/drawing/2014/main" id="{E317FA9F-8044-9C8B-EF82-05384F44DF14}"/>
              </a:ext>
            </a:extLst>
          </p:cNvPr>
          <p:cNvCxnSpPr/>
          <p:nvPr/>
        </p:nvCxnSpPr>
        <p:spPr>
          <a:xfrm>
            <a:off x="1043608" y="736868"/>
            <a:ext cx="6948264" cy="0"/>
          </a:xfrm>
          <a:prstGeom prst="line">
            <a:avLst/>
          </a:prstGeom>
          <a:ln w="12700">
            <a:solidFill>
              <a:srgbClr val="A4E647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5E66C5F-EA98-4573-2833-912B20860BBE}"/>
              </a:ext>
            </a:extLst>
          </p:cNvPr>
          <p:cNvSpPr txBox="1"/>
          <p:nvPr/>
        </p:nvSpPr>
        <p:spPr>
          <a:xfrm>
            <a:off x="323528" y="114180"/>
            <a:ext cx="8676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>
                <a:solidFill>
                  <a:srgbClr val="126A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DAROMI TAISYKLIŲ PAKEITIMAI</a:t>
            </a:r>
            <a:endParaRPr lang="en-GB" sz="2800" b="1" dirty="0">
              <a:solidFill>
                <a:srgbClr val="126A3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AE4A0-6F18-D99F-2174-DA62FFC5F5A4}"/>
              </a:ext>
            </a:extLst>
          </p:cNvPr>
          <p:cNvSpPr txBox="1"/>
          <p:nvPr/>
        </p:nvSpPr>
        <p:spPr>
          <a:xfrm>
            <a:off x="395536" y="736868"/>
            <a:ext cx="8496944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 hangingPunct="0">
              <a:lnSpc>
                <a:spcPct val="150000"/>
              </a:lnSpc>
            </a:pP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Patikslintos nuostatos dėl </a:t>
            </a:r>
            <a:r>
              <a:rPr lang="lt-LT" sz="2200" i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teikiamų dokumentų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42900" indent="-342900" algn="just" hangingPunct="0">
              <a:buFont typeface="Arial" panose="020B0604020202020204" pitchFamily="34" charset="0"/>
              <a:buChar char="•"/>
            </a:pPr>
            <a:r>
              <a:rPr lang="lt-LT" sz="2200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kai pasirinkta pagalbos forma – </a:t>
            </a:r>
            <a:r>
              <a:rPr lang="lt-LT" sz="2200" b="1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valstybės pagalba 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ir pareiškėjas yra įmonė partnerė arba susijusi įmonė ir turi susietų fizinių asmenų) susietų fizinių asmenų </a:t>
            </a:r>
            <a:r>
              <a:rPr lang="lt-LT" sz="2200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balansą ir pelno (nuostolio) ataskaitą 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už ataskaitinius metus (kai susietas fizinis asmuo veda dvejybinę apskaitą) </a:t>
            </a:r>
            <a:r>
              <a:rPr lang="lt-LT" sz="2200" u="sng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ir (ar) pinigų kasoje, banko sąskaitoje ir pirkimų ir pardavimų apskaitos žurnalą </a:t>
            </a:r>
            <a:r>
              <a:rPr lang="lt-LT" sz="2200" dirty="0">
                <a:solidFill>
                  <a:srgbClr val="126A3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už ataskaitinius metus ir už praėjusius ataskaitinius metus (kai susietas fizinis asmuo veda apskaitą supaprastintu būdu).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45EB492D-4CE9-EB97-9535-3AC4CB4AA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086" y="4521949"/>
            <a:ext cx="2448270" cy="41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26461"/>
      </p:ext>
    </p:extLst>
  </p:cSld>
  <p:clrMapOvr>
    <a:masterClrMapping/>
  </p:clrMapOvr>
</p:sld>
</file>

<file path=ppt/theme/theme1.xml><?xml version="1.0" encoding="utf-8"?>
<a:theme xmlns:a="http://schemas.openxmlformats.org/drawingml/2006/main" name="ZUM PP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ZUM PPT template</Template>
  <TotalTime>13069</TotalTime>
  <Words>827</Words>
  <Application>Microsoft Office PowerPoint</Application>
  <PresentationFormat>Demonstracija ekrane (16:9)</PresentationFormat>
  <Paragraphs>60</Paragraphs>
  <Slides>11</Slides>
  <Notes>9</Notes>
  <HiddenSlides>0</HiddenSlides>
  <MMClips>0</MMClips>
  <ScaleCrop>false</ScaleCrop>
  <HeadingPairs>
    <vt:vector size="6" baseType="variant">
      <vt:variant>
        <vt:lpstr>Naudojami šriftai</vt:lpstr>
      </vt:variant>
      <vt:variant>
        <vt:i4>4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ZUM PPT template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Aniuta</dc:creator>
  <cp:lastModifiedBy>Regina Voverytė-Šimkienė</cp:lastModifiedBy>
  <cp:revision>79</cp:revision>
  <cp:lastPrinted>2023-10-18T08:04:41Z</cp:lastPrinted>
  <dcterms:created xsi:type="dcterms:W3CDTF">2022-08-08T21:00:56Z</dcterms:created>
  <dcterms:modified xsi:type="dcterms:W3CDTF">2023-11-16T09:27:24Z</dcterms:modified>
</cp:coreProperties>
</file>