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7" r:id="rId5"/>
    <p:sldId id="966" r:id="rId6"/>
    <p:sldId id="967" r:id="rId7"/>
    <p:sldId id="968" r:id="rId8"/>
    <p:sldId id="970" r:id="rId9"/>
    <p:sldId id="971" r:id="rId10"/>
    <p:sldId id="969" r:id="rId11"/>
    <p:sldId id="972" r:id="rId12"/>
    <p:sldId id="865" r:id="rId13"/>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A5B762-F75D-5EB7-DABE-D09601A05B81}" name="Artiom Volkov" initials="AV" userId="S::Artiom.Volkov@zum.lt::06545a8f-0ba5-448d-90a6-a5cffabe3db9" providerId="AD"/>
  <p188:author id="{3BF270C7-35F0-C2C1-B752-B5F62E529D50}" name="Kęstutis Navickas" initials="KN" userId="S::Kestutis.Navickas@zum.lt::bf893f26-af58-451a-9055-1de38b189cb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AD47"/>
    <a:srgbClr val="8EC543"/>
    <a:srgbClr val="126A3A"/>
    <a:srgbClr val="009900"/>
    <a:srgbClr val="9BBB59"/>
    <a:srgbClr val="FFE0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D9B80C-A33F-4387-85DD-BF8DF01F22DF}" v="13" dt="2023-11-15T10:37:43.067"/>
  </p1510:revLst>
</p1510:revInfo>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Tamsus stilius1 – paryškinimas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Vidutinis stilius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7853C-536D-4A76-A0AE-DD22124D55A5}" styleName="Teminis stilius 1 – paryškinima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Teminis stilius 2 – paryškinimas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Be stiliaus, be tinklelio">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eminis stilius 1 – paryškinima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C083E6E3-FA7D-4D7B-A595-EF9225AFEA82}" styleName="Šviesus stilius 1 – paryškinimas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Šviesus stilius 1 – paryškinimas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505E3EF-67EA-436B-97B2-0124C06EBD24}" styleName="Vidutinis stilius 4 – paryškinima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898" y="6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https://zum-my.sharepoint.com/personal/tadas_svilpauskas_zum_lt/Documents/Desktop/Pie&#353;inys/Darbai.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r>
              <a:rPr lang="lt-LT" sz="1800" b="1" dirty="0">
                <a:solidFill>
                  <a:srgbClr val="70AD47"/>
                </a:solidFill>
                <a:effectLst/>
              </a:rPr>
              <a:t>DAUGIAMEČIŲ PIEVŲ PLOTŲ POKYČIAI LIETUVOJE</a:t>
            </a:r>
            <a:endParaRPr lang="en-US" dirty="0">
              <a:solidFill>
                <a:srgbClr val="70AD47"/>
              </a:solidFill>
              <a:effectLst/>
            </a:endParaRP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endParaRPr lang="en-US"/>
        </a:p>
      </c:txPr>
    </c:title>
    <c:autoTitleDeleted val="0"/>
    <c:plotArea>
      <c:layout/>
      <c:barChart>
        <c:barDir val="col"/>
        <c:grouping val="clustered"/>
        <c:varyColors val="0"/>
        <c:ser>
          <c:idx val="0"/>
          <c:order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c:spPr>
          <c:invertIfNegative val="0"/>
          <c:dPt>
            <c:idx val="3"/>
            <c:invertIfNegative val="0"/>
            <c:bubble3D val="0"/>
            <c:spPr>
              <a:solidFill>
                <a:schemeClr val="accent2"/>
              </a:solidFill>
              <a:ln>
                <a:noFill/>
              </a:ln>
              <a:effectLst/>
            </c:spPr>
            <c:extLst>
              <c:ext xmlns:c16="http://schemas.microsoft.com/office/drawing/2014/chart" uri="{C3380CC4-5D6E-409C-BE32-E72D297353CC}">
                <c16:uniqueId val="{00000001-43F6-41AA-A25C-1B707386AEF7}"/>
              </c:ext>
            </c:extLst>
          </c:dPt>
          <c:dLbls>
            <c:dLbl>
              <c:idx val="0"/>
              <c:layout>
                <c:manualLayout>
                  <c:x val="0"/>
                  <c:y val="9.4925634295704546E-4"/>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3F6-41AA-A25C-1B707386AEF7}"/>
                </c:ext>
              </c:extLst>
            </c:dLbl>
            <c:dLbl>
              <c:idx val="1"/>
              <c:layout>
                <c:manualLayout>
                  <c:x val="1.1299383376507168E-4"/>
                  <c:y val="1.483820970438660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3F6-41AA-A25C-1B707386AEF7}"/>
                </c:ext>
              </c:extLst>
            </c:dLbl>
            <c:dLbl>
              <c:idx val="2"/>
              <c:layout>
                <c:manualLayout>
                  <c:x val="-5.0925337632079971E-17"/>
                  <c:y val="9.4925634295713035E-4"/>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3F6-41AA-A25C-1B707386AEF7}"/>
                </c:ext>
              </c:extLst>
            </c:dLbl>
            <c:dLbl>
              <c:idx val="3"/>
              <c:layout>
                <c:manualLayout>
                  <c:x val="-7.3753118044129595E-4"/>
                  <c:y val="6.8018743848819573E-3"/>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0000"/>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3F6-41AA-A25C-1B707386AEF7}"/>
                </c:ext>
              </c:extLst>
            </c:dLbl>
            <c:dLbl>
              <c:idx val="4"/>
              <c:layout>
                <c:manualLayout>
                  <c:x val="2.664711725731472E-3"/>
                  <c:y val="8.9856524093849515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3F6-41AA-A25C-1B707386AEF7}"/>
                </c:ext>
              </c:extLst>
            </c:dLbl>
            <c:dLbl>
              <c:idx val="5"/>
              <c:layout>
                <c:manualLayout>
                  <c:x val="2.7777777777777779E-3"/>
                  <c:y val="1.483814523184601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3F6-41AA-A25C-1B707386AEF7}"/>
                </c:ext>
              </c:extLst>
            </c:dLbl>
            <c:dLbl>
              <c:idx val="6"/>
              <c:layout>
                <c:manualLayout>
                  <c:x val="0"/>
                  <c:y val="1.02085156022163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3F6-41AA-A25C-1B707386AEF7}"/>
                </c:ext>
              </c:extLst>
            </c:dLbl>
            <c:dLbl>
              <c:idx val="7"/>
              <c:layout>
                <c:manualLayout>
                  <c:x val="0"/>
                  <c:y val="1.483814523184593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3F6-41AA-A25C-1B707386AEF7}"/>
                </c:ext>
              </c:extLst>
            </c:dLbl>
            <c:dLbl>
              <c:idx val="8"/>
              <c:layout>
                <c:manualLayout>
                  <c:x val="-3.5153795892854034E-3"/>
                  <c:y val="-2.4573873581221601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3F6-41AA-A25C-1B707386AEF7}"/>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2"/>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numRef>
              <c:f>Lapas2!$G$11:$O$11</c:f>
              <c:numCache>
                <c:formatCode>General</c:formatCode>
                <c:ptCount val="9"/>
                <c:pt idx="0">
                  <c:v>2015</c:v>
                </c:pt>
                <c:pt idx="1">
                  <c:v>2016</c:v>
                </c:pt>
                <c:pt idx="2">
                  <c:v>2017</c:v>
                </c:pt>
                <c:pt idx="3">
                  <c:v>2018</c:v>
                </c:pt>
                <c:pt idx="4">
                  <c:v>2019</c:v>
                </c:pt>
                <c:pt idx="5">
                  <c:v>2020</c:v>
                </c:pt>
                <c:pt idx="6">
                  <c:v>2021</c:v>
                </c:pt>
                <c:pt idx="7">
                  <c:v>2022</c:v>
                </c:pt>
                <c:pt idx="8">
                  <c:v>2023</c:v>
                </c:pt>
              </c:numCache>
            </c:numRef>
          </c:cat>
          <c:val>
            <c:numRef>
              <c:f>Lapas2!$G$12:$O$12</c:f>
              <c:numCache>
                <c:formatCode>#,##0</c:formatCode>
                <c:ptCount val="9"/>
                <c:pt idx="0">
                  <c:v>668862</c:v>
                </c:pt>
                <c:pt idx="1">
                  <c:v>728643</c:v>
                </c:pt>
                <c:pt idx="2">
                  <c:v>750086</c:v>
                </c:pt>
                <c:pt idx="3">
                  <c:v>746079</c:v>
                </c:pt>
                <c:pt idx="4">
                  <c:v>671639</c:v>
                </c:pt>
                <c:pt idx="5">
                  <c:v>665631</c:v>
                </c:pt>
                <c:pt idx="6">
                  <c:v>613585</c:v>
                </c:pt>
                <c:pt idx="7">
                  <c:v>567542</c:v>
                </c:pt>
                <c:pt idx="8">
                  <c:v>558300</c:v>
                </c:pt>
              </c:numCache>
            </c:numRef>
          </c:val>
          <c:extLst>
            <c:ext xmlns:c16="http://schemas.microsoft.com/office/drawing/2014/chart" uri="{C3380CC4-5D6E-409C-BE32-E72D297353CC}">
              <c16:uniqueId val="{0000000A-43F6-41AA-A25C-1B707386AEF7}"/>
            </c:ext>
          </c:extLst>
        </c:ser>
        <c:dLbls>
          <c:dLblPos val="inEnd"/>
          <c:showLegendKey val="0"/>
          <c:showVal val="1"/>
          <c:showCatName val="0"/>
          <c:showSerName val="0"/>
          <c:showPercent val="0"/>
          <c:showBubbleSize val="0"/>
        </c:dLbls>
        <c:gapWidth val="100"/>
        <c:overlap val="-24"/>
        <c:axId val="1506982495"/>
        <c:axId val="1300088735"/>
      </c:barChart>
      <c:catAx>
        <c:axId val="1506982495"/>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2"/>
                </a:solidFill>
                <a:latin typeface="+mn-lt"/>
                <a:ea typeface="+mn-ea"/>
                <a:cs typeface="+mn-cs"/>
              </a:defRPr>
            </a:pPr>
            <a:endParaRPr lang="en-US"/>
          </a:p>
        </c:txPr>
        <c:crossAx val="1300088735"/>
        <c:crosses val="autoZero"/>
        <c:auto val="1"/>
        <c:lblAlgn val="ctr"/>
        <c:lblOffset val="100"/>
        <c:noMultiLvlLbl val="0"/>
      </c:catAx>
      <c:valAx>
        <c:axId val="1300088735"/>
        <c:scaling>
          <c:orientation val="minMax"/>
          <c:min val="500000"/>
        </c:scaling>
        <c:delete val="0"/>
        <c:axPos val="l"/>
        <c:majorGridlines>
          <c:spPr>
            <a:ln w="9525" cap="flat" cmpd="sng" algn="ctr">
              <a:solidFill>
                <a:schemeClr val="tx2">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2"/>
                </a:solidFill>
                <a:latin typeface="+mn-lt"/>
                <a:ea typeface="+mn-ea"/>
                <a:cs typeface="+mn-cs"/>
              </a:defRPr>
            </a:pPr>
            <a:endParaRPr lang="en-US"/>
          </a:p>
        </c:txPr>
        <c:crossAx val="150698249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5A91FE38-6656-4C69-8773-66178E16107B}" type="datetimeFigureOut">
              <a:rPr lang="en-US" smtClean="0"/>
              <a:pPr/>
              <a:t>11/16/2023</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D07D9B4B-C667-46DA-8DB6-7CF7DF6CE5C6}"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a:bodyPr>
          <a:lstStyle/>
          <a:p>
            <a:endParaRPr lang="lt-LT"/>
          </a:p>
        </p:txBody>
      </p:sp>
      <p:sp>
        <p:nvSpPr>
          <p:cNvPr id="4" name="Skaidrės numerio vietos rezervavimo ženklas 3"/>
          <p:cNvSpPr>
            <a:spLocks noGrp="1"/>
          </p:cNvSpPr>
          <p:nvPr>
            <p:ph type="sldNum" sz="quarter" idx="5"/>
          </p:nvPr>
        </p:nvSpPr>
        <p:spPr/>
        <p:txBody>
          <a:bodyPr/>
          <a:lstStyle/>
          <a:p>
            <a:fld id="{D07D9B4B-C667-46DA-8DB6-7CF7DF6CE5C6}" type="slidenum">
              <a:rPr lang="en-GB" smtClean="0"/>
              <a:pPr/>
              <a:t>2</a:t>
            </a:fld>
            <a:endParaRPr lang="en-GB"/>
          </a:p>
        </p:txBody>
      </p:sp>
    </p:spTree>
    <p:extLst>
      <p:ext uri="{BB962C8B-B14F-4D97-AF65-F5344CB8AC3E}">
        <p14:creationId xmlns:p14="http://schemas.microsoft.com/office/powerpoint/2010/main" val="3902908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a:bodyPr>
          <a:lstStyle/>
          <a:p>
            <a:endParaRPr lang="lt-LT"/>
          </a:p>
        </p:txBody>
      </p:sp>
      <p:sp>
        <p:nvSpPr>
          <p:cNvPr id="4" name="Skaidrės numerio vietos rezervavimo ženklas 3"/>
          <p:cNvSpPr>
            <a:spLocks noGrp="1"/>
          </p:cNvSpPr>
          <p:nvPr>
            <p:ph type="sldNum" sz="quarter" idx="5"/>
          </p:nvPr>
        </p:nvSpPr>
        <p:spPr/>
        <p:txBody>
          <a:bodyPr/>
          <a:lstStyle/>
          <a:p>
            <a:fld id="{D07D9B4B-C667-46DA-8DB6-7CF7DF6CE5C6}" type="slidenum">
              <a:rPr lang="en-GB" smtClean="0"/>
              <a:pPr/>
              <a:t>3</a:t>
            </a:fld>
            <a:endParaRPr lang="en-GB"/>
          </a:p>
        </p:txBody>
      </p:sp>
    </p:spTree>
    <p:extLst>
      <p:ext uri="{BB962C8B-B14F-4D97-AF65-F5344CB8AC3E}">
        <p14:creationId xmlns:p14="http://schemas.microsoft.com/office/powerpoint/2010/main" val="2581314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a:bodyPr>
          <a:lstStyle/>
          <a:p>
            <a:endParaRPr lang="lt-LT"/>
          </a:p>
        </p:txBody>
      </p:sp>
      <p:sp>
        <p:nvSpPr>
          <p:cNvPr id="4" name="Skaidrės numerio vietos rezervavimo ženklas 3"/>
          <p:cNvSpPr>
            <a:spLocks noGrp="1"/>
          </p:cNvSpPr>
          <p:nvPr>
            <p:ph type="sldNum" sz="quarter" idx="5"/>
          </p:nvPr>
        </p:nvSpPr>
        <p:spPr/>
        <p:txBody>
          <a:bodyPr/>
          <a:lstStyle/>
          <a:p>
            <a:fld id="{D07D9B4B-C667-46DA-8DB6-7CF7DF6CE5C6}" type="slidenum">
              <a:rPr lang="en-GB" smtClean="0"/>
              <a:pPr/>
              <a:t>4</a:t>
            </a:fld>
            <a:endParaRPr lang="en-GB"/>
          </a:p>
        </p:txBody>
      </p:sp>
    </p:spTree>
    <p:extLst>
      <p:ext uri="{BB962C8B-B14F-4D97-AF65-F5344CB8AC3E}">
        <p14:creationId xmlns:p14="http://schemas.microsoft.com/office/powerpoint/2010/main" val="2181278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a:bodyPr>
          <a:lstStyle/>
          <a:p>
            <a:endParaRPr lang="lt-LT"/>
          </a:p>
        </p:txBody>
      </p:sp>
      <p:sp>
        <p:nvSpPr>
          <p:cNvPr id="4" name="Skaidrės numerio vietos rezervavimo ženklas 3"/>
          <p:cNvSpPr>
            <a:spLocks noGrp="1"/>
          </p:cNvSpPr>
          <p:nvPr>
            <p:ph type="sldNum" sz="quarter" idx="5"/>
          </p:nvPr>
        </p:nvSpPr>
        <p:spPr/>
        <p:txBody>
          <a:bodyPr/>
          <a:lstStyle/>
          <a:p>
            <a:fld id="{D07D9B4B-C667-46DA-8DB6-7CF7DF6CE5C6}" type="slidenum">
              <a:rPr lang="en-GB" smtClean="0"/>
              <a:pPr/>
              <a:t>5</a:t>
            </a:fld>
            <a:endParaRPr lang="en-GB"/>
          </a:p>
        </p:txBody>
      </p:sp>
    </p:spTree>
    <p:extLst>
      <p:ext uri="{BB962C8B-B14F-4D97-AF65-F5344CB8AC3E}">
        <p14:creationId xmlns:p14="http://schemas.microsoft.com/office/powerpoint/2010/main" val="151600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a:bodyPr>
          <a:lstStyle/>
          <a:p>
            <a:endParaRPr lang="lt-LT"/>
          </a:p>
        </p:txBody>
      </p:sp>
      <p:sp>
        <p:nvSpPr>
          <p:cNvPr id="4" name="Skaidrės numerio vietos rezervavimo ženklas 3"/>
          <p:cNvSpPr>
            <a:spLocks noGrp="1"/>
          </p:cNvSpPr>
          <p:nvPr>
            <p:ph type="sldNum" sz="quarter" idx="5"/>
          </p:nvPr>
        </p:nvSpPr>
        <p:spPr/>
        <p:txBody>
          <a:bodyPr/>
          <a:lstStyle/>
          <a:p>
            <a:fld id="{D07D9B4B-C667-46DA-8DB6-7CF7DF6CE5C6}" type="slidenum">
              <a:rPr lang="en-GB" smtClean="0"/>
              <a:pPr/>
              <a:t>6</a:t>
            </a:fld>
            <a:endParaRPr lang="en-GB"/>
          </a:p>
        </p:txBody>
      </p:sp>
    </p:spTree>
    <p:extLst>
      <p:ext uri="{BB962C8B-B14F-4D97-AF65-F5344CB8AC3E}">
        <p14:creationId xmlns:p14="http://schemas.microsoft.com/office/powerpoint/2010/main" val="4111454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a:bodyPr>
          <a:lstStyle/>
          <a:p>
            <a:endParaRPr lang="lt-LT"/>
          </a:p>
        </p:txBody>
      </p:sp>
      <p:sp>
        <p:nvSpPr>
          <p:cNvPr id="4" name="Skaidrės numerio vietos rezervavimo ženklas 3"/>
          <p:cNvSpPr>
            <a:spLocks noGrp="1"/>
          </p:cNvSpPr>
          <p:nvPr>
            <p:ph type="sldNum" sz="quarter" idx="5"/>
          </p:nvPr>
        </p:nvSpPr>
        <p:spPr/>
        <p:txBody>
          <a:bodyPr/>
          <a:lstStyle/>
          <a:p>
            <a:fld id="{D07D9B4B-C667-46DA-8DB6-7CF7DF6CE5C6}" type="slidenum">
              <a:rPr lang="en-GB" smtClean="0"/>
              <a:pPr/>
              <a:t>7</a:t>
            </a:fld>
            <a:endParaRPr lang="en-GB"/>
          </a:p>
        </p:txBody>
      </p:sp>
    </p:spTree>
    <p:extLst>
      <p:ext uri="{BB962C8B-B14F-4D97-AF65-F5344CB8AC3E}">
        <p14:creationId xmlns:p14="http://schemas.microsoft.com/office/powerpoint/2010/main" val="2222060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a:bodyPr>
          <a:lstStyle/>
          <a:p>
            <a:endParaRPr lang="lt-LT"/>
          </a:p>
        </p:txBody>
      </p:sp>
      <p:sp>
        <p:nvSpPr>
          <p:cNvPr id="4" name="Skaidrės numerio vietos rezervavimo ženklas 3"/>
          <p:cNvSpPr>
            <a:spLocks noGrp="1"/>
          </p:cNvSpPr>
          <p:nvPr>
            <p:ph type="sldNum" sz="quarter" idx="5"/>
          </p:nvPr>
        </p:nvSpPr>
        <p:spPr/>
        <p:txBody>
          <a:bodyPr/>
          <a:lstStyle/>
          <a:p>
            <a:fld id="{D07D9B4B-C667-46DA-8DB6-7CF7DF6CE5C6}" type="slidenum">
              <a:rPr lang="en-GB" smtClean="0"/>
              <a:pPr/>
              <a:t>8</a:t>
            </a:fld>
            <a:endParaRPr lang="en-GB"/>
          </a:p>
        </p:txBody>
      </p:sp>
    </p:spTree>
    <p:extLst>
      <p:ext uri="{BB962C8B-B14F-4D97-AF65-F5344CB8AC3E}">
        <p14:creationId xmlns:p14="http://schemas.microsoft.com/office/powerpoint/2010/main" val="1194640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lt-LT"/>
              <a:t>Spustelėję redaguokite stilių</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lt-LT"/>
              <a:t>Spustelėkite norėdami redaguoti šablono paantraštės stilių</a:t>
            </a:r>
            <a:endParaRPr lang="en-GB"/>
          </a:p>
        </p:txBody>
      </p:sp>
      <p:sp>
        <p:nvSpPr>
          <p:cNvPr id="4" name="Date Placeholder 3"/>
          <p:cNvSpPr>
            <a:spLocks noGrp="1"/>
          </p:cNvSpPr>
          <p:nvPr>
            <p:ph type="dt" sz="half" idx="10"/>
          </p:nvPr>
        </p:nvSpPr>
        <p:spPr/>
        <p:txBody>
          <a:bodyPr/>
          <a:lstStyle/>
          <a:p>
            <a:fld id="{FAA55B3E-57E4-4707-9BDB-70535C755981}" type="datetime1">
              <a:rPr lang="en-US" smtClean="0"/>
              <a:t>11/16/2023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GB"/>
          </a:p>
        </p:txBody>
      </p:sp>
      <p:sp>
        <p:nvSpPr>
          <p:cNvPr id="3" name="Vertical Text Placeholder 2"/>
          <p:cNvSpPr>
            <a:spLocks noGrp="1"/>
          </p:cNvSpPr>
          <p:nvPr>
            <p:ph type="body" orient="vert" idx="1"/>
          </p:nvPr>
        </p:nvSpPr>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Date Placeholder 3"/>
          <p:cNvSpPr>
            <a:spLocks noGrp="1"/>
          </p:cNvSpPr>
          <p:nvPr>
            <p:ph type="dt" sz="half" idx="10"/>
          </p:nvPr>
        </p:nvSpPr>
        <p:spPr/>
        <p:txBody>
          <a:bodyPr/>
          <a:lstStyle/>
          <a:p>
            <a:fld id="{D4E473F8-B759-4921-9A24-261CDA1B318D}" type="datetime1">
              <a:rPr lang="en-US" smtClean="0"/>
              <a:t>11/16/2023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lt-LT"/>
              <a:t>Spustelėję redaguokite stilių</a:t>
            </a:r>
            <a:endParaRPr lang="en-GB"/>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Date Placeholder 3"/>
          <p:cNvSpPr>
            <a:spLocks noGrp="1"/>
          </p:cNvSpPr>
          <p:nvPr>
            <p:ph type="dt" sz="half" idx="10"/>
          </p:nvPr>
        </p:nvSpPr>
        <p:spPr/>
        <p:txBody>
          <a:bodyPr/>
          <a:lstStyle/>
          <a:p>
            <a:fld id="{408404EA-B0D6-488C-82AE-48009CF89DB0}" type="datetime1">
              <a:rPr lang="en-US" smtClean="0"/>
              <a:t>11/16/2023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GB"/>
          </a:p>
        </p:txBody>
      </p:sp>
      <p:sp>
        <p:nvSpPr>
          <p:cNvPr id="3" name="Content Placeholder 2"/>
          <p:cNvSpPr>
            <a:spLocks noGrp="1"/>
          </p:cNvSpPr>
          <p:nvPr>
            <p:ph idx="1"/>
          </p:nvPr>
        </p:nvSpPr>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Date Placeholder 3"/>
          <p:cNvSpPr>
            <a:spLocks noGrp="1"/>
          </p:cNvSpPr>
          <p:nvPr>
            <p:ph type="dt" sz="half" idx="10"/>
          </p:nvPr>
        </p:nvSpPr>
        <p:spPr/>
        <p:txBody>
          <a:bodyPr/>
          <a:lstStyle/>
          <a:p>
            <a:fld id="{FBA2039E-0945-4CCB-80A3-3A37C731E81A}" type="datetime1">
              <a:rPr lang="en-US" smtClean="0"/>
              <a:t>11/16/2023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lt-LT"/>
              <a:t>Spustelėję redaguokite stilių</a:t>
            </a:r>
            <a:endParaRPr lang="en-GB"/>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lt-LT"/>
              <a:t>Spustelėkite, kad galėtumėte redaguoti šablono teksto stilius</a:t>
            </a:r>
          </a:p>
        </p:txBody>
      </p:sp>
      <p:sp>
        <p:nvSpPr>
          <p:cNvPr id="4" name="Date Placeholder 3"/>
          <p:cNvSpPr>
            <a:spLocks noGrp="1"/>
          </p:cNvSpPr>
          <p:nvPr>
            <p:ph type="dt" sz="half" idx="10"/>
          </p:nvPr>
        </p:nvSpPr>
        <p:spPr/>
        <p:txBody>
          <a:bodyPr/>
          <a:lstStyle/>
          <a:p>
            <a:fld id="{0800BAAA-D166-487E-9E63-EF980F999C74}" type="datetime1">
              <a:rPr lang="en-US" smtClean="0"/>
              <a:t>11/16/2023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GB"/>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5" name="Date Placeholder 4"/>
          <p:cNvSpPr>
            <a:spLocks noGrp="1"/>
          </p:cNvSpPr>
          <p:nvPr>
            <p:ph type="dt" sz="half" idx="10"/>
          </p:nvPr>
        </p:nvSpPr>
        <p:spPr/>
        <p:txBody>
          <a:bodyPr/>
          <a:lstStyle/>
          <a:p>
            <a:fld id="{29F95FF9-0492-44D5-B78F-699137D2B76E}" type="datetime1">
              <a:rPr lang="en-US" smtClean="0"/>
              <a:t>11/16/2023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lt-LT"/>
              <a:t>Spustelėję redaguokite stilių</a:t>
            </a:r>
            <a:endParaRPr lang="en-GB"/>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7" name="Date Placeholder 6"/>
          <p:cNvSpPr>
            <a:spLocks noGrp="1"/>
          </p:cNvSpPr>
          <p:nvPr>
            <p:ph type="dt" sz="half" idx="10"/>
          </p:nvPr>
        </p:nvSpPr>
        <p:spPr/>
        <p:txBody>
          <a:bodyPr/>
          <a:lstStyle/>
          <a:p>
            <a:fld id="{04168887-E006-4166-B636-B551A5D4FEAE}" type="datetime1">
              <a:rPr lang="en-US" smtClean="0"/>
              <a:t>11/16/2023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GB"/>
          </a:p>
        </p:txBody>
      </p:sp>
      <p:sp>
        <p:nvSpPr>
          <p:cNvPr id="3" name="Date Placeholder 2"/>
          <p:cNvSpPr>
            <a:spLocks noGrp="1"/>
          </p:cNvSpPr>
          <p:nvPr>
            <p:ph type="dt" sz="half" idx="10"/>
          </p:nvPr>
        </p:nvSpPr>
        <p:spPr/>
        <p:txBody>
          <a:bodyPr/>
          <a:lstStyle/>
          <a:p>
            <a:fld id="{3160AF54-7B79-4026-8071-C78EA6901F74}" type="datetime1">
              <a:rPr lang="en-US" smtClean="0"/>
              <a:t>11/16/2023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EC5ABB-FA88-4343-A672-7F32ED7B0AFD}" type="datetime1">
              <a:rPr lang="en-US" smtClean="0"/>
              <a:t>11/16/2023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lt-LT"/>
              <a:t>Spustelėję redaguokite stilių</a:t>
            </a:r>
            <a:endParaRPr lang="en-GB"/>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a:t>Spustelėkite, kad galėtumėte redaguoti šablono teksto stilius</a:t>
            </a:r>
          </a:p>
        </p:txBody>
      </p:sp>
      <p:sp>
        <p:nvSpPr>
          <p:cNvPr id="5" name="Date Placeholder 4"/>
          <p:cNvSpPr>
            <a:spLocks noGrp="1"/>
          </p:cNvSpPr>
          <p:nvPr>
            <p:ph type="dt" sz="half" idx="10"/>
          </p:nvPr>
        </p:nvSpPr>
        <p:spPr/>
        <p:txBody>
          <a:bodyPr/>
          <a:lstStyle/>
          <a:p>
            <a:fld id="{8FCE61EB-9A0F-495C-B80F-36EA715C6E88}" type="datetime1">
              <a:rPr lang="en-US" smtClean="0"/>
              <a:t>11/16/2023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lt-LT"/>
              <a:t>Spustelėję redaguokite stilių</a:t>
            </a:r>
            <a:endParaRPr lang="en-GB"/>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t-LT"/>
              <a:t>Spustelėkite piktogramą norėdami įtraukti paveikslėlį</a:t>
            </a:r>
            <a:endParaRPr lang="en-GB"/>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a:t>Spustelėkite, kad galėtumėte redaguoti šablono teksto stilius</a:t>
            </a:r>
          </a:p>
        </p:txBody>
      </p:sp>
      <p:sp>
        <p:nvSpPr>
          <p:cNvPr id="5" name="Date Placeholder 4"/>
          <p:cNvSpPr>
            <a:spLocks noGrp="1"/>
          </p:cNvSpPr>
          <p:nvPr>
            <p:ph type="dt" sz="half" idx="10"/>
          </p:nvPr>
        </p:nvSpPr>
        <p:spPr/>
        <p:txBody>
          <a:bodyPr/>
          <a:lstStyle/>
          <a:p>
            <a:fld id="{A2AC3647-646D-472F-96D1-F9746DC74D52}" type="datetime1">
              <a:rPr lang="en-US" smtClean="0"/>
              <a:t>11/16/2023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lt-LT"/>
              <a:t>Spustelėję redaguokite stilių</a:t>
            </a:r>
            <a:endParaRPr lang="en-GB"/>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EFC053D-4147-4599-AD30-DAC5DC1C28DD}" type="datetime1">
              <a:rPr lang="en-US" smtClean="0"/>
              <a:t>11/16/2023</a:t>
            </a:fld>
            <a:endParaRPr lang="en-GB"/>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A9B7F88-8E2D-499B-BAD8-FA2927D3DC0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79200" y="1648800"/>
            <a:ext cx="4257480" cy="1569660"/>
          </a:xfrm>
          <a:prstGeom prst="rect">
            <a:avLst/>
          </a:prstGeom>
          <a:noFill/>
        </p:spPr>
        <p:txBody>
          <a:bodyPr wrap="square" lIns="91440" tIns="45720" rIns="91440" bIns="45720" rtlCol="0" anchor="t">
            <a:spAutoFit/>
          </a:bodyPr>
          <a:lstStyle/>
          <a:p>
            <a:pPr algn="ctr"/>
            <a:r>
              <a:rPr lang="lt-LT" sz="2400" b="1" dirty="0">
                <a:solidFill>
                  <a:srgbClr val="8EC543"/>
                </a:solidFill>
                <a:latin typeface="Arial" pitchFamily="34" charset="0"/>
                <a:cs typeface="Arial" pitchFamily="34" charset="0"/>
              </a:rPr>
              <a:t>DAUGIAMEČIŲ PIEVŲ SITUACIJOS VERTINIMAS IR NUMATOMI VEIKSMAI 2023 M.</a:t>
            </a:r>
            <a:endParaRPr lang="lt-LT" sz="2400" b="1" dirty="0">
              <a:solidFill>
                <a:srgbClr val="8EC543"/>
              </a:solidFill>
              <a:latin typeface="Arial"/>
              <a:cs typeface="Arial"/>
            </a:endParaRPr>
          </a:p>
        </p:txBody>
      </p:sp>
      <p:sp>
        <p:nvSpPr>
          <p:cNvPr id="6" name="TextBox 5"/>
          <p:cNvSpPr txBox="1"/>
          <p:nvPr/>
        </p:nvSpPr>
        <p:spPr>
          <a:xfrm>
            <a:off x="6585438" y="2723379"/>
            <a:ext cx="1436714" cy="276999"/>
          </a:xfrm>
          <a:prstGeom prst="rect">
            <a:avLst/>
          </a:prstGeom>
          <a:noFill/>
        </p:spPr>
        <p:txBody>
          <a:bodyPr wrap="square" lIns="91440" tIns="45720" rIns="91440" bIns="45720" rtlCol="0" anchor="t">
            <a:spAutoFit/>
          </a:bodyPr>
          <a:lstStyle/>
          <a:p>
            <a:pPr algn="r"/>
            <a:r>
              <a:rPr lang="lt-LT" sz="1200" dirty="0">
                <a:solidFill>
                  <a:srgbClr val="8EC543"/>
                </a:solidFill>
                <a:latin typeface="Arial"/>
                <a:cs typeface="Arial"/>
              </a:rPr>
              <a:t>Lapkritis</a:t>
            </a:r>
            <a:r>
              <a:rPr lang="en-GB" sz="1200" dirty="0">
                <a:solidFill>
                  <a:srgbClr val="8EC543"/>
                </a:solidFill>
                <a:latin typeface="Arial"/>
                <a:cs typeface="Arial"/>
              </a:rPr>
              <a:t>, 202</a:t>
            </a:r>
            <a:r>
              <a:rPr lang="lt-LT" sz="1200" dirty="0">
                <a:solidFill>
                  <a:srgbClr val="8EC543"/>
                </a:solidFill>
                <a:latin typeface="Arial"/>
                <a:cs typeface="Arial"/>
              </a:rPr>
              <a:t>3</a:t>
            </a:r>
            <a:endParaRPr lang="en-GB" sz="1200" dirty="0">
              <a:solidFill>
                <a:srgbClr val="8EC543"/>
              </a:solidFill>
              <a:latin typeface="Arial"/>
              <a:cs typeface="Arial"/>
            </a:endParaRPr>
          </a:p>
        </p:txBody>
      </p:sp>
      <p:sp>
        <p:nvSpPr>
          <p:cNvPr id="8" name="TextBox 7"/>
          <p:cNvSpPr txBox="1"/>
          <p:nvPr/>
        </p:nvSpPr>
        <p:spPr>
          <a:xfrm>
            <a:off x="7000892" y="4733526"/>
            <a:ext cx="991746" cy="338554"/>
          </a:xfrm>
          <a:prstGeom prst="rect">
            <a:avLst/>
          </a:prstGeom>
          <a:noFill/>
        </p:spPr>
        <p:txBody>
          <a:bodyPr wrap="none" rtlCol="0">
            <a:spAutoFit/>
          </a:bodyPr>
          <a:lstStyle/>
          <a:p>
            <a:r>
              <a:rPr lang="en-GB" sz="1600" err="1">
                <a:solidFill>
                  <a:srgbClr val="8EC543"/>
                </a:solidFill>
                <a:latin typeface="Arial" pitchFamily="34" charset="0"/>
                <a:cs typeface="Arial" pitchFamily="34" charset="0"/>
              </a:rPr>
              <a:t>zum.lrv.lt</a:t>
            </a:r>
            <a:endParaRPr lang="en-GB" sz="1600">
              <a:solidFill>
                <a:srgbClr val="8EC543"/>
              </a:solidFill>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417629" cy="461665"/>
          </a:xfrm>
          <a:prstGeom prst="rect">
            <a:avLst/>
          </a:prstGeom>
          <a:noFill/>
        </p:spPr>
        <p:txBody>
          <a:bodyPr wrap="square" lIns="91440" tIns="45720" rIns="91440" bIns="45720" rtlCol="0" anchor="t">
            <a:spAutoFit/>
          </a:bodyPr>
          <a:lstStyle/>
          <a:p>
            <a:pPr algn="ctr"/>
            <a:r>
              <a:rPr lang="lt-LT" sz="2400" b="1" dirty="0">
                <a:solidFill>
                  <a:srgbClr val="8EC543"/>
                </a:solidFill>
                <a:latin typeface="Arial" panose="020B0604020202020204" pitchFamily="34" charset="0"/>
                <a:cs typeface="Arial" panose="020B0604020202020204" pitchFamily="34" charset="0"/>
              </a:rPr>
              <a:t>Nacionaliniai ir ūkininko įsipareigojimai</a:t>
            </a:r>
          </a:p>
        </p:txBody>
      </p:sp>
      <p:sp>
        <p:nvSpPr>
          <p:cNvPr id="6" name="Skaidrės numerio vietos rezervavimo ženklas 5">
            <a:extLst>
              <a:ext uri="{FF2B5EF4-FFF2-40B4-BE49-F238E27FC236}">
                <a16:creationId xmlns:a16="http://schemas.microsoft.com/office/drawing/2014/main" id="{D815787B-A646-8FCD-CA44-276B001B1150}"/>
              </a:ext>
            </a:extLst>
          </p:cNvPr>
          <p:cNvSpPr>
            <a:spLocks noGrp="1"/>
          </p:cNvSpPr>
          <p:nvPr>
            <p:ph type="sldNum" sz="quarter" idx="12"/>
          </p:nvPr>
        </p:nvSpPr>
        <p:spPr/>
        <p:txBody>
          <a:bodyPr/>
          <a:lstStyle/>
          <a:p>
            <a:fld id="{DA9B7F88-8E2D-499B-BAD8-FA2927D3DC0E}" type="slidenum">
              <a:rPr lang="en-GB" smtClean="0"/>
              <a:pPr/>
              <a:t>2</a:t>
            </a:fld>
            <a:endParaRPr lang="en-GB"/>
          </a:p>
        </p:txBody>
      </p:sp>
      <p:sp>
        <p:nvSpPr>
          <p:cNvPr id="2" name="TextBox 1">
            <a:extLst>
              <a:ext uri="{FF2B5EF4-FFF2-40B4-BE49-F238E27FC236}">
                <a16:creationId xmlns:a16="http://schemas.microsoft.com/office/drawing/2014/main" id="{40BFC0E0-50EF-29AD-EEAC-2660FE51D32C}"/>
              </a:ext>
            </a:extLst>
          </p:cNvPr>
          <p:cNvSpPr txBox="1"/>
          <p:nvPr/>
        </p:nvSpPr>
        <p:spPr>
          <a:xfrm>
            <a:off x="682935" y="1424419"/>
            <a:ext cx="7445598" cy="330346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lt-LT" sz="1300" b="1" dirty="0">
                <a:effectLst/>
                <a:latin typeface="Times New Roman" panose="02020603050405020304" pitchFamily="18" charset="0"/>
                <a:ea typeface="Calibri" panose="020F0502020204030204" pitchFamily="34" charset="0"/>
              </a:rPr>
              <a:t>Saugoti daugiametes pievas yra įsipareigojusios visos Europos Sąjungos šalys narės, tarp jų ir Lietuva</a:t>
            </a:r>
            <a:r>
              <a:rPr lang="lt-LT" sz="1300" b="1" dirty="0">
                <a:effectLst/>
                <a:latin typeface="Times New Roman" panose="02020603050405020304" pitchFamily="18" charset="0"/>
                <a:ea typeface="Times New Roman" panose="02020603050405020304" pitchFamily="18" charset="0"/>
              </a:rPr>
              <a:t>. </a:t>
            </a:r>
          </a:p>
          <a:p>
            <a:pPr algn="just"/>
            <a:endParaRPr lang="lt-LT" sz="1300" dirty="0">
              <a:solidFill>
                <a:srgbClr val="000000"/>
              </a:solidFill>
              <a:latin typeface="Times New Roman" panose="02020603050405020304" pitchFamily="18" charset="0"/>
              <a:cs typeface="Arial"/>
            </a:endParaRPr>
          </a:p>
          <a:p>
            <a:pPr algn="just"/>
            <a:r>
              <a:rPr lang="lt-LT" sz="1300" u="sng" dirty="0">
                <a:solidFill>
                  <a:srgbClr val="000000"/>
                </a:solidFill>
                <a:latin typeface="Times New Roman" panose="02020603050405020304" pitchFamily="18" charset="0"/>
                <a:cs typeface="Times New Roman" panose="02020603050405020304" pitchFamily="18" charset="0"/>
              </a:rPr>
              <a:t>Daugiamečių politikos pokyčiai ES mastu:</a:t>
            </a:r>
          </a:p>
          <a:p>
            <a:pPr algn="just"/>
            <a:endParaRPr lang="lt-LT" sz="1300" dirty="0">
              <a:solidFill>
                <a:srgbClr val="000000"/>
              </a:solidFill>
              <a:latin typeface="Times New Roman" panose="02020603050405020304" pitchFamily="18" charset="0"/>
              <a:cs typeface="Times New Roman" panose="02020603050405020304" pitchFamily="18" charset="0"/>
            </a:endParaRPr>
          </a:p>
          <a:p>
            <a:pPr marL="171450" indent="-171450" algn="just">
              <a:spcAft>
                <a:spcPts val="800"/>
              </a:spcAft>
              <a:buFont typeface="Arial" panose="020B0604020202020204" pitchFamily="34" charset="0"/>
              <a:buChar char="•"/>
            </a:pPr>
            <a:r>
              <a:rPr lang="lt-LT" sz="1300" dirty="0">
                <a:latin typeface="Times New Roman" panose="02020603050405020304" pitchFamily="18" charset="0"/>
                <a:ea typeface="Calibri" panose="020F0502020204030204" pitchFamily="34" charset="0"/>
                <a:cs typeface="Times New Roman" panose="02020603050405020304" pitchFamily="18" charset="0"/>
              </a:rPr>
              <a:t>I</a:t>
            </a:r>
            <a:r>
              <a:rPr lang="lt-LT" sz="1300" dirty="0">
                <a:effectLst/>
                <a:latin typeface="Times New Roman" panose="02020603050405020304" pitchFamily="18" charset="0"/>
                <a:ea typeface="Calibri" panose="020F0502020204030204" pitchFamily="34" charset="0"/>
                <a:cs typeface="Times New Roman" panose="02020603050405020304" pitchFamily="18" charset="0"/>
              </a:rPr>
              <a:t>ki 2015 m. daugiamečių pievų ir viso deklaruoto ploto santykis, palyginti su referenciniais metais, galėjo sumažėti ne daugiau kaip 10 proc.</a:t>
            </a:r>
          </a:p>
          <a:p>
            <a:pPr marL="171450" indent="-171450" algn="just">
              <a:spcAft>
                <a:spcPts val="800"/>
              </a:spcAft>
              <a:buFont typeface="Arial" panose="020B0604020202020204" pitchFamily="34" charset="0"/>
              <a:buChar char="•"/>
            </a:pPr>
            <a:r>
              <a:rPr lang="lt-LT" sz="1300" dirty="0">
                <a:latin typeface="Times New Roman" panose="02020603050405020304" pitchFamily="18" charset="0"/>
                <a:ea typeface="Calibri" panose="020F0502020204030204" pitchFamily="34" charset="0"/>
                <a:cs typeface="Times New Roman" panose="02020603050405020304" pitchFamily="18" charset="0"/>
              </a:rPr>
              <a:t>N</a:t>
            </a:r>
            <a:r>
              <a:rPr lang="lt-LT" sz="1300" dirty="0">
                <a:effectLst/>
                <a:latin typeface="Times New Roman" panose="02020603050405020304" pitchFamily="18" charset="0"/>
                <a:ea typeface="Calibri" panose="020F0502020204030204" pitchFamily="34" charset="0"/>
                <a:cs typeface="Times New Roman" panose="02020603050405020304" pitchFamily="18" charset="0"/>
              </a:rPr>
              <a:t>uo 2015 m. daugiamečių pievų politika perkelta į žalinimo paramos schemos rėmus. </a:t>
            </a:r>
            <a:r>
              <a:rPr lang="lt-LT" sz="1300" dirty="0">
                <a:latin typeface="Times New Roman" panose="02020603050405020304" pitchFamily="18" charset="0"/>
                <a:ea typeface="Calibri" panose="020F0502020204030204" pitchFamily="34" charset="0"/>
                <a:cs typeface="Times New Roman" panose="02020603050405020304" pitchFamily="18" charset="0"/>
              </a:rPr>
              <a:t>D</a:t>
            </a:r>
            <a:r>
              <a:rPr lang="lt-LT" sz="1300" dirty="0">
                <a:effectLst/>
                <a:latin typeface="Times New Roman" panose="02020603050405020304" pitchFamily="18" charset="0"/>
                <a:ea typeface="Calibri" panose="020F0502020204030204" pitchFamily="34" charset="0"/>
                <a:cs typeface="Times New Roman" panose="02020603050405020304" pitchFamily="18" charset="0"/>
              </a:rPr>
              <a:t>augiamečių pievų ir viso deklaruoto ploto santykis, palyginti su 2015 m. referenciniu dydžiu, galėjo sumažėti ne daugiau kaip 5 proc.,</a:t>
            </a:r>
          </a:p>
          <a:p>
            <a:pPr marL="171450" indent="-171450" algn="just">
              <a:spcAft>
                <a:spcPts val="800"/>
              </a:spcAft>
              <a:buFont typeface="Arial" panose="020B0604020202020204" pitchFamily="34" charset="0"/>
              <a:buChar char="•"/>
            </a:pPr>
            <a:r>
              <a:rPr lang="lt-LT" sz="1300" dirty="0">
                <a:effectLst/>
                <a:latin typeface="Times New Roman" panose="02020603050405020304" pitchFamily="18" charset="0"/>
                <a:ea typeface="Calibri" panose="020F0502020204030204" pitchFamily="34" charset="0"/>
                <a:cs typeface="Times New Roman" panose="02020603050405020304" pitchFamily="18" charset="0"/>
              </a:rPr>
              <a:t>Nuo 2023 m. daugiamečių pievų politika perkelta į GAAB reikalavimų rėmus. Visose Europos Sąjungos šalyse daugiamečių pievų lygis lyginamas su 2018 m. nustatyta referencine santykine dalimi (</a:t>
            </a:r>
            <a:r>
              <a:rPr lang="lt-LT" sz="1300" b="1" dirty="0">
                <a:effectLst/>
                <a:latin typeface="Times New Roman" panose="02020603050405020304" pitchFamily="18" charset="0"/>
                <a:ea typeface="Calibri" panose="020F0502020204030204" pitchFamily="34" charset="0"/>
                <a:cs typeface="Times New Roman" panose="02020603050405020304" pitchFamily="18" charset="0"/>
              </a:rPr>
              <a:t>atnaujinta 2018 m. referencija 695 tūkst. ha</a:t>
            </a:r>
            <a:r>
              <a:rPr lang="lt-LT" sz="1300" dirty="0">
                <a:effectLst/>
                <a:latin typeface="Times New Roman" panose="02020603050405020304" pitchFamily="18" charset="0"/>
                <a:ea typeface="Calibri" panose="020F0502020204030204" pitchFamily="34" charset="0"/>
                <a:cs typeface="Times New Roman" panose="02020603050405020304" pitchFamily="18" charset="0"/>
              </a:rPr>
              <a:t>).</a:t>
            </a:r>
          </a:p>
          <a:p>
            <a:pPr algn="just">
              <a:spcAft>
                <a:spcPts val="800"/>
              </a:spcAft>
            </a:pPr>
            <a:endParaRPr lang="lt-LT" sz="1300" dirty="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800"/>
              </a:spcAft>
            </a:pPr>
            <a:r>
              <a:rPr lang="lt-LT" sz="1300" dirty="0">
                <a:effectLst/>
                <a:latin typeface="Times New Roman" panose="02020603050405020304" pitchFamily="18" charset="0"/>
                <a:ea typeface="Times New Roman" panose="02020603050405020304" pitchFamily="18" charset="0"/>
              </a:rPr>
              <a:t>*</a:t>
            </a:r>
            <a:r>
              <a:rPr lang="lt-LT" sz="1300" u="sng" dirty="0">
                <a:effectLst/>
                <a:latin typeface="Times New Roman" panose="02020603050405020304" pitchFamily="18" charset="0"/>
                <a:ea typeface="Times New Roman" panose="02020603050405020304" pitchFamily="18" charset="0"/>
              </a:rPr>
              <a:t>Teikdami paraiškas, ūkininkai įsipareigoja daugiamečių pievų nearti, o NMA pareikalavus – jas atkurti.</a:t>
            </a:r>
            <a:endParaRPr lang="lt-LT" sz="1300" u="sng"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71314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D815787B-A646-8FCD-CA44-276B001B1150}"/>
              </a:ext>
            </a:extLst>
          </p:cNvPr>
          <p:cNvSpPr>
            <a:spLocks noGrp="1"/>
          </p:cNvSpPr>
          <p:nvPr>
            <p:ph type="sldNum" sz="quarter" idx="12"/>
          </p:nvPr>
        </p:nvSpPr>
        <p:spPr/>
        <p:txBody>
          <a:bodyPr/>
          <a:lstStyle/>
          <a:p>
            <a:fld id="{DA9B7F88-8E2D-499B-BAD8-FA2927D3DC0E}" type="slidenum">
              <a:rPr lang="en-GB" smtClean="0"/>
              <a:pPr/>
              <a:t>3</a:t>
            </a:fld>
            <a:endParaRPr lang="en-GB"/>
          </a:p>
        </p:txBody>
      </p:sp>
      <p:graphicFrame>
        <p:nvGraphicFramePr>
          <p:cNvPr id="2" name="Diagrama 1">
            <a:extLst>
              <a:ext uri="{FF2B5EF4-FFF2-40B4-BE49-F238E27FC236}">
                <a16:creationId xmlns:a16="http://schemas.microsoft.com/office/drawing/2014/main" id="{071376DC-2FD8-B45F-8F24-F5429F0F3D30}"/>
              </a:ext>
            </a:extLst>
          </p:cNvPr>
          <p:cNvGraphicFramePr>
            <a:graphicFrameLocks/>
          </p:cNvGraphicFramePr>
          <p:nvPr>
            <p:extLst>
              <p:ext uri="{D42A27DB-BD31-4B8C-83A1-F6EECF244321}">
                <p14:modId xmlns:p14="http://schemas.microsoft.com/office/powerpoint/2010/main" val="531497015"/>
              </p:ext>
            </p:extLst>
          </p:nvPr>
        </p:nvGraphicFramePr>
        <p:xfrm>
          <a:off x="1137778" y="900327"/>
          <a:ext cx="7000382" cy="372794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697050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417629" cy="461665"/>
          </a:xfrm>
          <a:prstGeom prst="rect">
            <a:avLst/>
          </a:prstGeom>
          <a:noFill/>
        </p:spPr>
        <p:txBody>
          <a:bodyPr wrap="square" lIns="91440" tIns="45720" rIns="91440" bIns="45720" rtlCol="0" anchor="t">
            <a:spAutoFit/>
          </a:bodyPr>
          <a:lstStyle/>
          <a:p>
            <a:pPr algn="ctr"/>
            <a:r>
              <a:rPr lang="lt-LT" sz="2400" b="1" dirty="0">
                <a:solidFill>
                  <a:srgbClr val="8EC543"/>
                </a:solidFill>
                <a:latin typeface="Arial" panose="020B0604020202020204" pitchFamily="34" charset="0"/>
                <a:cs typeface="Arial" panose="020B0604020202020204" pitchFamily="34" charset="0"/>
              </a:rPr>
              <a:t>Daugiamečių pievų plotų mažėjimo priežastys</a:t>
            </a:r>
          </a:p>
        </p:txBody>
      </p:sp>
      <p:sp>
        <p:nvSpPr>
          <p:cNvPr id="6" name="Skaidrės numerio vietos rezervavimo ženklas 5">
            <a:extLst>
              <a:ext uri="{FF2B5EF4-FFF2-40B4-BE49-F238E27FC236}">
                <a16:creationId xmlns:a16="http://schemas.microsoft.com/office/drawing/2014/main" id="{D815787B-A646-8FCD-CA44-276B001B1150}"/>
              </a:ext>
            </a:extLst>
          </p:cNvPr>
          <p:cNvSpPr>
            <a:spLocks noGrp="1"/>
          </p:cNvSpPr>
          <p:nvPr>
            <p:ph type="sldNum" sz="quarter" idx="12"/>
          </p:nvPr>
        </p:nvSpPr>
        <p:spPr/>
        <p:txBody>
          <a:bodyPr/>
          <a:lstStyle/>
          <a:p>
            <a:fld id="{DA9B7F88-8E2D-499B-BAD8-FA2927D3DC0E}" type="slidenum">
              <a:rPr lang="en-GB" smtClean="0"/>
              <a:pPr/>
              <a:t>4</a:t>
            </a:fld>
            <a:endParaRPr lang="en-GB"/>
          </a:p>
        </p:txBody>
      </p:sp>
      <p:sp>
        <p:nvSpPr>
          <p:cNvPr id="2" name="TextBox 1">
            <a:extLst>
              <a:ext uri="{FF2B5EF4-FFF2-40B4-BE49-F238E27FC236}">
                <a16:creationId xmlns:a16="http://schemas.microsoft.com/office/drawing/2014/main" id="{40BFC0E0-50EF-29AD-EEAC-2660FE51D32C}"/>
              </a:ext>
            </a:extLst>
          </p:cNvPr>
          <p:cNvSpPr txBox="1"/>
          <p:nvPr/>
        </p:nvSpPr>
        <p:spPr>
          <a:xfrm>
            <a:off x="514350" y="1613753"/>
            <a:ext cx="7673007" cy="28949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gn="just">
              <a:lnSpc>
                <a:spcPct val="107000"/>
              </a:lnSpc>
              <a:spcAft>
                <a:spcPts val="800"/>
              </a:spcAft>
              <a:buFont typeface="Arial" panose="020B0604020202020204" pitchFamily="34" charset="0"/>
              <a:buChar char="•"/>
            </a:pPr>
            <a:r>
              <a:rPr lang="lt-LT" sz="1400" dirty="0">
                <a:effectLst/>
                <a:latin typeface="Times New Roman" panose="02020603050405020304" pitchFamily="18" charset="0"/>
                <a:ea typeface="Calibri" panose="020F0502020204030204" pitchFamily="34" charset="0"/>
                <a:cs typeface="Times New Roman" panose="02020603050405020304" pitchFamily="18" charset="0"/>
              </a:rPr>
              <a:t>Tam tikrų žemės ūkio sektorių susitraukimas. Mažėjantis pienininkystės žemės ūkio veiklos populiarumas ir šio sektoriaus susitraukimas lemia, kad ūkininkai keičia ūkininkavimo kryptį ir dažniausiai pereina į augalininkystę. Pievos (daugiametės pievos), kuriose buvo ganomi gyvuliai ar ruošiamas pašaras buvo paverstos pasėlių plotais.</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lt-LT" sz="1400" dirty="0">
                <a:effectLst/>
                <a:latin typeface="Times New Roman" panose="02020603050405020304" pitchFamily="18" charset="0"/>
                <a:ea typeface="Calibri" panose="020F0502020204030204" pitchFamily="34" charset="0"/>
                <a:cs typeface="Times New Roman" panose="02020603050405020304" pitchFamily="18" charset="0"/>
              </a:rPr>
              <a:t>Žemės ūkio sektoriaus profesionalėjimas\stambėjimas. Nyksta neefektyvūs ūkiai, kurie turi po kelias karves ir ganyklų plotai virsta ariama žeme.</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lt-LT" sz="1400" dirty="0">
                <a:effectLst/>
                <a:latin typeface="Times New Roman" panose="02020603050405020304" pitchFamily="18" charset="0"/>
                <a:ea typeface="Calibri" panose="020F0502020204030204" pitchFamily="34" charset="0"/>
                <a:cs typeface="Times New Roman" panose="02020603050405020304" pitchFamily="18" charset="0"/>
              </a:rPr>
              <a:t>Pievų priežiūros tvarkos pasikeitimai – mulčiavimo uždraudimas.</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lt-LT" sz="1400" dirty="0">
                <a:effectLst/>
                <a:latin typeface="Times New Roman" panose="02020603050405020304" pitchFamily="18" charset="0"/>
                <a:ea typeface="Calibri" panose="020F0502020204030204" pitchFamily="34" charset="0"/>
                <a:cs typeface="Times New Roman" panose="02020603050405020304" pitchFamily="18" charset="0"/>
              </a:rPr>
              <a:t>Kartų kaita. Jaunieji ūkininkai renkasi patrauklesnę augalininkystę.</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lt-LT" sz="1400" dirty="0">
                <a:effectLst/>
                <a:latin typeface="Times New Roman" panose="02020603050405020304" pitchFamily="18" charset="0"/>
                <a:ea typeface="Calibri" panose="020F0502020204030204" pitchFamily="34" charset="0"/>
                <a:cs typeface="Times New Roman" panose="02020603050405020304" pitchFamily="18" charset="0"/>
              </a:rPr>
              <a:t>Didėjantis tiesioginių išmokų vokas ir susietosios išmokos naujuoju laikotarpiu.</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endParaRPr lang="lt-LT" sz="1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04365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417629" cy="461665"/>
          </a:xfrm>
          <a:prstGeom prst="rect">
            <a:avLst/>
          </a:prstGeom>
          <a:noFill/>
        </p:spPr>
        <p:txBody>
          <a:bodyPr wrap="square" lIns="91440" tIns="45720" rIns="91440" bIns="45720" rtlCol="0" anchor="t">
            <a:spAutoFit/>
          </a:bodyPr>
          <a:lstStyle/>
          <a:p>
            <a:pPr algn="ctr"/>
            <a:r>
              <a:rPr lang="lt-LT" sz="2400" b="1" dirty="0">
                <a:solidFill>
                  <a:srgbClr val="8EC543"/>
                </a:solidFill>
                <a:latin typeface="Arial" panose="020B0604020202020204" pitchFamily="34" charset="0"/>
                <a:cs typeface="Arial" panose="020B0604020202020204" pitchFamily="34" charset="0"/>
              </a:rPr>
              <a:t>Nuveikti darbai gerinant situaciją</a:t>
            </a:r>
          </a:p>
        </p:txBody>
      </p:sp>
      <p:sp>
        <p:nvSpPr>
          <p:cNvPr id="6" name="Skaidrės numerio vietos rezervavimo ženklas 5">
            <a:extLst>
              <a:ext uri="{FF2B5EF4-FFF2-40B4-BE49-F238E27FC236}">
                <a16:creationId xmlns:a16="http://schemas.microsoft.com/office/drawing/2014/main" id="{D815787B-A646-8FCD-CA44-276B001B1150}"/>
              </a:ext>
            </a:extLst>
          </p:cNvPr>
          <p:cNvSpPr>
            <a:spLocks noGrp="1"/>
          </p:cNvSpPr>
          <p:nvPr>
            <p:ph type="sldNum" sz="quarter" idx="12"/>
          </p:nvPr>
        </p:nvSpPr>
        <p:spPr/>
        <p:txBody>
          <a:bodyPr/>
          <a:lstStyle/>
          <a:p>
            <a:fld id="{DA9B7F88-8E2D-499B-BAD8-FA2927D3DC0E}" type="slidenum">
              <a:rPr lang="en-GB" smtClean="0"/>
              <a:pPr/>
              <a:t>5</a:t>
            </a:fld>
            <a:endParaRPr lang="en-GB"/>
          </a:p>
        </p:txBody>
      </p:sp>
      <p:sp>
        <p:nvSpPr>
          <p:cNvPr id="2" name="TextBox 1">
            <a:extLst>
              <a:ext uri="{FF2B5EF4-FFF2-40B4-BE49-F238E27FC236}">
                <a16:creationId xmlns:a16="http://schemas.microsoft.com/office/drawing/2014/main" id="{40BFC0E0-50EF-29AD-EEAC-2660FE51D32C}"/>
              </a:ext>
            </a:extLst>
          </p:cNvPr>
          <p:cNvSpPr txBox="1"/>
          <p:nvPr/>
        </p:nvSpPr>
        <p:spPr>
          <a:xfrm>
            <a:off x="470627" y="1347788"/>
            <a:ext cx="7445598" cy="320087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rtl="0" fontAlgn="base"/>
            <a:r>
              <a:rPr lang="lt-LT" sz="1200" b="1" i="0" u="none" strike="noStrike" dirty="0">
                <a:solidFill>
                  <a:srgbClr val="126A3A"/>
                </a:solidFill>
                <a:effectLst/>
                <a:latin typeface="Times New Roman" panose="02020603050405020304" pitchFamily="18" charset="0"/>
                <a:cs typeface="Times New Roman" panose="02020603050405020304" pitchFamily="18" charset="0"/>
              </a:rPr>
              <a:t>Atlikti darbai ir siūlomi sprendimai</a:t>
            </a:r>
            <a:r>
              <a:rPr lang="en-US" sz="1200" b="0" i="0" dirty="0">
                <a:solidFill>
                  <a:srgbClr val="126A3A"/>
                </a:solidFill>
                <a:effectLst/>
                <a:latin typeface="Times New Roman" panose="02020603050405020304" pitchFamily="18" charset="0"/>
                <a:cs typeface="Times New Roman" panose="02020603050405020304" pitchFamily="18" charset="0"/>
              </a:rPr>
              <a:t>​</a:t>
            </a:r>
            <a:endParaRPr lang="en-US" sz="1200" b="0" i="0" dirty="0">
              <a:solidFill>
                <a:srgbClr val="000000"/>
              </a:solidFill>
              <a:effectLst/>
              <a:latin typeface="Times New Roman" panose="02020603050405020304" pitchFamily="18" charset="0"/>
              <a:cs typeface="Times New Roman" panose="02020603050405020304" pitchFamily="18" charset="0"/>
            </a:endParaRPr>
          </a:p>
          <a:p>
            <a:pPr algn="just" rtl="0" fontAlgn="base"/>
            <a:r>
              <a:rPr lang="lt-LT" sz="1050" b="0" i="0" dirty="0">
                <a:solidFill>
                  <a:srgbClr val="333333"/>
                </a:solidFill>
                <a:effectLst/>
                <a:latin typeface="Times New Roman" panose="02020603050405020304" pitchFamily="18" charset="0"/>
                <a:cs typeface="Times New Roman" panose="02020603050405020304" pitchFamily="18" charset="0"/>
              </a:rPr>
              <a:t>​</a:t>
            </a:r>
            <a:endParaRPr lang="lt-LT" sz="1050" b="0" i="0" dirty="0">
              <a:solidFill>
                <a:srgbClr val="000000"/>
              </a:solidFill>
              <a:effectLst/>
              <a:latin typeface="Times New Roman" panose="02020603050405020304" pitchFamily="18" charset="0"/>
              <a:cs typeface="Times New Roman" panose="02020603050405020304" pitchFamily="18" charset="0"/>
            </a:endParaRPr>
          </a:p>
          <a:p>
            <a:pPr marL="171450" indent="-171450" algn="just" rtl="0" fontAlgn="base">
              <a:buFont typeface="Arial" panose="020B0604020202020204" pitchFamily="34" charset="0"/>
              <a:buChar char="•"/>
            </a:pPr>
            <a:r>
              <a:rPr lang="lt-LT" sz="1200" b="0" i="0" u="none" strike="noStrike" dirty="0">
                <a:solidFill>
                  <a:srgbClr val="000000"/>
                </a:solidFill>
                <a:effectLst/>
                <a:latin typeface="Times New Roman" panose="02020603050405020304" pitchFamily="18" charset="0"/>
                <a:cs typeface="Times New Roman" panose="02020603050405020304" pitchFamily="18" charset="0"/>
              </a:rPr>
              <a:t>Sukurti nauji klasifikatoriaus kodai, kurie suteikia daugiau galimybių (išplečia daugiamečių pievų apibrėžimą ir plotus)  deklaruoti daugiametes pievas;</a:t>
            </a:r>
          </a:p>
          <a:p>
            <a:pPr marL="171450" indent="-171450" algn="just" rtl="0" fontAlgn="base">
              <a:buFont typeface="Arial" panose="020B0604020202020204" pitchFamily="34" charset="0"/>
              <a:buChar char="•"/>
            </a:pPr>
            <a:endParaRPr lang="lt-LT" sz="500" b="0" i="0" u="none" strike="noStrike" dirty="0">
              <a:solidFill>
                <a:srgbClr val="000000"/>
              </a:solidFill>
              <a:effectLst/>
              <a:latin typeface="Times New Roman" panose="02020603050405020304" pitchFamily="18" charset="0"/>
              <a:cs typeface="Times New Roman" panose="02020603050405020304" pitchFamily="18" charset="0"/>
            </a:endParaRPr>
          </a:p>
          <a:p>
            <a:pPr marL="171450" indent="-171450" algn="just" rtl="0" fontAlgn="base">
              <a:buFont typeface="Arial" panose="020B0604020202020204" pitchFamily="34" charset="0"/>
              <a:buChar char="•"/>
            </a:pPr>
            <a:r>
              <a:rPr lang="lt-LT" sz="1200" b="0" i="0" u="none" strike="noStrike" dirty="0">
                <a:solidFill>
                  <a:srgbClr val="000000"/>
                </a:solidFill>
                <a:effectLst/>
                <a:latin typeface="Times New Roman" panose="02020603050405020304" pitchFamily="18" charset="0"/>
                <a:cs typeface="Times New Roman" panose="02020603050405020304" pitchFamily="18" charset="0"/>
              </a:rPr>
              <a:t>Už neatkurtas pievas nustatytos mažiausios leistinos sankcijos ; </a:t>
            </a:r>
          </a:p>
          <a:p>
            <a:pPr marL="171450" indent="-171450" algn="just" rtl="0" fontAlgn="base">
              <a:buFont typeface="Arial" panose="020B0604020202020204" pitchFamily="34" charset="0"/>
              <a:buChar char="•"/>
            </a:pPr>
            <a:endParaRPr lang="lt-LT" sz="500" b="0" i="0" u="none" strike="noStrike" dirty="0">
              <a:solidFill>
                <a:srgbClr val="000000"/>
              </a:solidFill>
              <a:effectLst/>
              <a:latin typeface="Times New Roman" panose="02020603050405020304" pitchFamily="18" charset="0"/>
              <a:cs typeface="Times New Roman" panose="02020603050405020304" pitchFamily="18" charset="0"/>
            </a:endParaRPr>
          </a:p>
          <a:p>
            <a:pPr marL="171450" indent="-171450" algn="just" rtl="0" fontAlgn="base">
              <a:buFont typeface="Arial" panose="020B0604020202020204" pitchFamily="34" charset="0"/>
              <a:buChar char="•"/>
            </a:pPr>
            <a:r>
              <a:rPr lang="lt-LT" sz="1200" b="0" i="0" u="none" strike="noStrike" dirty="0">
                <a:solidFill>
                  <a:srgbClr val="000000"/>
                </a:solidFill>
                <a:effectLst/>
                <a:latin typeface="Times New Roman" panose="02020603050405020304" pitchFamily="18" charset="0"/>
                <a:cs typeface="Times New Roman" panose="02020603050405020304" pitchFamily="18" charset="0"/>
              </a:rPr>
              <a:t>Ūkiams, kurie turi ne mažiau kaip 40 proc. daugiamečių pievų, nuo 2024 m. bus iš karto leista dalyvauti kompleksinės ekologinės sistemos gamybinėse veiklose, nereikalaujant negamybinių veiklų. ; </a:t>
            </a:r>
          </a:p>
          <a:p>
            <a:pPr marL="171450" indent="-171450" algn="just" rtl="0" fontAlgn="base">
              <a:buFont typeface="Arial" panose="020B0604020202020204" pitchFamily="34" charset="0"/>
              <a:buChar char="•"/>
            </a:pPr>
            <a:endParaRPr lang="lt-LT" sz="500" b="0" i="0" u="none" strike="noStrike" dirty="0">
              <a:solidFill>
                <a:srgbClr val="000000"/>
              </a:solidFill>
              <a:effectLst/>
              <a:latin typeface="Times New Roman" panose="02020603050405020304" pitchFamily="18" charset="0"/>
              <a:cs typeface="Times New Roman" panose="02020603050405020304" pitchFamily="18" charset="0"/>
            </a:endParaRPr>
          </a:p>
          <a:p>
            <a:pPr marL="171450" indent="-171450" algn="just" rtl="0" fontAlgn="base">
              <a:buFont typeface="Arial" panose="020B0604020202020204" pitchFamily="34" charset="0"/>
              <a:buChar char="•"/>
            </a:pPr>
            <a:r>
              <a:rPr lang="lt-LT" sz="1200" b="0" i="0" u="none" strike="noStrike" dirty="0">
                <a:solidFill>
                  <a:srgbClr val="000000"/>
                </a:solidFill>
                <a:effectLst/>
                <a:latin typeface="Times New Roman" panose="02020603050405020304" pitchFamily="18" charset="0"/>
                <a:cs typeface="Times New Roman" panose="02020603050405020304" pitchFamily="18" charset="0"/>
              </a:rPr>
              <a:t>Ūkiams, kurie naujai įkuria 3 proc. daugiamečių pievų, nuo 2024 m. bus leista dalyvauti kompleksinės ekologinės sistemos gamybinėse veiklose ; </a:t>
            </a:r>
          </a:p>
          <a:p>
            <a:pPr marL="171450" indent="-171450" algn="just" rtl="0" fontAlgn="base">
              <a:buFont typeface="Arial" panose="020B0604020202020204" pitchFamily="34" charset="0"/>
              <a:buChar char="•"/>
            </a:pPr>
            <a:endParaRPr lang="lt-LT" sz="500" b="0" i="0" u="none" strike="noStrike" dirty="0">
              <a:solidFill>
                <a:srgbClr val="000000"/>
              </a:solidFill>
              <a:effectLst/>
              <a:latin typeface="Times New Roman" panose="02020603050405020304" pitchFamily="18" charset="0"/>
              <a:cs typeface="Times New Roman" panose="02020603050405020304" pitchFamily="18" charset="0"/>
            </a:endParaRPr>
          </a:p>
          <a:p>
            <a:pPr marL="171450" indent="-171450" algn="just" rtl="0" fontAlgn="base">
              <a:buFont typeface="Arial" panose="020B0604020202020204" pitchFamily="34" charset="0"/>
              <a:buChar char="•"/>
            </a:pPr>
            <a:r>
              <a:rPr lang="lt-LT" sz="1200" b="0" i="0" u="none" strike="noStrike" dirty="0">
                <a:solidFill>
                  <a:srgbClr val="000000"/>
                </a:solidFill>
                <a:effectLst/>
                <a:latin typeface="Times New Roman" panose="02020603050405020304" pitchFamily="18" charset="0"/>
                <a:cs typeface="Times New Roman" panose="02020603050405020304" pitchFamily="18" charset="0"/>
              </a:rPr>
              <a:t>Sukurtos naujos ekologinės sistemos daugiamečių pievų įrengimui ir atnaujinimui, pagal kurias būtų mokamos papildamos išmokos nuo 2024 m. ; </a:t>
            </a:r>
          </a:p>
          <a:p>
            <a:pPr marL="171450" indent="-171450" algn="just" rtl="0" fontAlgn="base">
              <a:buFont typeface="Arial" panose="020B0604020202020204" pitchFamily="34" charset="0"/>
              <a:buChar char="•"/>
            </a:pPr>
            <a:endParaRPr lang="lt-LT" sz="500" b="0" i="0" u="none" strike="noStrike" dirty="0">
              <a:solidFill>
                <a:srgbClr val="000000"/>
              </a:solidFill>
              <a:effectLst/>
              <a:latin typeface="Times New Roman" panose="02020603050405020304" pitchFamily="18" charset="0"/>
              <a:cs typeface="Times New Roman" panose="02020603050405020304" pitchFamily="18" charset="0"/>
            </a:endParaRPr>
          </a:p>
          <a:p>
            <a:pPr marL="171450" indent="-171450" algn="just" rtl="0" fontAlgn="base">
              <a:buFont typeface="Arial" panose="020B0604020202020204" pitchFamily="34" charset="0"/>
              <a:buChar char="•"/>
            </a:pPr>
            <a:r>
              <a:rPr lang="lt-LT" sz="1200" b="0" i="0" u="none" strike="noStrike" dirty="0">
                <a:solidFill>
                  <a:srgbClr val="000000"/>
                </a:solidFill>
                <a:effectLst/>
                <a:latin typeface="Times New Roman" panose="02020603050405020304" pitchFamily="18" charset="0"/>
                <a:cs typeface="Times New Roman" panose="02020603050405020304" pitchFamily="18" charset="0"/>
              </a:rPr>
              <a:t>Ūkininkams, kuriems 2023 </a:t>
            </a:r>
            <a:r>
              <a:rPr lang="lt-LT" sz="1200" b="0" i="0" u="none" strike="noStrike" dirty="0" err="1">
                <a:solidFill>
                  <a:srgbClr val="000000"/>
                </a:solidFill>
                <a:effectLst/>
                <a:latin typeface="Times New Roman" panose="02020603050405020304" pitchFamily="18" charset="0"/>
                <a:cs typeface="Times New Roman" panose="02020603050405020304" pitchFamily="18" charset="0"/>
              </a:rPr>
              <a:t>mpabaigoje</a:t>
            </a:r>
            <a:r>
              <a:rPr lang="lt-LT" sz="1200" b="0" i="0" u="none" strike="noStrike" dirty="0">
                <a:solidFill>
                  <a:srgbClr val="000000"/>
                </a:solidFill>
                <a:effectLst/>
                <a:latin typeface="Times New Roman" panose="02020603050405020304" pitchFamily="18" charset="0"/>
                <a:cs typeface="Times New Roman" panose="02020603050405020304" pitchFamily="18" charset="0"/>
              </a:rPr>
              <a:t> atsiras prievolė atstatyti daugiametes pievas, 2024 m. deklaruojamas daugiamečių žolių juostų, plotai (tiek pagal GAAB 4, tiek įkuriant naujus ir (ar) prižiūrint žolinius kraštovaizdžio elementus pagal kompleksinės klimatui, aplinkai ir gyvūnų gerovei naudingos sistemos (ekologinę sistemą) „Veiklos ariamojoje žemėje“ veiklą „Kraštovaizdžio elementų priežiūra“ bus pilnai įskaityti į atstatomą plotą.</a:t>
            </a:r>
            <a:endParaRPr lang="en-US" sz="1200" b="0" i="0" dirty="0">
              <a:solidFill>
                <a:srgbClr val="00000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84122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417629" cy="461665"/>
          </a:xfrm>
          <a:prstGeom prst="rect">
            <a:avLst/>
          </a:prstGeom>
          <a:noFill/>
        </p:spPr>
        <p:txBody>
          <a:bodyPr wrap="square" lIns="91440" tIns="45720" rIns="91440" bIns="45720" rtlCol="0" anchor="t">
            <a:spAutoFit/>
          </a:bodyPr>
          <a:lstStyle/>
          <a:p>
            <a:pPr algn="ctr"/>
            <a:r>
              <a:rPr lang="lt-LT" sz="2400" b="1" dirty="0">
                <a:solidFill>
                  <a:srgbClr val="8EC543"/>
                </a:solidFill>
                <a:latin typeface="Arial" panose="020B0604020202020204" pitchFamily="34" charset="0"/>
                <a:cs typeface="Arial" panose="020B0604020202020204" pitchFamily="34" charset="0"/>
              </a:rPr>
              <a:t>Atstatymo reikalavimo procedūra</a:t>
            </a:r>
          </a:p>
        </p:txBody>
      </p:sp>
      <p:sp>
        <p:nvSpPr>
          <p:cNvPr id="6" name="Skaidrės numerio vietos rezervavimo ženklas 5">
            <a:extLst>
              <a:ext uri="{FF2B5EF4-FFF2-40B4-BE49-F238E27FC236}">
                <a16:creationId xmlns:a16="http://schemas.microsoft.com/office/drawing/2014/main" id="{D815787B-A646-8FCD-CA44-276B001B1150}"/>
              </a:ext>
            </a:extLst>
          </p:cNvPr>
          <p:cNvSpPr>
            <a:spLocks noGrp="1"/>
          </p:cNvSpPr>
          <p:nvPr>
            <p:ph type="sldNum" sz="quarter" idx="12"/>
          </p:nvPr>
        </p:nvSpPr>
        <p:spPr/>
        <p:txBody>
          <a:bodyPr/>
          <a:lstStyle/>
          <a:p>
            <a:fld id="{DA9B7F88-8E2D-499B-BAD8-FA2927D3DC0E}" type="slidenum">
              <a:rPr lang="en-GB" smtClean="0"/>
              <a:pPr/>
              <a:t>6</a:t>
            </a:fld>
            <a:endParaRPr lang="en-GB"/>
          </a:p>
        </p:txBody>
      </p:sp>
      <p:sp>
        <p:nvSpPr>
          <p:cNvPr id="2" name="TextBox 1">
            <a:extLst>
              <a:ext uri="{FF2B5EF4-FFF2-40B4-BE49-F238E27FC236}">
                <a16:creationId xmlns:a16="http://schemas.microsoft.com/office/drawing/2014/main" id="{40BFC0E0-50EF-29AD-EEAC-2660FE51D32C}"/>
              </a:ext>
            </a:extLst>
          </p:cNvPr>
          <p:cNvSpPr txBox="1"/>
          <p:nvPr/>
        </p:nvSpPr>
        <p:spPr>
          <a:xfrm>
            <a:off x="741758" y="1613753"/>
            <a:ext cx="7722791" cy="2848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nSpc>
                <a:spcPct val="150000"/>
              </a:lnSpc>
              <a:spcBef>
                <a:spcPts val="600"/>
              </a:spcBef>
              <a:spcAft>
                <a:spcPts val="600"/>
              </a:spcAft>
              <a:buFont typeface="+mj-lt"/>
              <a:buAutoNum type="arabicPeriod"/>
            </a:pPr>
            <a:r>
              <a:rPr lang="lt-LT" sz="1800" dirty="0">
                <a:effectLst/>
                <a:latin typeface="Times New Roman" panose="02020603050405020304" pitchFamily="18" charset="0"/>
                <a:ea typeface="Times New Roman" panose="02020603050405020304" pitchFamily="18" charset="0"/>
                <a:cs typeface="Times New Roman" panose="02020603050405020304" pitchFamily="18" charset="0"/>
              </a:rPr>
              <a:t>Iki lapkričio 15 d. NMA praneša EK apie sumažėjimą ir atstatymo veiksmus.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50000"/>
              </a:lnSpc>
              <a:spcBef>
                <a:spcPts val="600"/>
              </a:spcBef>
              <a:spcAft>
                <a:spcPts val="600"/>
              </a:spcAft>
              <a:buFont typeface="+mj-lt"/>
              <a:buAutoNum type="arabicPeriod"/>
            </a:pPr>
            <a:r>
              <a:rPr lang="lt-LT" sz="1800" dirty="0">
                <a:effectLst/>
                <a:latin typeface="Times New Roman" panose="02020603050405020304" pitchFamily="18" charset="0"/>
                <a:ea typeface="Times New Roman" panose="02020603050405020304" pitchFamily="18" charset="0"/>
                <a:cs typeface="Times New Roman" panose="02020603050405020304" pitchFamily="18" charset="0"/>
              </a:rPr>
              <a:t>Iki gruodžio 31 d. NMA informuoja ūkininkus, kurie </a:t>
            </a:r>
            <a:r>
              <a:rPr lang="lt-LT" sz="1800" b="1" dirty="0">
                <a:effectLst/>
                <a:latin typeface="Times New Roman" panose="02020603050405020304" pitchFamily="18" charset="0"/>
                <a:ea typeface="Times New Roman" panose="02020603050405020304" pitchFamily="18" charset="0"/>
                <a:cs typeface="Times New Roman" panose="02020603050405020304" pitchFamily="18" charset="0"/>
              </a:rPr>
              <a:t>per praėjusius 3 kalendorinius metus (2020-2022 m.)</a:t>
            </a:r>
            <a:r>
              <a:rPr lang="lt-LT" sz="1800" dirty="0">
                <a:effectLst/>
                <a:latin typeface="Times New Roman" panose="02020603050405020304" pitchFamily="18" charset="0"/>
                <a:ea typeface="Times New Roman" panose="02020603050405020304" pitchFamily="18" charset="0"/>
                <a:cs typeface="Times New Roman" panose="02020603050405020304" pitchFamily="18" charset="0"/>
              </a:rPr>
              <a:t> laikotarpiu suarė pievą apie prievolę atstatyti jiems numatytą daugiamečių pievų plotą.</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50000"/>
              </a:lnSpc>
              <a:spcBef>
                <a:spcPts val="600"/>
              </a:spcBef>
              <a:spcAft>
                <a:spcPts val="600"/>
              </a:spcAft>
              <a:buFont typeface="+mj-lt"/>
              <a:buAutoNum type="arabicPeriod"/>
            </a:pPr>
            <a:r>
              <a:rPr lang="lt-LT" sz="1800" dirty="0">
                <a:effectLst/>
                <a:latin typeface="Times New Roman" panose="02020603050405020304" pitchFamily="18" charset="0"/>
                <a:ea typeface="Times New Roman" panose="02020603050405020304" pitchFamily="18" charset="0"/>
                <a:cs typeface="Times New Roman" panose="02020603050405020304" pitchFamily="18" charset="0"/>
              </a:rPr>
              <a:t>Pareiškėjai privalo iki kitų metų TI paraiškos pateikimo dienos privalo atstatyti daugiamečių plotų plotus – to nepadarius bus taikomos sankcijos.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646166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417629" cy="830997"/>
          </a:xfrm>
          <a:prstGeom prst="rect">
            <a:avLst/>
          </a:prstGeom>
          <a:noFill/>
        </p:spPr>
        <p:txBody>
          <a:bodyPr wrap="square" lIns="91440" tIns="45720" rIns="91440" bIns="45720" rtlCol="0" anchor="t">
            <a:spAutoFit/>
          </a:bodyPr>
          <a:lstStyle/>
          <a:p>
            <a:pPr algn="ctr"/>
            <a:r>
              <a:rPr lang="lt-LT" sz="2400" b="1" dirty="0">
                <a:solidFill>
                  <a:srgbClr val="8EC543"/>
                </a:solidFill>
                <a:latin typeface="Arial" panose="020B0604020202020204" pitchFamily="34" charset="0"/>
                <a:cs typeface="Arial" panose="020B0604020202020204" pitchFamily="34" charset="0"/>
              </a:rPr>
              <a:t>Numatomos sankcijos už atstatymo reikalavimo nevykdymą</a:t>
            </a:r>
          </a:p>
        </p:txBody>
      </p:sp>
      <p:sp>
        <p:nvSpPr>
          <p:cNvPr id="6" name="Skaidrės numerio vietos rezervavimo ženklas 5">
            <a:extLst>
              <a:ext uri="{FF2B5EF4-FFF2-40B4-BE49-F238E27FC236}">
                <a16:creationId xmlns:a16="http://schemas.microsoft.com/office/drawing/2014/main" id="{D815787B-A646-8FCD-CA44-276B001B1150}"/>
              </a:ext>
            </a:extLst>
          </p:cNvPr>
          <p:cNvSpPr>
            <a:spLocks noGrp="1"/>
          </p:cNvSpPr>
          <p:nvPr>
            <p:ph type="sldNum" sz="quarter" idx="12"/>
          </p:nvPr>
        </p:nvSpPr>
        <p:spPr/>
        <p:txBody>
          <a:bodyPr/>
          <a:lstStyle/>
          <a:p>
            <a:fld id="{DA9B7F88-8E2D-499B-BAD8-FA2927D3DC0E}" type="slidenum">
              <a:rPr lang="en-GB" smtClean="0"/>
              <a:pPr/>
              <a:t>7</a:t>
            </a:fld>
            <a:endParaRPr lang="en-GB"/>
          </a:p>
        </p:txBody>
      </p:sp>
      <p:graphicFrame>
        <p:nvGraphicFramePr>
          <p:cNvPr id="8" name="Lentelė 7">
            <a:extLst>
              <a:ext uri="{FF2B5EF4-FFF2-40B4-BE49-F238E27FC236}">
                <a16:creationId xmlns:a16="http://schemas.microsoft.com/office/drawing/2014/main" id="{97964816-3E26-0499-00EE-CAF0FE25B23E}"/>
              </a:ext>
            </a:extLst>
          </p:cNvPr>
          <p:cNvGraphicFramePr>
            <a:graphicFrameLocks noGrp="1"/>
          </p:cNvGraphicFramePr>
          <p:nvPr>
            <p:extLst>
              <p:ext uri="{D42A27DB-BD31-4B8C-83A1-F6EECF244321}">
                <p14:modId xmlns:p14="http://schemas.microsoft.com/office/powerpoint/2010/main" val="1654837758"/>
              </p:ext>
            </p:extLst>
          </p:nvPr>
        </p:nvGraphicFramePr>
        <p:xfrm>
          <a:off x="349757" y="1424419"/>
          <a:ext cx="8082317" cy="2254101"/>
        </p:xfrm>
        <a:graphic>
          <a:graphicData uri="http://schemas.openxmlformats.org/drawingml/2006/table">
            <a:tbl>
              <a:tblPr firstRow="1" firstCol="1" bandRow="1">
                <a:tableStyleId>{0505E3EF-67EA-436B-97B2-0124C06EBD24}</a:tableStyleId>
              </a:tblPr>
              <a:tblGrid>
                <a:gridCol w="2661738">
                  <a:extLst>
                    <a:ext uri="{9D8B030D-6E8A-4147-A177-3AD203B41FA5}">
                      <a16:colId xmlns:a16="http://schemas.microsoft.com/office/drawing/2014/main" val="2238443713"/>
                    </a:ext>
                  </a:extLst>
                </a:gridCol>
                <a:gridCol w="1258663">
                  <a:extLst>
                    <a:ext uri="{9D8B030D-6E8A-4147-A177-3AD203B41FA5}">
                      <a16:colId xmlns:a16="http://schemas.microsoft.com/office/drawing/2014/main" val="3684415137"/>
                    </a:ext>
                  </a:extLst>
                </a:gridCol>
                <a:gridCol w="1308161">
                  <a:extLst>
                    <a:ext uri="{9D8B030D-6E8A-4147-A177-3AD203B41FA5}">
                      <a16:colId xmlns:a16="http://schemas.microsoft.com/office/drawing/2014/main" val="3036672836"/>
                    </a:ext>
                  </a:extLst>
                </a:gridCol>
                <a:gridCol w="1442513">
                  <a:extLst>
                    <a:ext uri="{9D8B030D-6E8A-4147-A177-3AD203B41FA5}">
                      <a16:colId xmlns:a16="http://schemas.microsoft.com/office/drawing/2014/main" val="8097887"/>
                    </a:ext>
                  </a:extLst>
                </a:gridCol>
                <a:gridCol w="1411242">
                  <a:extLst>
                    <a:ext uri="{9D8B030D-6E8A-4147-A177-3AD203B41FA5}">
                      <a16:colId xmlns:a16="http://schemas.microsoft.com/office/drawing/2014/main" val="2865828175"/>
                    </a:ext>
                  </a:extLst>
                </a:gridCol>
              </a:tblGrid>
              <a:tr h="532170">
                <a:tc>
                  <a:txBody>
                    <a:bodyPr/>
                    <a:lstStyle/>
                    <a:p>
                      <a:pPr>
                        <a:lnSpc>
                          <a:spcPct val="107000"/>
                        </a:lnSpc>
                        <a:spcAft>
                          <a:spcPts val="800"/>
                        </a:spcAft>
                      </a:pPr>
                      <a:r>
                        <a:rPr lang="en-US" sz="1800" kern="100" dirty="0">
                          <a:effectLst/>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a:effectLst/>
                        </a:rPr>
                        <a:t>2024 m. </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a:effectLst/>
                        </a:rPr>
                        <a:t>2025 m.</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a:effectLst/>
                        </a:rPr>
                        <a:t>2026 m.</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a:effectLst/>
                        </a:rPr>
                        <a:t>2027 m.</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extLst>
                  <a:ext uri="{0D108BD9-81ED-4DB2-BD59-A6C34878D82A}">
                    <a16:rowId xmlns:a16="http://schemas.microsoft.com/office/drawing/2014/main" val="1696331481"/>
                  </a:ext>
                </a:extLst>
              </a:tr>
              <a:tr h="532170">
                <a:tc>
                  <a:txBody>
                    <a:bodyPr/>
                    <a:lstStyle/>
                    <a:p>
                      <a:pPr>
                        <a:lnSpc>
                          <a:spcPct val="107000"/>
                        </a:lnSpc>
                        <a:spcAft>
                          <a:spcPts val="800"/>
                        </a:spcAft>
                      </a:pPr>
                      <a:r>
                        <a:rPr lang="en-US" sz="1800" kern="100" dirty="0">
                          <a:effectLst/>
                        </a:rPr>
                        <a:t>Kaip </a:t>
                      </a:r>
                      <a:r>
                        <a:rPr lang="en-US" sz="1800" kern="100" dirty="0" err="1">
                          <a:effectLst/>
                        </a:rPr>
                        <a:t>pažeidimo</a:t>
                      </a:r>
                      <a:r>
                        <a:rPr lang="en-US" sz="1800" kern="100" dirty="0">
                          <a:effectLst/>
                        </a:rPr>
                        <a:t> </a:t>
                      </a:r>
                      <a:r>
                        <a:rPr lang="en-US" sz="1800" kern="100" dirty="0" err="1">
                          <a:effectLst/>
                        </a:rPr>
                        <a:t>plotas</a:t>
                      </a:r>
                      <a:r>
                        <a:rPr lang="en-US" sz="1800" kern="100" dirty="0">
                          <a:effectLst/>
                        </a:rPr>
                        <a:t> </a:t>
                      </a:r>
                      <a:r>
                        <a:rPr lang="en-US" sz="1800" kern="100" dirty="0" err="1">
                          <a:effectLst/>
                        </a:rPr>
                        <a:t>iki</a:t>
                      </a:r>
                      <a:r>
                        <a:rPr lang="en-US" sz="1800" kern="100" dirty="0">
                          <a:effectLst/>
                        </a:rPr>
                        <a:t> </a:t>
                      </a:r>
                      <a:r>
                        <a:rPr lang="lt-LT" sz="1800" kern="100" dirty="0">
                          <a:effectLst/>
                        </a:rPr>
                        <a:t>10</a:t>
                      </a:r>
                      <a:r>
                        <a:rPr lang="en-US" sz="1800" kern="100" dirty="0">
                          <a:effectLst/>
                        </a:rPr>
                        <a:t> ha</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dirty="0">
                          <a:effectLst/>
                        </a:rPr>
                        <a:t>1 proc.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a:effectLst/>
                        </a:rPr>
                        <a:t>10 proc.</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a:effectLst/>
                        </a:rPr>
                        <a:t>12 proc.</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a:effectLst/>
                        </a:rPr>
                        <a:t>100 proc.</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extLst>
                  <a:ext uri="{0D108BD9-81ED-4DB2-BD59-A6C34878D82A}">
                    <a16:rowId xmlns:a16="http://schemas.microsoft.com/office/drawing/2014/main" val="3751279671"/>
                  </a:ext>
                </a:extLst>
              </a:tr>
              <a:tr h="532170">
                <a:tc>
                  <a:txBody>
                    <a:bodyPr/>
                    <a:lstStyle/>
                    <a:p>
                      <a:pPr>
                        <a:lnSpc>
                          <a:spcPct val="107000"/>
                        </a:lnSpc>
                        <a:spcAft>
                          <a:spcPts val="800"/>
                        </a:spcAft>
                      </a:pPr>
                      <a:r>
                        <a:rPr lang="en-US" sz="1800" kern="100" dirty="0">
                          <a:effectLst/>
                        </a:rPr>
                        <a:t>Kai </a:t>
                      </a:r>
                      <a:r>
                        <a:rPr lang="en-US" sz="1800" kern="100" dirty="0" err="1">
                          <a:effectLst/>
                        </a:rPr>
                        <a:t>pažeidimo</a:t>
                      </a:r>
                      <a:r>
                        <a:rPr lang="en-US" sz="1800" kern="100" dirty="0">
                          <a:effectLst/>
                        </a:rPr>
                        <a:t> </a:t>
                      </a:r>
                      <a:r>
                        <a:rPr lang="en-US" sz="1800" kern="100" dirty="0" err="1">
                          <a:effectLst/>
                        </a:rPr>
                        <a:t>plotas</a:t>
                      </a:r>
                      <a:r>
                        <a:rPr lang="en-US" sz="1800" kern="100" dirty="0">
                          <a:effectLst/>
                        </a:rPr>
                        <a:t> </a:t>
                      </a:r>
                      <a:r>
                        <a:rPr lang="en-US" sz="1800" kern="100" dirty="0" err="1">
                          <a:effectLst/>
                        </a:rPr>
                        <a:t>nuo</a:t>
                      </a:r>
                      <a:r>
                        <a:rPr lang="en-US" sz="1800" kern="100" dirty="0">
                          <a:effectLst/>
                        </a:rPr>
                        <a:t> </a:t>
                      </a:r>
                      <a:r>
                        <a:rPr lang="lt-LT" sz="1800" kern="100" dirty="0">
                          <a:effectLst/>
                        </a:rPr>
                        <a:t>10</a:t>
                      </a:r>
                      <a:r>
                        <a:rPr lang="en-US" sz="1800" kern="100" dirty="0">
                          <a:effectLst/>
                        </a:rPr>
                        <a:t> </a:t>
                      </a:r>
                      <a:r>
                        <a:rPr lang="en-US" sz="1800" kern="100" dirty="0" err="1">
                          <a:effectLst/>
                        </a:rPr>
                        <a:t>iki</a:t>
                      </a:r>
                      <a:r>
                        <a:rPr lang="en-US" sz="1800" kern="100" dirty="0">
                          <a:effectLst/>
                        </a:rPr>
                        <a:t> 5</a:t>
                      </a:r>
                      <a:r>
                        <a:rPr lang="lt-LT" sz="1800" kern="100" dirty="0">
                          <a:effectLst/>
                        </a:rPr>
                        <a:t>0</a:t>
                      </a:r>
                      <a:r>
                        <a:rPr lang="en-US" sz="1800" kern="100" dirty="0">
                          <a:effectLst/>
                        </a:rPr>
                        <a:t> ha</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dirty="0">
                          <a:effectLst/>
                        </a:rPr>
                        <a:t>3 proc.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dirty="0">
                          <a:effectLst/>
                        </a:rPr>
                        <a:t>10 proc.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dirty="0">
                          <a:effectLst/>
                        </a:rPr>
                        <a:t>14 proc.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a:effectLst/>
                        </a:rPr>
                        <a:t>100 proc.</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extLst>
                  <a:ext uri="{0D108BD9-81ED-4DB2-BD59-A6C34878D82A}">
                    <a16:rowId xmlns:a16="http://schemas.microsoft.com/office/drawing/2014/main" val="3504486027"/>
                  </a:ext>
                </a:extLst>
              </a:tr>
              <a:tr h="532170">
                <a:tc>
                  <a:txBody>
                    <a:bodyPr/>
                    <a:lstStyle/>
                    <a:p>
                      <a:pPr>
                        <a:lnSpc>
                          <a:spcPct val="107000"/>
                        </a:lnSpc>
                        <a:spcAft>
                          <a:spcPts val="800"/>
                        </a:spcAft>
                      </a:pPr>
                      <a:r>
                        <a:rPr lang="en-US" sz="1800" kern="100" dirty="0">
                          <a:effectLst/>
                        </a:rPr>
                        <a:t>Kai </a:t>
                      </a:r>
                      <a:r>
                        <a:rPr lang="en-US" sz="1800" kern="100" dirty="0" err="1">
                          <a:effectLst/>
                        </a:rPr>
                        <a:t>pažeidimo</a:t>
                      </a:r>
                      <a:r>
                        <a:rPr lang="en-US" sz="1800" kern="100" dirty="0">
                          <a:effectLst/>
                        </a:rPr>
                        <a:t> </a:t>
                      </a:r>
                      <a:r>
                        <a:rPr lang="en-US" sz="1800" kern="100" dirty="0" err="1">
                          <a:effectLst/>
                        </a:rPr>
                        <a:t>plotas</a:t>
                      </a:r>
                      <a:r>
                        <a:rPr lang="en-US" sz="1800" kern="100" dirty="0">
                          <a:effectLst/>
                        </a:rPr>
                        <a:t> </a:t>
                      </a:r>
                      <a:r>
                        <a:rPr lang="en-US" sz="1800" kern="100" dirty="0" err="1">
                          <a:effectLst/>
                        </a:rPr>
                        <a:t>nuo</a:t>
                      </a:r>
                      <a:r>
                        <a:rPr lang="en-US" sz="1800" kern="100" dirty="0">
                          <a:effectLst/>
                        </a:rPr>
                        <a:t> 5</a:t>
                      </a:r>
                      <a:r>
                        <a:rPr lang="lt-LT" sz="1800" kern="100" dirty="0">
                          <a:effectLst/>
                        </a:rPr>
                        <a:t>0</a:t>
                      </a:r>
                      <a:r>
                        <a:rPr lang="en-US" sz="1800" kern="100" dirty="0">
                          <a:effectLst/>
                        </a:rPr>
                        <a:t> ha</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a:effectLst/>
                        </a:rPr>
                        <a:t>5 proc.</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a:effectLst/>
                        </a:rPr>
                        <a:t>10 proc.</a:t>
                      </a: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dirty="0">
                          <a:effectLst/>
                        </a:rPr>
                        <a:t>16 proc.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tc>
                  <a:txBody>
                    <a:bodyPr/>
                    <a:lstStyle/>
                    <a:p>
                      <a:pPr>
                        <a:lnSpc>
                          <a:spcPct val="107000"/>
                        </a:lnSpc>
                        <a:spcAft>
                          <a:spcPts val="800"/>
                        </a:spcAft>
                      </a:pPr>
                      <a:r>
                        <a:rPr lang="en-US" sz="1800" kern="100" dirty="0">
                          <a:effectLst/>
                        </a:rPr>
                        <a:t>100 proc.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139419" marR="139419" marT="0" marB="0" anchor="ctr"/>
                </a:tc>
                <a:extLst>
                  <a:ext uri="{0D108BD9-81ED-4DB2-BD59-A6C34878D82A}">
                    <a16:rowId xmlns:a16="http://schemas.microsoft.com/office/drawing/2014/main" val="2530701433"/>
                  </a:ext>
                </a:extLst>
              </a:tr>
            </a:tbl>
          </a:graphicData>
        </a:graphic>
      </p:graphicFrame>
      <p:sp>
        <p:nvSpPr>
          <p:cNvPr id="10" name="TextBox 9">
            <a:extLst>
              <a:ext uri="{FF2B5EF4-FFF2-40B4-BE49-F238E27FC236}">
                <a16:creationId xmlns:a16="http://schemas.microsoft.com/office/drawing/2014/main" id="{77D6035E-3210-1D12-66CB-FB518C287080}"/>
              </a:ext>
            </a:extLst>
          </p:cNvPr>
          <p:cNvSpPr txBox="1"/>
          <p:nvPr/>
        </p:nvSpPr>
        <p:spPr>
          <a:xfrm>
            <a:off x="457200" y="3843933"/>
            <a:ext cx="8082316" cy="923330"/>
          </a:xfrm>
          <a:prstGeom prst="rect">
            <a:avLst/>
          </a:prstGeom>
          <a:noFill/>
        </p:spPr>
        <p:txBody>
          <a:bodyPr wrap="square">
            <a:spAutoFit/>
          </a:bodyPr>
          <a:lstStyle/>
          <a:p>
            <a:r>
              <a:rPr lang="lt-LT" dirty="0"/>
              <a:t>Sankcijos taikomos ne konkrečiai paramos schemai, o visai pareiškėjo paraiškai, t. y. visa pagal paraišką priskaičiuota pareiškėjo plotinių paramos priemonių paramos suma bus sumažinta tam tikru procentiniu dydžiu.</a:t>
            </a:r>
            <a:endParaRPr lang="en-US" dirty="0"/>
          </a:p>
        </p:txBody>
      </p:sp>
    </p:spTree>
    <p:extLst>
      <p:ext uri="{BB962C8B-B14F-4D97-AF65-F5344CB8AC3E}">
        <p14:creationId xmlns:p14="http://schemas.microsoft.com/office/powerpoint/2010/main" val="1826888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417629" cy="461665"/>
          </a:xfrm>
          <a:prstGeom prst="rect">
            <a:avLst/>
          </a:prstGeom>
          <a:noFill/>
        </p:spPr>
        <p:txBody>
          <a:bodyPr wrap="square" lIns="91440" tIns="45720" rIns="91440" bIns="45720" rtlCol="0" anchor="t">
            <a:spAutoFit/>
          </a:bodyPr>
          <a:lstStyle/>
          <a:p>
            <a:pPr algn="ctr"/>
            <a:r>
              <a:rPr lang="lt-LT" sz="2400" b="1" dirty="0">
                <a:solidFill>
                  <a:srgbClr val="8EC543"/>
                </a:solidFill>
                <a:latin typeface="Arial" panose="020B0604020202020204" pitchFamily="34" charset="0"/>
                <a:cs typeface="Arial" panose="020B0604020202020204" pitchFamily="34" charset="0"/>
              </a:rPr>
              <a:t>Atsakymai į aktualiausius klausimus</a:t>
            </a:r>
          </a:p>
        </p:txBody>
      </p:sp>
      <p:sp>
        <p:nvSpPr>
          <p:cNvPr id="6" name="Skaidrės numerio vietos rezervavimo ženklas 5">
            <a:extLst>
              <a:ext uri="{FF2B5EF4-FFF2-40B4-BE49-F238E27FC236}">
                <a16:creationId xmlns:a16="http://schemas.microsoft.com/office/drawing/2014/main" id="{D815787B-A646-8FCD-CA44-276B001B1150}"/>
              </a:ext>
            </a:extLst>
          </p:cNvPr>
          <p:cNvSpPr>
            <a:spLocks noGrp="1"/>
          </p:cNvSpPr>
          <p:nvPr>
            <p:ph type="sldNum" sz="quarter" idx="12"/>
          </p:nvPr>
        </p:nvSpPr>
        <p:spPr/>
        <p:txBody>
          <a:bodyPr/>
          <a:lstStyle/>
          <a:p>
            <a:fld id="{DA9B7F88-8E2D-499B-BAD8-FA2927D3DC0E}" type="slidenum">
              <a:rPr lang="en-GB" smtClean="0"/>
              <a:pPr/>
              <a:t>8</a:t>
            </a:fld>
            <a:endParaRPr lang="en-GB"/>
          </a:p>
        </p:txBody>
      </p:sp>
      <p:sp>
        <p:nvSpPr>
          <p:cNvPr id="2" name="TextBox 1">
            <a:extLst>
              <a:ext uri="{FF2B5EF4-FFF2-40B4-BE49-F238E27FC236}">
                <a16:creationId xmlns:a16="http://schemas.microsoft.com/office/drawing/2014/main" id="{40BFC0E0-50EF-29AD-EEAC-2660FE51D32C}"/>
              </a:ext>
            </a:extLst>
          </p:cNvPr>
          <p:cNvSpPr txBox="1"/>
          <p:nvPr/>
        </p:nvSpPr>
        <p:spPr>
          <a:xfrm>
            <a:off x="538500" y="1572337"/>
            <a:ext cx="7673007" cy="346877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lnSpc>
                <a:spcPct val="107000"/>
              </a:lnSpc>
              <a:spcAft>
                <a:spcPts val="800"/>
              </a:spcAft>
            </a:pPr>
            <a:r>
              <a:rPr lang="lt-LT" sz="1200" b="1" dirty="0">
                <a:effectLst/>
                <a:latin typeface="Times New Roman" panose="02020603050405020304" pitchFamily="18" charset="0"/>
                <a:ea typeface="Calibri" panose="020F0502020204030204" pitchFamily="34" charset="0"/>
                <a:cs typeface="Times New Roman" panose="02020603050405020304" pitchFamily="18" charset="0"/>
              </a:rPr>
              <a:t>Ar perėmus sklypą pereina reikalavimas atkurti?</a:t>
            </a:r>
          </a:p>
          <a:p>
            <a:pPr algn="just">
              <a:lnSpc>
                <a:spcPct val="107000"/>
              </a:lnSpc>
              <a:spcAft>
                <a:spcPts val="800"/>
              </a:spcAft>
            </a:pPr>
            <a:r>
              <a:rPr lang="lt-LT" sz="1200" dirty="0">
                <a:latin typeface="Times New Roman" panose="02020603050405020304" pitchFamily="18" charset="0"/>
                <a:ea typeface="Calibri" panose="020F0502020204030204" pitchFamily="34" charset="0"/>
                <a:cs typeface="Times New Roman" panose="02020603050405020304" pitchFamily="18" charset="0"/>
              </a:rPr>
              <a:t>Taip, daugiamečių pievų reikalavimas galioja plotui, todėl naujasis žemės savininkas perima visus su daugiamečių pievų plotu susijusius įsipareigojimus.</a:t>
            </a:r>
          </a:p>
          <a:p>
            <a:pPr algn="just">
              <a:lnSpc>
                <a:spcPct val="107000"/>
              </a:lnSpc>
              <a:spcAft>
                <a:spcPts val="800"/>
              </a:spcAft>
            </a:pPr>
            <a:r>
              <a:rPr lang="pt-BR" sz="1200" b="1" dirty="0">
                <a:latin typeface="Times New Roman" panose="02020603050405020304" pitchFamily="18" charset="0"/>
                <a:ea typeface="Calibri" panose="020F0502020204030204" pitchFamily="34" charset="0"/>
                <a:cs typeface="Times New Roman" panose="02020603050405020304" pitchFamily="18" charset="0"/>
              </a:rPr>
              <a:t>Ar privalo atstatyti toje pačioje pievoje? </a:t>
            </a:r>
            <a:endParaRPr lang="lt-LT" sz="1200" b="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lt-LT" sz="1200" dirty="0">
                <a:latin typeface="Times New Roman" panose="02020603050405020304" pitchFamily="18" charset="0"/>
                <a:ea typeface="Calibri" panose="020F0502020204030204" pitchFamily="34" charset="0"/>
                <a:cs typeface="Times New Roman" panose="02020603050405020304" pitchFamily="18" charset="0"/>
              </a:rPr>
              <a:t>Neprivalo. Iki kitų metų deklaravimo pradžios turi atkurti išartą daugiametės pievos plotą toje pačioje arba kitoje vietoje</a:t>
            </a:r>
          </a:p>
          <a:p>
            <a:pPr algn="just">
              <a:lnSpc>
                <a:spcPct val="107000"/>
              </a:lnSpc>
              <a:spcAft>
                <a:spcPts val="800"/>
              </a:spcAft>
            </a:pPr>
            <a:r>
              <a:rPr lang="lt-LT" sz="1200" b="1" dirty="0">
                <a:latin typeface="Times New Roman" panose="02020603050405020304" pitchFamily="18" charset="0"/>
                <a:ea typeface="Calibri" panose="020F0502020204030204" pitchFamily="34" charset="0"/>
                <a:cs typeface="Times New Roman" panose="02020603050405020304" pitchFamily="18" charset="0"/>
              </a:rPr>
              <a:t>Ar atstatymo reikalavimas taikomas ekologiniams ūkiams?</a:t>
            </a:r>
          </a:p>
          <a:p>
            <a:pPr algn="just">
              <a:lnSpc>
                <a:spcPct val="107000"/>
              </a:lnSpc>
              <a:spcAft>
                <a:spcPts val="800"/>
              </a:spcAft>
            </a:pPr>
            <a:r>
              <a:rPr lang="lt-LT" sz="1200" dirty="0">
                <a:latin typeface="Times New Roman" panose="02020603050405020304" pitchFamily="18" charset="0"/>
                <a:ea typeface="Calibri" panose="020F0502020204030204" pitchFamily="34" charset="0"/>
                <a:cs typeface="Times New Roman" panose="02020603050405020304" pitchFamily="18" charset="0"/>
              </a:rPr>
              <a:t>Už 2020-2022 m. suartas daugiametes pievas ekologiniams ūkiams atstatymo reikalavimas nebus taikomas. Nuo 2023 m. nebelieka išimties ir ekologiniams ūkiams.</a:t>
            </a:r>
          </a:p>
          <a:p>
            <a:pPr algn="just">
              <a:lnSpc>
                <a:spcPct val="107000"/>
              </a:lnSpc>
              <a:spcAft>
                <a:spcPts val="800"/>
              </a:spcAft>
            </a:pPr>
            <a:r>
              <a:rPr lang="lt-LT" sz="1200" b="1" dirty="0">
                <a:latin typeface="Times New Roman" panose="02020603050405020304" pitchFamily="18" charset="0"/>
                <a:ea typeface="Calibri" panose="020F0502020204030204" pitchFamily="34" charset="0"/>
                <a:cs typeface="Times New Roman" panose="02020603050405020304" pitchFamily="18" charset="0"/>
              </a:rPr>
              <a:t>Jeigu pareiškėjai buvo įpareigoti atstatyti daugiametes pievas, tačiau atkūrė ne visi, bet tie, kurie atstatė, užteko atkurti teigiamą balansą, ar bus sankcijomis baudžiami tie, kurie neatkūrė?</a:t>
            </a:r>
          </a:p>
          <a:p>
            <a:pPr algn="just">
              <a:lnSpc>
                <a:spcPct val="107000"/>
              </a:lnSpc>
              <a:spcAft>
                <a:spcPts val="800"/>
              </a:spcAft>
            </a:pPr>
            <a:r>
              <a:rPr lang="lt-LT" sz="1200" dirty="0">
                <a:latin typeface="Times New Roman" panose="02020603050405020304" pitchFamily="18" charset="0"/>
                <a:ea typeface="Calibri" panose="020F0502020204030204" pitchFamily="34" charset="0"/>
                <a:cs typeface="Times New Roman" panose="02020603050405020304" pitchFamily="18" charset="0"/>
              </a:rPr>
              <a:t>Pareiškėjams, kurie po NMA informavimo iki kitų metų paraiškos pateikimo dienos neatkūrė daugiamečių pievų plotų, netaikomos sankcijos dėl daugiamečių pievų išarimo, jeigu daugiamečių pievų rodiklis Lietuvoje pasiekė leistiną ribą.</a:t>
            </a:r>
          </a:p>
          <a:p>
            <a:pPr algn="just">
              <a:lnSpc>
                <a:spcPct val="107000"/>
              </a:lnSpc>
              <a:spcAft>
                <a:spcPts val="800"/>
              </a:spcAft>
            </a:pPr>
            <a:endParaRPr lang="lt-LT" sz="12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40619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720" y="2214560"/>
            <a:ext cx="2857520" cy="523220"/>
          </a:xfrm>
          <a:prstGeom prst="rect">
            <a:avLst/>
          </a:prstGeom>
          <a:noFill/>
        </p:spPr>
        <p:txBody>
          <a:bodyPr wrap="square" rtlCol="0">
            <a:spAutoFit/>
          </a:bodyPr>
          <a:lstStyle/>
          <a:p>
            <a:r>
              <a:rPr lang="lt-LT" sz="2800" b="1">
                <a:solidFill>
                  <a:srgbClr val="8EC543"/>
                </a:solidFill>
                <a:latin typeface="Arial" pitchFamily="34" charset="0"/>
                <a:cs typeface="Arial" pitchFamily="34" charset="0"/>
              </a:rPr>
              <a:t>Ačiū už dėmesį</a:t>
            </a:r>
            <a:endParaRPr lang="en-GB" sz="2800" b="1">
              <a:solidFill>
                <a:srgbClr val="8EC543"/>
              </a:solidFill>
              <a:latin typeface="Arial" pitchFamily="34" charset="0"/>
              <a:cs typeface="Arial" pitchFamily="34" charset="0"/>
            </a:endParaRPr>
          </a:p>
        </p:txBody>
      </p:sp>
      <p:sp>
        <p:nvSpPr>
          <p:cNvPr id="7" name="TextBox 6"/>
          <p:cNvSpPr txBox="1"/>
          <p:nvPr/>
        </p:nvSpPr>
        <p:spPr>
          <a:xfrm>
            <a:off x="285720" y="4421373"/>
            <a:ext cx="1646605" cy="507831"/>
          </a:xfrm>
          <a:prstGeom prst="rect">
            <a:avLst/>
          </a:prstGeom>
          <a:noFill/>
        </p:spPr>
        <p:txBody>
          <a:bodyPr wrap="none" rtlCol="0">
            <a:spAutoFit/>
          </a:bodyPr>
          <a:lstStyle/>
          <a:p>
            <a:r>
              <a:rPr lang="lt-LT" sz="900">
                <a:latin typeface="Arial" pitchFamily="34" charset="0"/>
                <a:cs typeface="Arial" pitchFamily="34" charset="0"/>
              </a:rPr>
              <a:t>LIETUVOS RESPUBLIKOS </a:t>
            </a:r>
          </a:p>
          <a:p>
            <a:r>
              <a:rPr lang="lt-LT" sz="900">
                <a:latin typeface="Arial" pitchFamily="34" charset="0"/>
                <a:cs typeface="Arial" pitchFamily="34" charset="0"/>
              </a:rPr>
              <a:t>ŽEMĖS ŪKIO MINISTERIJA</a:t>
            </a:r>
          </a:p>
          <a:p>
            <a:r>
              <a:rPr lang="lt-LT" sz="900">
                <a:latin typeface="Arial" pitchFamily="34" charset="0"/>
                <a:cs typeface="Arial" pitchFamily="34" charset="0"/>
              </a:rPr>
              <a:t>PVM kodas LT886751917</a:t>
            </a:r>
            <a:endParaRPr lang="en-GB" sz="900">
              <a:latin typeface="Arial" pitchFamily="34" charset="0"/>
              <a:cs typeface="Arial" pitchFamily="34" charset="0"/>
            </a:endParaRPr>
          </a:p>
        </p:txBody>
      </p:sp>
      <p:sp>
        <p:nvSpPr>
          <p:cNvPr id="8" name="TextBox 7"/>
          <p:cNvSpPr txBox="1"/>
          <p:nvPr/>
        </p:nvSpPr>
        <p:spPr>
          <a:xfrm>
            <a:off x="2214546" y="4421373"/>
            <a:ext cx="1088760" cy="507831"/>
          </a:xfrm>
          <a:prstGeom prst="rect">
            <a:avLst/>
          </a:prstGeom>
          <a:noFill/>
        </p:spPr>
        <p:txBody>
          <a:bodyPr wrap="none" rtlCol="0">
            <a:spAutoFit/>
          </a:bodyPr>
          <a:lstStyle/>
          <a:p>
            <a:r>
              <a:rPr lang="lt-LT" sz="900">
                <a:latin typeface="Arial" pitchFamily="34" charset="0"/>
                <a:cs typeface="Arial" pitchFamily="34" charset="0"/>
              </a:rPr>
              <a:t>Biudžetinė įstaiga</a:t>
            </a:r>
          </a:p>
          <a:p>
            <a:r>
              <a:rPr lang="lt-LT" sz="900">
                <a:latin typeface="Arial" pitchFamily="34" charset="0"/>
                <a:cs typeface="Arial" pitchFamily="34" charset="0"/>
              </a:rPr>
              <a:t>Gedimino pr. 19, </a:t>
            </a:r>
          </a:p>
          <a:p>
            <a:r>
              <a:rPr lang="lt-LT" sz="900">
                <a:latin typeface="Arial" pitchFamily="34" charset="0"/>
                <a:cs typeface="Arial" pitchFamily="34" charset="0"/>
              </a:rPr>
              <a:t>LT-01103 Vilnius</a:t>
            </a:r>
            <a:endParaRPr lang="en-GB" sz="900">
              <a:latin typeface="Arial" pitchFamily="34" charset="0"/>
              <a:cs typeface="Arial" pitchFamily="34" charset="0"/>
            </a:endParaRPr>
          </a:p>
        </p:txBody>
      </p:sp>
      <p:sp>
        <p:nvSpPr>
          <p:cNvPr id="10" name="TextBox 9"/>
          <p:cNvSpPr txBox="1"/>
          <p:nvPr/>
        </p:nvSpPr>
        <p:spPr>
          <a:xfrm>
            <a:off x="3591220" y="4421373"/>
            <a:ext cx="1117614" cy="507831"/>
          </a:xfrm>
          <a:prstGeom prst="rect">
            <a:avLst/>
          </a:prstGeom>
          <a:noFill/>
        </p:spPr>
        <p:txBody>
          <a:bodyPr wrap="none" rtlCol="0">
            <a:spAutoFit/>
          </a:bodyPr>
          <a:lstStyle/>
          <a:p>
            <a:r>
              <a:rPr lang="lt-LT" sz="900">
                <a:latin typeface="Arial" pitchFamily="34" charset="0"/>
                <a:cs typeface="Arial" pitchFamily="34" charset="0"/>
              </a:rPr>
              <a:t>+370 5 239 11 11 </a:t>
            </a:r>
          </a:p>
          <a:p>
            <a:r>
              <a:rPr lang="lt-LT" sz="900" err="1">
                <a:latin typeface="Arial" pitchFamily="34" charset="0"/>
                <a:cs typeface="Arial" pitchFamily="34" charset="0"/>
              </a:rPr>
              <a:t>zum@zum.lt</a:t>
            </a:r>
            <a:endParaRPr lang="lt-LT" sz="900">
              <a:latin typeface="Arial" pitchFamily="34" charset="0"/>
              <a:cs typeface="Arial" pitchFamily="34" charset="0"/>
            </a:endParaRPr>
          </a:p>
          <a:p>
            <a:r>
              <a:rPr lang="lt-LT" sz="900" err="1">
                <a:latin typeface="Arial" pitchFamily="34" charset="0"/>
                <a:cs typeface="Arial" pitchFamily="34" charset="0"/>
              </a:rPr>
              <a:t>zum.lrv.lt</a:t>
            </a:r>
            <a:endParaRPr lang="en-GB" sz="900" err="1">
              <a:latin typeface="Arial" pitchFamily="34" charset="0"/>
              <a:cs typeface="Arial" pitchFamily="34" charset="0"/>
            </a:endParaRPr>
          </a:p>
        </p:txBody>
      </p:sp>
      <p:sp>
        <p:nvSpPr>
          <p:cNvPr id="3" name="Skaidrės numerio vietos rezervavimo ženklas 2">
            <a:extLst>
              <a:ext uri="{FF2B5EF4-FFF2-40B4-BE49-F238E27FC236}">
                <a16:creationId xmlns:a16="http://schemas.microsoft.com/office/drawing/2014/main" id="{9663B752-3F80-03E5-CDC9-3C2832D207EA}"/>
              </a:ext>
            </a:extLst>
          </p:cNvPr>
          <p:cNvSpPr>
            <a:spLocks noGrp="1"/>
          </p:cNvSpPr>
          <p:nvPr>
            <p:ph type="sldNum" sz="quarter" idx="12"/>
          </p:nvPr>
        </p:nvSpPr>
        <p:spPr/>
        <p:txBody>
          <a:bodyPr/>
          <a:lstStyle/>
          <a:p>
            <a:fld id="{DA9B7F88-8E2D-499B-BAD8-FA2927D3DC0E}" type="slidenum">
              <a:rPr lang="en-GB" smtClean="0"/>
              <a:pPr/>
              <a:t>9</a:t>
            </a:fld>
            <a:endParaRPr lang="en-GB"/>
          </a:p>
        </p:txBody>
      </p:sp>
    </p:spTree>
    <p:extLst>
      <p:ext uri="{BB962C8B-B14F-4D97-AF65-F5344CB8AC3E}">
        <p14:creationId xmlns:p14="http://schemas.microsoft.com/office/powerpoint/2010/main" val="3899435072"/>
      </p:ext>
    </p:extLst>
  </p:cSld>
  <p:clrMapOvr>
    <a:masterClrMapping/>
  </p:clrMapOvr>
</p:sld>
</file>

<file path=ppt/theme/theme1.xml><?xml version="1.0" encoding="utf-8"?>
<a:theme xmlns:a="http://schemas.openxmlformats.org/drawingml/2006/main" name="ZUM PP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ZUM PPT template (002).pptx  -  Tik skaityti" id="{7F436046-F3F6-4520-8AB3-D81269D02C44}" vid="{332B72F7-2300-4B3F-863E-43245681ED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A66B3747F7084FAFCF91B9BC9BE254" ma:contentTypeVersion="9" ma:contentTypeDescription="Create a new document." ma:contentTypeScope="" ma:versionID="d1d98c7deb9efcef5d7cbc1674770d9d">
  <xsd:schema xmlns:xsd="http://www.w3.org/2001/XMLSchema" xmlns:xs="http://www.w3.org/2001/XMLSchema" xmlns:p="http://schemas.microsoft.com/office/2006/metadata/properties" xmlns:ns2="fcbf9a42-00c4-4ae3-b00a-d895fdb9c8c8" xmlns:ns3="1d3dc302-d401-4fcb-a11f-81556f32ee8b" targetNamespace="http://schemas.microsoft.com/office/2006/metadata/properties" ma:root="true" ma:fieldsID="c7bdbd78d6d1d018bd4b0e5b74e65c61" ns2:_="" ns3:_="">
    <xsd:import namespace="fcbf9a42-00c4-4ae3-b00a-d895fdb9c8c8"/>
    <xsd:import namespace="1d3dc302-d401-4fcb-a11f-81556f32ee8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bf9a42-00c4-4ae3-b00a-d895fdb9c8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d3dc302-d401-4fcb-a11f-81556f32ee8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614BDF0-62D9-4D15-B5B9-FDDA0909194A}">
  <ds:schemaRefs>
    <ds:schemaRef ds:uri="1d3dc302-d401-4fcb-a11f-81556f32ee8b"/>
    <ds:schemaRef ds:uri="fcbf9a42-00c4-4ae3-b00a-d895fdb9c8c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265D5C0-B7E3-4221-AA84-F2D0F2BE00A2}">
  <ds:schemaRefs>
    <ds:schemaRef ds:uri="1d3dc302-d401-4fcb-a11f-81556f32ee8b"/>
    <ds:schemaRef ds:uri="fcbf9a42-00c4-4ae3-b00a-d895fdb9c8c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02B8D86-E53E-41A2-9186-4A690BD6B4F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ZUM PPT template</Template>
  <TotalTime>100</TotalTime>
  <Words>852</Words>
  <Application>Microsoft Office PowerPoint</Application>
  <PresentationFormat>On-screen Show (16:9)</PresentationFormat>
  <Paragraphs>103</Paragraphs>
  <Slides>9</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Times New Roman</vt:lpstr>
      <vt:lpstr>ZUM PPT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pateiktis</dc:title>
  <dc:creator>Kristina Indriošienė;Artiom.Volkov@zum.lt</dc:creator>
  <cp:lastModifiedBy>Seminaras</cp:lastModifiedBy>
  <cp:revision>3</cp:revision>
  <cp:lastPrinted>2022-10-06T06:36:06Z</cp:lastPrinted>
  <dcterms:created xsi:type="dcterms:W3CDTF">2022-09-05T07:04:46Z</dcterms:created>
  <dcterms:modified xsi:type="dcterms:W3CDTF">2023-11-16T11:18:09Z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0x01010008A66B3747F7084FAFCF91B9BC9BE254</vt:lpwstr>
  </property>
</Properties>
</file>